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notesslides/notesslide1.xml" ContentType="application/vnd.openxmlformats-officedocument.presentationml.notesSlide+xml"/>
  <Override PartName="/docprops/core.xml" ContentType="application/vnd.openxmlformats-package.core-properties+xml"/>
  <Override PartName="/ppt/slides/slide49.xml" ContentType="application/vnd.openxmlformats-officedocument.presentationml.slide+xml"/>
  <Override PartName="/ppt/slidelayouts/slidelayout10.xml" ContentType="application/vnd.openxmlformats-officedocument.presentationml.slideLayout+xml"/>
  <Override PartName="/ppt/slides/slide40.xml" ContentType="application/vnd.openxmlformats-officedocument.presentationml.slide+xml"/>
  <Override PartName="/ppt/slides/slide11.xml" ContentType="application/vnd.openxmlformats-officedocument.presentationml.slide+xml"/>
  <Override PartName="/docprops/app.xml" ContentType="application/vnd.openxmlformats-officedocument.extended-properties+xml"/>
  <Override PartName="/ppt/slides/slide42.xml" ContentType="application/vnd.openxmlformats-officedocument.presentationml.slide+xml"/>
  <Override PartName="/ppt/slidelayouts/slidelayout1.xml" ContentType="application/vnd.openxmlformats-officedocument.presentationml.slideLayout+xml"/>
  <Override PartName="/ppt/slides/slide31.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s/slide62.xml" ContentType="application/vnd.openxmlformats-officedocument.presentationml.slide+xml"/>
  <Override PartName="/ppt/slides/slide35.xml" ContentType="application/vnd.openxmlformats-officedocument.presentationml.slide+xml"/>
  <Override PartName="/ppt/slides/slide33.xml" ContentType="application/vnd.openxmlformats-officedocument.presentationml.slide+xml"/>
  <Override PartName="/ppt/slides/slide15.xml" ContentType="application/vnd.openxmlformats-officedocument.presentationml.slide+xml"/>
  <Override PartName="/ppt/slides/slide64.xml" ContentType="application/vnd.openxmlformats-officedocument.presentationml.slide+xml"/>
  <Override PartName="/ppt/slides/slide46.xml" ContentType="application/vnd.openxmlformats-officedocument.presentationml.slide+xml"/>
  <Override PartName="/ppt/slidelayouts/slidelayout7.xml" ContentType="application/vnd.openxmlformats-officedocument.presentationml.slideLayout+xml"/>
  <Override PartName="/ppt/slides/slide57.xml" ContentType="application/vnd.openxmlformats-officedocument.presentationml.slide+xml"/>
  <Override PartName="/ppt/slides/slide39.xml" ContentType="application/vnd.openxmlformats-officedocument.presentationml.slide+xml"/>
  <Override PartName="/ppt/slides/slide44.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19.xml" ContentType="application/vnd.openxmlformats-officedocument.presentationml.slide+xml"/>
  <Override PartName="/ppt/viewprops.xml" ContentType="application/vnd.openxmlformats-officedocument.presentationml.viewProps+xml"/>
  <Override PartName="/ppt/slides/slide9.xml" ContentType="application/vnd.openxmlformats-officedocument.presentationml.slide+xml"/>
  <Override PartName="/ppt/slides/slide22.xml" ContentType="application/vnd.openxmlformats-officedocument.presentationml.slide+xml"/>
  <Override PartName="/ppt/slides/slide53.xml" ContentType="application/vnd.openxmlformats-officedocument.presentationml.slide+xml"/>
  <Override PartName="/ppt/slides/slide55.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layouts/slidelayout11.xml" ContentType="application/vnd.openxmlformats-officedocument.presentationml.slideLayout+xml"/>
  <Override PartName="/ppt/slides/slide30.xml" ContentType="application/vnd.openxmlformats-officedocument.presentationml.slide+xml"/>
  <Override PartName="/ppt/slides/slide34.xml" ContentType="application/vnd.openxmlformats-officedocument.presentationml.slide+xml"/>
  <Override PartName="/ppt/slides/slide41.xml" ContentType="application/vnd.openxmlformats-officedocument.presentationml.slide+xml"/>
  <Override PartName="/ppt/slides/slide56.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layouts/slidelayout9.xml" ContentType="application/vnd.openxmlformats-officedocument.presentationml.slideLayout+xml"/>
  <Override PartName="/ppt/slides/slide67.xml" ContentType="application/vnd.openxmlformats-officedocument.presentationml.slide+xml"/>
  <Override PartName="/ppt/slides/slide14.xml" ContentType="application/vnd.openxmlformats-officedocument.presentationml.slide+xml"/>
  <Override PartName="/ppt/slides/slide48.xml" ContentType="application/vnd.openxmlformats-officedocument.presentationml.slide+xml"/>
  <Override PartName="/ppt/slides/slide16.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slides/slide60.xml" ContentType="application/vnd.openxmlformats-officedocument.presentationml.slide+xml"/>
  <Override PartName="/ppt/slides/slide52.xml" ContentType="application/vnd.openxmlformats-officedocument.presentationml.slide+xml"/>
  <Override PartName="/ppt/slidelayouts/slidelayout2.xml" ContentType="application/vnd.openxmlformats-officedocument.presentationml.slideLayout+xml"/>
  <Override PartName="/ppt/theme/theme1.xml" ContentType="application/vnd.openxmlformats-officedocument.theme+xml"/>
  <Override PartName="/ppt/slides/slide63.xml" ContentType="application/vnd.openxmlformats-officedocument.presentationml.slide+xml"/>
  <Override PartName="/ppt/slides/slide25.xml" ContentType="application/vnd.openxmlformats-officedocument.presentationml.slide+xml"/>
  <Override PartName="/ppt/slides/slide59.xml" ContentType="application/vnd.openxmlformats-officedocument.presentationml.slide+xml"/>
  <Override PartName="/ppt/slidelayouts/slidelayout6.xml" ContentType="application/vnd.openxmlformats-officedocument.presentationml.slideLayout+xml"/>
  <Override PartName="/ppt/slides/slide8.xml" ContentType="application/vnd.openxmlformats-officedocument.presentationml.slide+xml"/>
  <Override PartName="/ppt/slides/slide61.xml" ContentType="application/vnd.openxmlformats-officedocument.presentationml.slide+xml"/>
  <Override PartName="/ppt/slides/slide54.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s/slide24.xml" ContentType="application/vnd.openxmlformats-officedocument.presentationml.slide+xml"/>
  <Override PartName="/ppt/slides/slide4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slides/slide58.xml" ContentType="application/vnd.openxmlformats-officedocument.presentationml.slide+xml"/>
  <Override PartName="/ppt/slides/slide3.xml" ContentType="application/vnd.openxmlformats-officedocument.presentationml.slide+xml"/>
  <Override PartName="/ppt/slides/slide38.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66.xml" ContentType="application/vnd.openxmlformats-officedocument.presentationml.slide+xml"/>
  <Override PartName="/ppt/slides/slide12.xml" ContentType="application/vnd.openxmlformats-officedocument.presentationml.slide+xml"/>
  <Override PartName="/ppt/slides/slide43.xml" ContentType="application/vnd.openxmlformats-officedocument.presentationml.slide+xml"/>
  <Override PartName="/ppt/slides/slide51.xml" ContentType="application/vnd.openxmlformats-officedocument.presentationml.slide+xml"/>
  <Override PartName="/ppt/slidelayouts/slidelayout8.xml" ContentType="application/vnd.openxmlformats-officedocument.presentationml.slideLayout+xml"/>
  <Override PartName="/ppt/slides/slide27.xml" ContentType="application/vnd.openxmlformats-officedocument.presentationml.slide+xml"/>
  <Override PartName="/ppt/slides/slide21.xml" ContentType="application/vnd.openxmlformats-officedocument.presentationml.slide+xml"/>
  <Override PartName="/ppt/slidelayouts/slidelayout5.xml" ContentType="application/vnd.openxmlformats-officedocument.presentationml.slideLayout+xml"/>
  <Override PartName="/ppt/slides/slide47.xml" ContentType="application/vnd.openxmlformats-officedocument.presentationml.slide+xml"/>
  <Override PartName="/ppt/slides/slide32.xml" ContentType="application/vnd.openxmlformats-officedocument.presentationml.slide+xml"/>
  <Override PartName="/ppt/theme/theme2.xml" ContentType="application/vnd.openxmlformats-officedocument.theme+xml"/>
  <Override PartName="/ppt/slides/slide6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9.xml" ContentType="application/vnd.openxmlformats-officedocument.presentationml.slide+xml"/>
  <Override PartName="/ppt/tablestyles.xml" ContentType="application/vnd.openxmlformats-officedocument.presentationml.tableStyles+xml"/>
  <Override PartName="/ppt/slides/slide50.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p:sldMasterIdLst>
    <p:sldMasterId id="2147483648" r:id="rId1"/>
  </p:sldMasterIdLst>
  <p:notesMasterIdLst>
    <p:notesMasterId r:id="rId2"/>
  </p:notesMasterIdLst>
  <p:sldIdLst>
    <p:sldId id="256" r:id="rId3"/>
    <p:sldId id="324" r:id="rId4"/>
    <p:sldId id="257"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304" r:id="rId25"/>
    <p:sldId id="278" r:id="rId26"/>
    <p:sldId id="279" r:id="rId27"/>
    <p:sldId id="280" r:id="rId28"/>
    <p:sldId id="281" r:id="rId29"/>
    <p:sldId id="282" r:id="rId30"/>
    <p:sldId id="283" r:id="rId31"/>
    <p:sldId id="284" r:id="rId32"/>
    <p:sldId id="285" r:id="rId33"/>
    <p:sldId id="286" r:id="rId34"/>
    <p:sldId id="287" r:id="rId35"/>
    <p:sldId id="326" r:id="rId36"/>
    <p:sldId id="288" r:id="rId37"/>
    <p:sldId id="289" r:id="rId38"/>
    <p:sldId id="290" r:id="rId39"/>
    <p:sldId id="291" r:id="rId40"/>
    <p:sldId id="292" r:id="rId41"/>
    <p:sldId id="293" r:id="rId42"/>
    <p:sldId id="294" r:id="rId43"/>
    <p:sldId id="295" r:id="rId44"/>
    <p:sldId id="296" r:id="rId45"/>
    <p:sldId id="297" r:id="rId46"/>
    <p:sldId id="298" r:id="rId47"/>
    <p:sldId id="306" r:id="rId48"/>
    <p:sldId id="307" r:id="rId49"/>
    <p:sldId id="299" r:id="rId50"/>
    <p:sldId id="300" r:id="rId51"/>
    <p:sldId id="301" r:id="rId52"/>
    <p:sldId id="302" r:id="rId53"/>
    <p:sldId id="303" r:id="rId54"/>
    <p:sldId id="310" r:id="rId55"/>
    <p:sldId id="328" r:id="rId56"/>
    <p:sldId id="309" r:id="rId57"/>
    <p:sldId id="311" r:id="rId58"/>
    <p:sldId id="315" r:id="rId59"/>
    <p:sldId id="312" r:id="rId60"/>
    <p:sldId id="313" r:id="rId61"/>
    <p:sldId id="314" r:id="rId62"/>
    <p:sldId id="316" r:id="rId63"/>
    <p:sldId id="317" r:id="rId64"/>
    <p:sldId id="318" r:id="rId65"/>
    <p:sldId id="319" r:id="rId66"/>
    <p:sldId id="320" r:id="rId67"/>
    <p:sldId id="321" r:id="rId68"/>
    <p:sldId id="322" r:id="rId69"/>
    <p:sldId id="327" r:id="rId7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0" orient="horz" pos="2160" userDrawn="1">
          <p15:clr>
            <a:srgbClr val="A4A3A4"/>
          </p15:clr>
        </p15:guide>
        <p15:guide id="1"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87646" autoAdjust="0"/>
  </p:normalViewPr>
  <p:slideViewPr>
    <p:cSldViewPr>
      <p:cViewPr varScale="1">
        <p:scale>
          <a:sx n="69" d="100"/>
          <a:sy n="69" d="100"/>
        </p:scale>
        <p:origin x="-11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 Type="http://schemas.openxmlformats.org/officeDocument/2006/relationships/notesMaster" Target="notesMasters/notesMaster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 Type="http://schemas.openxmlformats.org/officeDocument/2006/relationships/slide" Target="slides/slide1.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 Type="http://schemas.openxmlformats.org/officeDocument/2006/relationships/slide" Target="slides/slide2.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 Type="http://schemas.openxmlformats.org/officeDocument/2006/relationships/slide" Target="slides/slide3.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 Type="http://schemas.openxmlformats.org/officeDocument/2006/relationships/slide" Target="slides/slide4.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 Type="http://schemas.openxmlformats.org/officeDocument/2006/relationships/slide" Target="slides/slide5.xml"/><Relationship Id="rId70" Type="http://schemas.openxmlformats.org/officeDocument/2006/relationships/slide" Target="slides/slide68.xml"/><Relationship Id="rId71" Type="http://schemas.openxmlformats.org/officeDocument/2006/relationships/tableStyles" Target="tableStyles.xml"/><Relationship Id="rId72" Type="http://schemas.openxmlformats.org/officeDocument/2006/relationships/presProps" Target="presProps.xml"/><Relationship Id="rId73" Type="http://schemas.openxmlformats.org/officeDocument/2006/relationships/viewProps" Target="viewProps.xml"/><Relationship Id="rId74" Type="http://schemas.openxmlformats.org/officeDocument/2006/relationships/theme" Target="theme/theme1.xml"/><Relationship Id="rId8" Type="http://schemas.openxmlformats.org/officeDocument/2006/relationships/slide" Target="slides/slide6.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noEditPoints="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noEditPoints="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7DE87D5-338D-4FE5-8A51-7900F4B2DE43}" type="datetimeFigureOut">
              <a:rPr lang="fa-IR" smtClean="0"/>
              <a:t>28/04/1443</a:t>
            </a:fld>
            <a:endParaRPr lang="fa-IR"/>
          </a:p>
        </p:txBody>
      </p:sp>
      <p:sp>
        <p:nvSpPr>
          <p:cNvPr id="4" name="Slide Image Placeholder 3"/>
          <p:cNvSpPr>
            <a:spLocks noGrp="1" noRot="1" noChangeAspect="1" noEditPoints="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noEditPoints="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noEditPoints="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noEditPoints="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E614610-CEF6-41F5-8013-82010F7BD5BD}" type="slidenum">
              <a:rPr lang="fa-IR" smtClean="0"/>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E604E5F0-E768-4030-976B-254D8CA6023A}" type="slidenum">
              <a:rPr lang="en-US" smtClean="0"/>
              <a:t>‹#›</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noEditPoints="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noEditPoints="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lvl="0"/>
            <a:r>
              <a:rPr kumimoji="0" lang="en-US" smtClean="0"/>
              <a:t>Click to edit Master subtitle style</a:t>
            </a:r>
            <a:endParaRPr kumimoji="0" lang="en-US"/>
          </a:p>
        </p:txBody>
      </p:sp>
      <p:sp>
        <p:nvSpPr>
          <p:cNvPr id="28" name="Date Placeholder 27"/>
          <p:cNvSpPr>
            <a:spLocks noGrp="1" noEditPoints="1"/>
          </p:cNvSpPr>
          <p:nvPr>
            <p:ph type="dt" sz="half" idx="10"/>
          </p:nvPr>
        </p:nvSpPr>
        <p:spPr>
          <a:xfrm>
            <a:off x="6705600" y="4206240"/>
            <a:ext cx="960120" cy="457200"/>
          </a:xfrm>
        </p:spPr>
        <p:txBody>
          <a:bodyPr/>
          <a:lstStyle/>
          <a:p>
            <a:fld id="{2EF32B19-9D6A-43DC-852C-AA64CC3867D8}" type="datetime8">
              <a:rPr lang="fa-IR" smtClean="0"/>
              <a:t>02 دسامبر 21</a:t>
            </a:fld>
            <a:endParaRPr lang="fa-IR"/>
          </a:p>
        </p:txBody>
      </p:sp>
      <p:sp>
        <p:nvSpPr>
          <p:cNvPr id="17" name="Footer Placeholder 16"/>
          <p:cNvSpPr>
            <a:spLocks noGrp="1" noEditPoints="1"/>
          </p:cNvSpPr>
          <p:nvPr>
            <p:ph type="ftr" sz="quarter" idx="11"/>
          </p:nvPr>
        </p:nvSpPr>
        <p:spPr>
          <a:xfrm>
            <a:off x="5410200" y="4205288"/>
            <a:ext cx="1295400" cy="457200"/>
          </a:xfrm>
        </p:spPr>
        <p:txBody>
          <a:bodyPr/>
          <a:lstStyle/>
          <a:p>
            <a:endParaRPr lang="fa-IR"/>
          </a:p>
        </p:txBody>
      </p:sp>
      <p:sp>
        <p:nvSpPr>
          <p:cNvPr id="29" name="Slide Number Placeholder 28"/>
          <p:cNvSpPr>
            <a:spLocks noGrp="1" noEditPoints="1"/>
          </p:cNvSpPr>
          <p:nvPr>
            <p:ph type="sldNum" sz="quarter" idx="12"/>
          </p:nvPr>
        </p:nvSpPr>
        <p:spPr>
          <a:xfrm>
            <a:off x="8320088" y="1136"/>
            <a:ext cx="747712" cy="365760"/>
          </a:xfrm>
        </p:spPr>
        <p:txBody>
          <a:bodyPr/>
          <a:lstStyle>
            <a:lvl1pPr algn="r">
              <a:defRPr sz="1800">
                <a:solidFill>
                  <a:schemeClr val="bg1"/>
                </a:solidFill>
              </a:defRPr>
            </a:lvl1pPr>
          </a:lstStyle>
          <a:p>
            <a:fld id="{F56DEB8C-527C-4C3B-887F-D7398F28EEAD}" type="slidenum">
              <a:rPr lang="fa-IR" smtClean="0"/>
              <a:t>‹#›</a:t>
            </a:fld>
            <a:endParaRPr lang="fa-I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noEditPoints="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noEditPoints="1"/>
          </p:cNvSpPr>
          <p:nvPr>
            <p:ph type="dt" sz="half" idx="10"/>
          </p:nvPr>
        </p:nvSpPr>
        <p:spPr/>
        <p:txBody>
          <a:bodyPr/>
          <a:lstStyle/>
          <a:p>
            <a:fld id="{CD27ED95-682F-4BAD-A023-703206949EAD}" type="datetime8">
              <a:rPr lang="fa-IR" smtClean="0"/>
              <a:t>02 دسامبر 21</a:t>
            </a:fld>
            <a:endParaRPr lang="fa-IR"/>
          </a:p>
        </p:txBody>
      </p:sp>
      <p:sp>
        <p:nvSpPr>
          <p:cNvPr id="5" name="Footer Placeholder 4"/>
          <p:cNvSpPr>
            <a:spLocks noGrp="1" noEditPoints="1"/>
          </p:cNvSpPr>
          <p:nvPr>
            <p:ph type="ftr" sz="quarter" idx="11"/>
          </p:nvPr>
        </p:nvSpPr>
        <p:spPr/>
        <p:txBody>
          <a:bodyPr/>
          <a:lstStyle/>
          <a:p>
            <a:endParaRPr lang="fa-IR"/>
          </a:p>
        </p:txBody>
      </p:sp>
      <p:sp>
        <p:nvSpPr>
          <p:cNvPr id="6" name="Slide Number Placeholder 5"/>
          <p:cNvSpPr>
            <a:spLocks noGrp="1" noEditPoints="1"/>
          </p:cNvSpPr>
          <p:nvPr>
            <p:ph type="sldNum" sz="quarter" idx="12"/>
          </p:nvPr>
        </p:nvSpPr>
        <p:spPr/>
        <p:txBody>
          <a:bodyPr/>
          <a:lstStyle/>
          <a:p>
            <a:fld id="{F56DEB8C-527C-4C3B-887F-D7398F28EEAD}" type="slidenum">
              <a:rPr lang="fa-IR" smtClean="0"/>
              <a:t>‹#›</a:t>
            </a:fld>
            <a:endParaRPr lang="fa-I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EditPoints="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noEditPoints="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noEditPoints="1"/>
          </p:cNvSpPr>
          <p:nvPr>
            <p:ph type="dt" sz="half" idx="10"/>
          </p:nvPr>
        </p:nvSpPr>
        <p:spPr/>
        <p:txBody>
          <a:bodyPr/>
          <a:lstStyle/>
          <a:p>
            <a:fld id="{3278092A-DF64-4A01-84D5-2D2610217D7C}" type="datetime8">
              <a:rPr lang="fa-IR" smtClean="0"/>
              <a:t>02 دسامبر 21</a:t>
            </a:fld>
            <a:endParaRPr lang="fa-IR"/>
          </a:p>
        </p:txBody>
      </p:sp>
      <p:sp>
        <p:nvSpPr>
          <p:cNvPr id="5" name="Footer Placeholder 4"/>
          <p:cNvSpPr>
            <a:spLocks noGrp="1" noEditPoints="1"/>
          </p:cNvSpPr>
          <p:nvPr>
            <p:ph type="ftr" sz="quarter" idx="11"/>
          </p:nvPr>
        </p:nvSpPr>
        <p:spPr/>
        <p:txBody>
          <a:bodyPr/>
          <a:lstStyle/>
          <a:p>
            <a:endParaRPr lang="fa-IR"/>
          </a:p>
        </p:txBody>
      </p:sp>
      <p:sp>
        <p:nvSpPr>
          <p:cNvPr id="6" name="Slide Number Placeholder 5"/>
          <p:cNvSpPr>
            <a:spLocks noGrp="1" noEditPoints="1"/>
          </p:cNvSpPr>
          <p:nvPr>
            <p:ph type="sldNum" sz="quarter" idx="12"/>
          </p:nvPr>
        </p:nvSpPr>
        <p:spPr/>
        <p:txBody>
          <a:bodyPr/>
          <a:lstStyle/>
          <a:p>
            <a:fld id="{F56DEB8C-527C-4C3B-887F-D7398F28EEAD}" type="slidenum">
              <a:rPr lang="fa-IR" smtClean="0"/>
              <a:t>‹#›</a:t>
            </a:fld>
            <a:endParaRPr lang="fa-I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kumimoji="0" lang="en-US" smtClean="0"/>
              <a:t>Click to edit Master title style</a:t>
            </a:r>
            <a:endParaRPr kumimoji="0" lang="en-US"/>
          </a:p>
        </p:txBody>
      </p:sp>
      <p:sp>
        <p:nvSpPr>
          <p:cNvPr id="3" name="Content Placeholder 2"/>
          <p:cNvSpPr>
            <a:spLocks noGrp="1" noEditPoints="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noEditPoints="1"/>
          </p:cNvSpPr>
          <p:nvPr>
            <p:ph type="dt" sz="half" idx="10"/>
          </p:nvPr>
        </p:nvSpPr>
        <p:spPr/>
        <p:txBody>
          <a:bodyPr/>
          <a:lstStyle/>
          <a:p>
            <a:fld id="{567FE721-71D3-438C-BD40-135F2A71FF8F}" type="datetime8">
              <a:rPr lang="fa-IR" smtClean="0"/>
              <a:t>02 دسامبر 21</a:t>
            </a:fld>
            <a:endParaRPr lang="fa-IR"/>
          </a:p>
        </p:txBody>
      </p:sp>
      <p:sp>
        <p:nvSpPr>
          <p:cNvPr id="5" name="Footer Placeholder 4"/>
          <p:cNvSpPr>
            <a:spLocks noGrp="1" noEditPoints="1"/>
          </p:cNvSpPr>
          <p:nvPr>
            <p:ph type="ftr" sz="quarter" idx="11"/>
          </p:nvPr>
        </p:nvSpPr>
        <p:spPr/>
        <p:txBody>
          <a:bodyPr/>
          <a:lstStyle/>
          <a:p>
            <a:endParaRPr lang="fa-IR"/>
          </a:p>
        </p:txBody>
      </p:sp>
      <p:sp>
        <p:nvSpPr>
          <p:cNvPr id="6" name="Slide Number Placeholder 5"/>
          <p:cNvSpPr>
            <a:spLocks noGrp="1" noEditPoints="1"/>
          </p:cNvSpPr>
          <p:nvPr>
            <p:ph type="sldNum" sz="quarter" idx="12"/>
          </p:nvPr>
        </p:nvSpPr>
        <p:spPr/>
        <p:txBody>
          <a:bodyPr/>
          <a:lstStyle/>
          <a:p>
            <a:fld id="{F56DEB8C-527C-4C3B-887F-D7398F28EEAD}" type="slidenum">
              <a:rPr lang="fa-IR" smtClean="0"/>
              <a:t>‹#›</a:t>
            </a:fld>
            <a:endParaRPr lang="fa-I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noEditPoints="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noEditPoints="1"/>
          </p:cNvSpPr>
          <p:nvPr>
            <p:ph type="dt" sz="half" idx="10"/>
          </p:nvPr>
        </p:nvSpPr>
        <p:spPr/>
        <p:txBody>
          <a:bodyPr/>
          <a:lstStyle/>
          <a:p>
            <a:fld id="{0DB5622B-C2FE-4C6C-A8A4-9BCE53A57FA7}" type="datetime8">
              <a:rPr lang="fa-IR" smtClean="0"/>
              <a:t>02 دسامبر 21</a:t>
            </a:fld>
            <a:endParaRPr lang="fa-IR"/>
          </a:p>
        </p:txBody>
      </p:sp>
      <p:sp>
        <p:nvSpPr>
          <p:cNvPr id="5" name="Footer Placeholder 4"/>
          <p:cNvSpPr>
            <a:spLocks noGrp="1" noEditPoints="1"/>
          </p:cNvSpPr>
          <p:nvPr>
            <p:ph type="ftr" sz="quarter" idx="11"/>
          </p:nvPr>
        </p:nvSpPr>
        <p:spPr/>
        <p:txBody>
          <a:bodyPr/>
          <a:lstStyle/>
          <a:p>
            <a:endParaRPr lang="fa-IR"/>
          </a:p>
        </p:txBody>
      </p:sp>
      <p:sp>
        <p:nvSpPr>
          <p:cNvPr id="6" name="Slide Number Placeholder 5"/>
          <p:cNvSpPr>
            <a:spLocks noGrp="1" noEditPoints="1"/>
          </p:cNvSpPr>
          <p:nvPr>
            <p:ph type="sldNum" sz="quarter" idx="12"/>
          </p:nvPr>
        </p:nvSpPr>
        <p:spPr/>
        <p:txBody>
          <a:bodyPr/>
          <a:lstStyle/>
          <a:p>
            <a:fld id="{F56DEB8C-527C-4C3B-887F-D7398F28EEAD}" type="slidenum">
              <a:rPr lang="fa-IR" smtClean="0"/>
              <a:t>‹#›</a:t>
            </a:fld>
            <a:endParaRPr lang="fa-I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kumimoji="0" lang="en-US" smtClean="0"/>
              <a:t>Click to edit Master title style</a:t>
            </a:r>
            <a:endParaRPr kumimoji="0" lang="en-US"/>
          </a:p>
        </p:txBody>
      </p:sp>
      <p:sp>
        <p:nvSpPr>
          <p:cNvPr id="3" name="Content Placeholder 2"/>
          <p:cNvSpPr>
            <a:spLocks noGrp="1" noEditPoints="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noEditPoints="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noEditPoints="1"/>
          </p:cNvSpPr>
          <p:nvPr>
            <p:ph type="dt" sz="half" idx="10"/>
          </p:nvPr>
        </p:nvSpPr>
        <p:spPr/>
        <p:txBody>
          <a:bodyPr/>
          <a:lstStyle/>
          <a:p>
            <a:fld id="{81C84C1E-616D-47D6-A29D-71DE49F51B6F}" type="datetime8">
              <a:rPr lang="fa-IR" smtClean="0"/>
              <a:t>02 دسامبر 21</a:t>
            </a:fld>
            <a:endParaRPr lang="fa-IR"/>
          </a:p>
        </p:txBody>
      </p:sp>
      <p:sp>
        <p:nvSpPr>
          <p:cNvPr id="6" name="Footer Placeholder 5"/>
          <p:cNvSpPr>
            <a:spLocks noGrp="1" noEditPoints="1"/>
          </p:cNvSpPr>
          <p:nvPr>
            <p:ph type="ftr" sz="quarter" idx="11"/>
          </p:nvPr>
        </p:nvSpPr>
        <p:spPr/>
        <p:txBody>
          <a:bodyPr/>
          <a:lstStyle/>
          <a:p>
            <a:endParaRPr lang="fa-IR"/>
          </a:p>
        </p:txBody>
      </p:sp>
      <p:sp>
        <p:nvSpPr>
          <p:cNvPr id="7" name="Slide Number Placeholder 6"/>
          <p:cNvSpPr>
            <a:spLocks noGrp="1" noEditPoints="1"/>
          </p:cNvSpPr>
          <p:nvPr>
            <p:ph type="sldNum" sz="quarter" idx="12"/>
          </p:nvPr>
        </p:nvSpPr>
        <p:spPr/>
        <p:txBody>
          <a:bodyPr/>
          <a:lstStyle/>
          <a:p>
            <a:fld id="{F56DEB8C-527C-4C3B-887F-D7398F28EEAD}" type="slidenum">
              <a:rPr lang="fa-IR" smtClean="0"/>
              <a:t>‹#›</a:t>
            </a:fld>
            <a:endParaRPr lang="fa-I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noEditPoints="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noEditPoints="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noEditPoints="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noEditPoints="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noEditPoints="1"/>
          </p:cNvSpPr>
          <p:nvPr>
            <p:ph type="dt" sz="half" idx="10"/>
          </p:nvPr>
        </p:nvSpPr>
        <p:spPr/>
        <p:txBody>
          <a:bodyPr rtlCol="0"/>
          <a:lstStyle/>
          <a:p>
            <a:fld id="{22759237-B8A0-4720-9937-276D8A58FD0C}" type="datetime8">
              <a:rPr lang="fa-IR" smtClean="0"/>
              <a:t>02 دسامبر 21</a:t>
            </a:fld>
            <a:endParaRPr lang="fa-IR"/>
          </a:p>
        </p:txBody>
      </p:sp>
      <p:sp>
        <p:nvSpPr>
          <p:cNvPr id="27" name="Slide Number Placeholder 26"/>
          <p:cNvSpPr>
            <a:spLocks noGrp="1" noEditPoints="1"/>
          </p:cNvSpPr>
          <p:nvPr>
            <p:ph type="sldNum" sz="quarter" idx="11"/>
          </p:nvPr>
        </p:nvSpPr>
        <p:spPr/>
        <p:txBody>
          <a:bodyPr rtlCol="0"/>
          <a:lstStyle/>
          <a:p>
            <a:fld id="{F56DEB8C-527C-4C3B-887F-D7398F28EEAD}" type="slidenum">
              <a:rPr lang="fa-IR" smtClean="0"/>
              <a:t>‹#›</a:t>
            </a:fld>
            <a:endParaRPr lang="fa-IR"/>
          </a:p>
        </p:txBody>
      </p:sp>
      <p:sp>
        <p:nvSpPr>
          <p:cNvPr id="28" name="Footer Placeholder 27"/>
          <p:cNvSpPr>
            <a:spLocks noGrp="1" noEditPoints="1"/>
          </p:cNvSpPr>
          <p:nvPr>
            <p:ph type="ftr" sz="quarter" idx="12"/>
          </p:nvPr>
        </p:nvSpPr>
        <p:spPr/>
        <p:txBody>
          <a:bodyPr rtlCol="0"/>
          <a:lstStyle/>
          <a:p>
            <a:endParaRPr lang="fa-I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noEditPoints="1"/>
          </p:cNvSpPr>
          <p:nvPr>
            <p:ph type="dt" sz="half" idx="10"/>
          </p:nvPr>
        </p:nvSpPr>
        <p:spPr>
          <a:xfrm>
            <a:off x="6583680" y="612648"/>
            <a:ext cx="957264" cy="457200"/>
          </a:xfrm>
        </p:spPr>
        <p:txBody>
          <a:bodyPr/>
          <a:lstStyle/>
          <a:p>
            <a:fld id="{043080FE-EAF0-4EDB-8514-BC62D39CFB29}" type="datetime8">
              <a:rPr lang="fa-IR" smtClean="0"/>
              <a:t>02 دسامبر 21</a:t>
            </a:fld>
            <a:endParaRPr lang="fa-IR"/>
          </a:p>
        </p:txBody>
      </p:sp>
      <p:sp>
        <p:nvSpPr>
          <p:cNvPr id="4" name="Footer Placeholder 3"/>
          <p:cNvSpPr>
            <a:spLocks noGrp="1" noEditPoints="1"/>
          </p:cNvSpPr>
          <p:nvPr>
            <p:ph type="ftr" sz="quarter" idx="11"/>
          </p:nvPr>
        </p:nvSpPr>
        <p:spPr>
          <a:xfrm>
            <a:off x="5257800" y="612648"/>
            <a:ext cx="1325880" cy="457200"/>
          </a:xfrm>
        </p:spPr>
        <p:txBody>
          <a:bodyPr/>
          <a:lstStyle/>
          <a:p>
            <a:endParaRPr lang="fa-IR"/>
          </a:p>
        </p:txBody>
      </p:sp>
      <p:sp>
        <p:nvSpPr>
          <p:cNvPr id="5" name="Slide Number Placeholder 4"/>
          <p:cNvSpPr>
            <a:spLocks noGrp="1" noEditPoints="1"/>
          </p:cNvSpPr>
          <p:nvPr>
            <p:ph type="sldNum" sz="quarter" idx="12"/>
          </p:nvPr>
        </p:nvSpPr>
        <p:spPr>
          <a:xfrm>
            <a:off x="8174736" y="2272"/>
            <a:ext cx="762000" cy="365760"/>
          </a:xfrm>
        </p:spPr>
        <p:txBody>
          <a:bodyPr/>
          <a:lstStyle/>
          <a:p>
            <a:fld id="{F56DEB8C-527C-4C3B-887F-D7398F28EEAD}" type="slidenum">
              <a:rPr lang="fa-IR" smtClean="0"/>
              <a:t>‹#›</a:t>
            </a:fld>
            <a:endParaRPr lang="fa-I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EditPoints="1"/>
          </p:cNvSpPr>
          <p:nvPr>
            <p:ph type="dt" sz="half" idx="10"/>
          </p:nvPr>
        </p:nvSpPr>
        <p:spPr/>
        <p:txBody>
          <a:bodyPr/>
          <a:lstStyle/>
          <a:p>
            <a:fld id="{42788AEB-D9AF-4A0E-8934-7AC1D7131674}" type="datetime8">
              <a:rPr lang="fa-IR" smtClean="0"/>
              <a:t>02 دسامبر 21</a:t>
            </a:fld>
            <a:endParaRPr lang="fa-IR"/>
          </a:p>
        </p:txBody>
      </p:sp>
      <p:sp>
        <p:nvSpPr>
          <p:cNvPr id="3" name="Footer Placeholder 2"/>
          <p:cNvSpPr>
            <a:spLocks noGrp="1" noEditPoints="1"/>
          </p:cNvSpPr>
          <p:nvPr>
            <p:ph type="ftr" sz="quarter" idx="11"/>
          </p:nvPr>
        </p:nvSpPr>
        <p:spPr/>
        <p:txBody>
          <a:bodyPr/>
          <a:lstStyle/>
          <a:p>
            <a:endParaRPr lang="fa-IR"/>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a:t>
            </a:fld>
            <a:endParaRPr lang="fa-I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noEditPoints="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noEditPoints="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noEditPoints="1"/>
          </p:cNvSpPr>
          <p:nvPr>
            <p:ph type="dt" sz="half" idx="10"/>
          </p:nvPr>
        </p:nvSpPr>
        <p:spPr/>
        <p:txBody>
          <a:bodyPr/>
          <a:lstStyle/>
          <a:p>
            <a:fld id="{CA96C359-7F94-4D16-845F-23250A310D0B}" type="datetime8">
              <a:rPr lang="fa-IR" smtClean="0"/>
              <a:t>02 دسامبر 21</a:t>
            </a:fld>
            <a:endParaRPr lang="fa-IR"/>
          </a:p>
        </p:txBody>
      </p:sp>
      <p:sp>
        <p:nvSpPr>
          <p:cNvPr id="6" name="Footer Placeholder 5"/>
          <p:cNvSpPr>
            <a:spLocks noGrp="1" noEditPoints="1"/>
          </p:cNvSpPr>
          <p:nvPr>
            <p:ph type="ftr" sz="quarter" idx="11"/>
          </p:nvPr>
        </p:nvSpPr>
        <p:spPr/>
        <p:txBody>
          <a:bodyPr/>
          <a:lstStyle/>
          <a:p>
            <a:endParaRPr lang="fa-IR"/>
          </a:p>
        </p:txBody>
      </p:sp>
      <p:sp>
        <p:nvSpPr>
          <p:cNvPr id="7" name="Slide Number Placeholder 6"/>
          <p:cNvSpPr>
            <a:spLocks noGrp="1" noEditPoints="1"/>
          </p:cNvSpPr>
          <p:nvPr>
            <p:ph type="sldNum" sz="quarter" idx="12"/>
          </p:nvPr>
        </p:nvSpPr>
        <p:spPr/>
        <p:txBody>
          <a:bodyPr/>
          <a:lstStyle/>
          <a:p>
            <a:fld id="{F56DEB8C-527C-4C3B-887F-D7398F28EEAD}" type="slidenum">
              <a:rPr lang="fa-IR" smtClean="0"/>
              <a:t>‹#›</a:t>
            </a:fld>
            <a:endParaRPr lang="fa-I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noEditPoints="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pPr lvl="0"/>
            <a:r>
              <a:rPr kumimoji="0" lang="en-US" smtClean="0"/>
              <a:t>Click icon to add picture</a:t>
            </a:r>
            <a:endParaRPr kumimoji="0" lang="en-US" dirty="0"/>
          </a:p>
        </p:txBody>
      </p:sp>
      <p:sp>
        <p:nvSpPr>
          <p:cNvPr id="4" name="Text Placeholder 3"/>
          <p:cNvSpPr>
            <a:spLocks noGrp="1" noEditPoints="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noEditPoints="1"/>
          </p:cNvSpPr>
          <p:nvPr>
            <p:ph type="dt" sz="half" idx="10"/>
          </p:nvPr>
        </p:nvSpPr>
        <p:spPr/>
        <p:txBody>
          <a:bodyPr/>
          <a:lstStyle/>
          <a:p>
            <a:fld id="{888D5A37-6DBD-49BF-98D6-D34FD6946E1D}" type="datetime8">
              <a:rPr lang="fa-IR" smtClean="0"/>
              <a:t>02 دسامبر 21</a:t>
            </a:fld>
            <a:endParaRPr lang="fa-IR"/>
          </a:p>
        </p:txBody>
      </p:sp>
      <p:sp>
        <p:nvSpPr>
          <p:cNvPr id="6" name="Footer Placeholder 5"/>
          <p:cNvSpPr>
            <a:spLocks noGrp="1" noEditPoints="1"/>
          </p:cNvSpPr>
          <p:nvPr>
            <p:ph type="ftr" sz="quarter" idx="11"/>
          </p:nvPr>
        </p:nvSpPr>
        <p:spPr/>
        <p:txBody>
          <a:bodyPr/>
          <a:lstStyle/>
          <a:p>
            <a:endParaRPr lang="fa-IR"/>
          </a:p>
        </p:txBody>
      </p:sp>
      <p:sp>
        <p:nvSpPr>
          <p:cNvPr id="7" name="Slide Number Placeholder 6"/>
          <p:cNvSpPr>
            <a:spLocks noGrp="1" noEditPoints="1"/>
          </p:cNvSpPr>
          <p:nvPr>
            <p:ph type="sldNum" sz="quarter" idx="12"/>
          </p:nvPr>
        </p:nvSpPr>
        <p:spPr/>
        <p:txBody>
          <a:bodyPr/>
          <a:lstStyle/>
          <a:p>
            <a:fld id="{F56DEB8C-527C-4C3B-887F-D7398F28EEAD}" type="slidenum">
              <a:rPr lang="fa-IR" smtClean="0"/>
              <a:t>‹#›</a:t>
            </a:fld>
            <a:endParaRPr lang="fa-IR"/>
          </a:p>
        </p:txBody>
      </p:sp>
    </p:spTree>
  </p:cSld>
  <p:clrMapOvr>
    <a:masterClrMapping/>
  </p:clrMapOvr>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noEditPoints="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noEditPoints="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noEditPoints="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7565655-7F81-4F79-925D-2933BD518804}" type="datetime8">
              <a:rPr lang="fa-IR" smtClean="0"/>
              <a:t>02 دسامبر 21</a:t>
            </a:fld>
            <a:endParaRPr lang="fa-IR"/>
          </a:p>
        </p:txBody>
      </p:sp>
      <p:sp>
        <p:nvSpPr>
          <p:cNvPr id="3" name="Footer Placeholder 2"/>
          <p:cNvSpPr>
            <a:spLocks noGrp="1" noEditPoints="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fa-IR"/>
          </a:p>
        </p:txBody>
      </p:sp>
      <p:sp>
        <p:nvSpPr>
          <p:cNvPr id="23" name="Slide Number Placeholder 22"/>
          <p:cNvSpPr>
            <a:spLocks noGrp="1" noEditPoints="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F56DEB8C-527C-4C3B-887F-D7398F28EEAD}"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ctrTitle"/>
          </p:nvPr>
        </p:nvSpPr>
        <p:spPr/>
        <p:txBody>
          <a:bodyPr>
            <a:normAutofit fontScale="90000"/>
          </a:bodyPr>
          <a:lstStyle/>
          <a:p>
            <a:r>
              <a:rPr lang="en-US" b="1" dirty="0"/>
              <a:t>Update and </a:t>
            </a:r>
            <a:r>
              <a:rPr lang="en-US" b="1" dirty="0" err="1"/>
              <a:t>harmonisation</a:t>
            </a:r>
            <a:r>
              <a:rPr lang="en-US" b="1" dirty="0"/>
              <a:t> of guidance</a:t>
            </a:r>
            <a:br>
              <a:rPr lang="en-US" b="1" dirty="0"/>
            </a:br>
            <a:r>
              <a:rPr lang="en-US" b="1" dirty="0"/>
              <a:t>for the management of diabetic</a:t>
            </a:r>
            <a:br>
              <a:rPr lang="en-US" b="1" dirty="0"/>
            </a:br>
            <a:r>
              <a:rPr lang="en-US" b="1" dirty="0" err="1"/>
              <a:t>ketoacidosis</a:t>
            </a:r>
            <a:r>
              <a:rPr lang="en-US" b="1" dirty="0"/>
              <a:t> in children and young</a:t>
            </a:r>
            <a:br>
              <a:rPr lang="en-US" b="1" dirty="0"/>
            </a:br>
            <a:r>
              <a:rPr lang="en-US" b="1" dirty="0"/>
              <a:t>people</a:t>
            </a:r>
            <a:endParaRPr lang="fa-IR" dirty="0"/>
          </a:p>
        </p:txBody>
      </p:sp>
      <p:sp>
        <p:nvSpPr>
          <p:cNvPr id="3" name="Subtitle 2"/>
          <p:cNvSpPr>
            <a:spLocks noGrp="1" noEditPoints="1"/>
          </p:cNvSpPr>
          <p:nvPr>
            <p:ph type="subTitle" idx="1"/>
          </p:nvPr>
        </p:nvSpPr>
        <p:spPr>
          <a:xfrm>
            <a:off x="1371600" y="4429132"/>
            <a:ext cx="6400800" cy="1785950"/>
          </a:xfrm>
        </p:spPr>
        <p:txBody>
          <a:bodyPr/>
          <a:lstStyle/>
          <a:p>
            <a:r>
              <a:rPr lang="en-US" dirty="0" err="1" smtClean="0"/>
              <a:t>DR.Daniel</a:t>
            </a:r>
            <a:r>
              <a:rPr lang="en-US" dirty="0" smtClean="0"/>
              <a:t> </a:t>
            </a:r>
            <a:r>
              <a:rPr lang="en-US" dirty="0" err="1" smtClean="0"/>
              <a:t>Zamanfar</a:t>
            </a:r>
            <a:endParaRPr lang="en-US" dirty="0" smtClean="0"/>
          </a:p>
          <a:p>
            <a:r>
              <a:rPr lang="en-US" dirty="0" smtClean="0"/>
              <a:t>Pediatric Endocrinologist</a:t>
            </a:r>
          </a:p>
          <a:p>
            <a:r>
              <a:rPr lang="en-US" dirty="0" smtClean="0"/>
              <a:t>MAZUMS</a:t>
            </a:r>
          </a:p>
          <a:p>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1</a:t>
            </a:fld>
            <a:endParaRPr lang="fa-I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a:bodyPr>
          <a:lstStyle/>
          <a:p>
            <a:pPr algn="l" rtl="0"/>
            <a:r>
              <a:rPr lang="en-US" dirty="0"/>
              <a:t>The rationale for this was based on new evidence </a:t>
            </a:r>
            <a:r>
              <a:rPr lang="en-US" dirty="0" smtClean="0"/>
              <a:t>from the </a:t>
            </a:r>
            <a:r>
              <a:rPr lang="en-US" dirty="0"/>
              <a:t>Pediatric Emergency Care Applied Research </a:t>
            </a:r>
            <a:r>
              <a:rPr lang="en-US" dirty="0" smtClean="0"/>
              <a:t>Network (PECARN</a:t>
            </a:r>
            <a:r>
              <a:rPr lang="en-US" dirty="0"/>
              <a:t>) DKA Fluid trial, which suggested that </a:t>
            </a:r>
            <a:r>
              <a:rPr lang="en-US" dirty="0" smtClean="0"/>
              <a:t>there was </a:t>
            </a:r>
            <a:r>
              <a:rPr lang="en-US" dirty="0"/>
              <a:t>no significant difference in outcomes between </a:t>
            </a:r>
            <a:r>
              <a:rPr lang="en-US" dirty="0" smtClean="0"/>
              <a:t>rapid and </a:t>
            </a:r>
            <a:r>
              <a:rPr lang="en-US" dirty="0"/>
              <a:t>slower fluid administration</a:t>
            </a:r>
            <a:r>
              <a:rPr lang="en-US" dirty="0" smtClean="0"/>
              <a:t>.</a:t>
            </a:r>
          </a:p>
          <a:p>
            <a:pPr algn="l" rtl="0"/>
            <a:r>
              <a:rPr lang="en-US" dirty="0" smtClean="0"/>
              <a:t> </a:t>
            </a:r>
            <a:r>
              <a:rPr lang="en-US" dirty="0"/>
              <a:t>Additionally, it </a:t>
            </a:r>
            <a:r>
              <a:rPr lang="en-US" dirty="0" smtClean="0"/>
              <a:t>showed that </a:t>
            </a:r>
            <a:r>
              <a:rPr lang="en-US" dirty="0"/>
              <a:t>the initial conscious level was closely related to </a:t>
            </a:r>
            <a:r>
              <a:rPr lang="en-US" dirty="0" smtClean="0"/>
              <a:t>pH and </a:t>
            </a:r>
            <a:r>
              <a:rPr lang="en-US" dirty="0"/>
              <a:t>weakly to age, but not to blood glucose or </a:t>
            </a:r>
            <a:r>
              <a:rPr lang="en-US" dirty="0" smtClean="0"/>
              <a:t>plasma sodium </a:t>
            </a:r>
            <a:r>
              <a:rPr lang="en-US" dirty="0"/>
              <a:t>level.</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10</a:t>
            </a:fld>
            <a:endParaRPr lang="fa-I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lstStyle/>
          <a:p>
            <a:pPr algn="l" rtl="0"/>
            <a:r>
              <a:rPr lang="en-US" dirty="0"/>
              <a:t>While this appears to demonstrate </a:t>
            </a:r>
            <a:r>
              <a:rPr lang="en-US" dirty="0" smtClean="0"/>
              <a:t>that cerebral </a:t>
            </a:r>
            <a:r>
              <a:rPr lang="en-US" dirty="0"/>
              <a:t>function is related to the severity of </a:t>
            </a:r>
            <a:r>
              <a:rPr lang="en-US" dirty="0" smtClean="0"/>
              <a:t>acidosis even </a:t>
            </a:r>
            <a:r>
              <a:rPr lang="en-US" dirty="0"/>
              <a:t>in the absence of drivers of CO, it does not </a:t>
            </a:r>
            <a:r>
              <a:rPr lang="en-US" dirty="0" smtClean="0"/>
              <a:t>negate previous </a:t>
            </a:r>
            <a:r>
              <a:rPr lang="en-US" dirty="0"/>
              <a:t>evidence that fluid shift may also </a:t>
            </a:r>
            <a:r>
              <a:rPr lang="en-US" dirty="0" smtClean="0"/>
              <a:t>contribute towards </a:t>
            </a:r>
            <a:r>
              <a:rPr lang="en-US" dirty="0"/>
              <a:t>CO.</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11</a:t>
            </a:fld>
            <a:endParaRPr lang="fa-I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a:bodyPr>
          <a:lstStyle/>
          <a:p>
            <a:pPr algn="l" rtl="0"/>
            <a:r>
              <a:rPr lang="en-US" dirty="0"/>
              <a:t>Furthermore, there are clear risks associated </a:t>
            </a:r>
            <a:r>
              <a:rPr lang="en-US" dirty="0" smtClean="0"/>
              <a:t>with inadequate </a:t>
            </a:r>
            <a:r>
              <a:rPr lang="en-US" dirty="0"/>
              <a:t>fluid replacement</a:t>
            </a:r>
            <a:r>
              <a:rPr lang="en-US" dirty="0" smtClean="0"/>
              <a:t>.</a:t>
            </a:r>
          </a:p>
          <a:p>
            <a:pPr algn="l" rtl="0"/>
            <a:r>
              <a:rPr lang="en-US" dirty="0" smtClean="0"/>
              <a:t> </a:t>
            </a:r>
            <a:r>
              <a:rPr lang="en-US" dirty="0"/>
              <a:t>A </a:t>
            </a:r>
            <a:r>
              <a:rPr lang="en-US" dirty="0" err="1"/>
              <a:t>hypovolaemic</a:t>
            </a:r>
            <a:r>
              <a:rPr lang="en-US" dirty="0"/>
              <a:t> </a:t>
            </a:r>
            <a:r>
              <a:rPr lang="en-US" dirty="0" smtClean="0"/>
              <a:t>state will </a:t>
            </a:r>
            <a:r>
              <a:rPr lang="en-US" dirty="0"/>
              <a:t>result in systemic hypotension and ultimately, </a:t>
            </a:r>
            <a:r>
              <a:rPr lang="en-US" dirty="0" smtClean="0"/>
              <a:t>cerebral </a:t>
            </a:r>
            <a:r>
              <a:rPr lang="en-US" dirty="0" err="1" smtClean="0"/>
              <a:t>hypoperfusion</a:t>
            </a:r>
            <a:r>
              <a:rPr lang="en-US" dirty="0" smtClean="0"/>
              <a:t> </a:t>
            </a:r>
            <a:r>
              <a:rPr lang="en-US" dirty="0"/>
              <a:t>which, particularly in the context </a:t>
            </a:r>
            <a:r>
              <a:rPr lang="en-US" dirty="0" smtClean="0"/>
              <a:t>of acidosis</a:t>
            </a:r>
            <a:r>
              <a:rPr lang="en-US" dirty="0"/>
              <a:t>, will increase the risk of a brain injury.</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12</a:t>
            </a:fld>
            <a:endParaRPr lang="fa-I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a:bodyPr>
          <a:lstStyle/>
          <a:p>
            <a:pPr algn="l" rtl="0"/>
            <a:r>
              <a:rPr lang="en-US" dirty="0"/>
              <a:t>More recently, in December 2020, NICE </a:t>
            </a:r>
            <a:r>
              <a:rPr lang="en-US" dirty="0" smtClean="0"/>
              <a:t>released updated </a:t>
            </a:r>
            <a:r>
              <a:rPr lang="en-US" dirty="0"/>
              <a:t>guidance on the management of DKA in </a:t>
            </a:r>
            <a:r>
              <a:rPr lang="en-US" dirty="0" smtClean="0"/>
              <a:t>CYP, which </a:t>
            </a:r>
            <a:r>
              <a:rPr lang="en-US" dirty="0"/>
              <a:t>was broadly concordant with BSPED, </a:t>
            </a:r>
            <a:r>
              <a:rPr lang="en-US" dirty="0" smtClean="0"/>
              <a:t>particularly with </a:t>
            </a:r>
            <a:r>
              <a:rPr lang="en-US" dirty="0"/>
              <a:t>respect to more liberal fluid restriction</a:t>
            </a:r>
            <a:r>
              <a:rPr lang="en-US" dirty="0" smtClean="0"/>
              <a:t>.</a:t>
            </a:r>
          </a:p>
          <a:p>
            <a:pPr algn="l" rtl="0"/>
            <a:r>
              <a:rPr lang="en-US" dirty="0" smtClean="0"/>
              <a:t> </a:t>
            </a:r>
            <a:r>
              <a:rPr lang="en-US" dirty="0"/>
              <a:t>This </a:t>
            </a:r>
            <a:r>
              <a:rPr lang="en-US" dirty="0" smtClean="0"/>
              <a:t>was prompted </a:t>
            </a:r>
            <a:r>
              <a:rPr lang="en-US" dirty="0"/>
              <a:t>by new evidence identified by NICE’s </a:t>
            </a:r>
            <a:r>
              <a:rPr lang="en-US" dirty="0" smtClean="0"/>
              <a:t>surveillance team </a:t>
            </a:r>
            <a:r>
              <a:rPr lang="en-US" dirty="0"/>
              <a:t>in a review of 12 studies set to </a:t>
            </a:r>
            <a:r>
              <a:rPr lang="en-US" dirty="0" smtClean="0"/>
              <a:t>determine optimal </a:t>
            </a:r>
            <a:r>
              <a:rPr lang="en-US" dirty="0"/>
              <a:t>fluid therapy in CYP with DKA.</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13</a:t>
            </a:fld>
            <a:endParaRPr lang="fa-I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lnSpcReduction="10000"/>
          </a:bodyPr>
          <a:lstStyle/>
          <a:p>
            <a:pPr algn="l" rtl="0"/>
            <a:r>
              <a:rPr lang="en-US" dirty="0"/>
              <a:t>The fluid </a:t>
            </a:r>
            <a:r>
              <a:rPr lang="en-US" dirty="0" smtClean="0"/>
              <a:t>protocols followed </a:t>
            </a:r>
            <a:r>
              <a:rPr lang="en-US" dirty="0"/>
              <a:t>in the PECARN study were </a:t>
            </a:r>
            <a:r>
              <a:rPr lang="en-US" dirty="0" smtClean="0"/>
              <a:t>fundamental to </a:t>
            </a:r>
            <a:r>
              <a:rPr lang="en-US" dirty="0"/>
              <a:t>these </a:t>
            </a:r>
            <a:r>
              <a:rPr lang="en-US" dirty="0" smtClean="0"/>
              <a:t>updates , as </a:t>
            </a:r>
            <a:r>
              <a:rPr lang="en-US" dirty="0"/>
              <a:t>‘neither the rate of </a:t>
            </a:r>
            <a:r>
              <a:rPr lang="en-US" dirty="0" smtClean="0"/>
              <a:t>administration nor </a:t>
            </a:r>
            <a:r>
              <a:rPr lang="en-US" dirty="0"/>
              <a:t>the sodium chloride content of intravenous </a:t>
            </a:r>
            <a:r>
              <a:rPr lang="en-US" dirty="0" smtClean="0"/>
              <a:t>fluids significantly </a:t>
            </a:r>
            <a:r>
              <a:rPr lang="en-US" dirty="0"/>
              <a:t>influenced neurologic outcomes in </a:t>
            </a:r>
            <a:r>
              <a:rPr lang="en-US" dirty="0" smtClean="0"/>
              <a:t>children with </a:t>
            </a:r>
            <a:r>
              <a:rPr lang="en-US" dirty="0"/>
              <a:t>DKA</a:t>
            </a:r>
            <a:r>
              <a:rPr lang="en-US" dirty="0" smtClean="0"/>
              <a:t>’.</a:t>
            </a:r>
          </a:p>
          <a:p>
            <a:pPr algn="l" rtl="0"/>
            <a:r>
              <a:rPr lang="en-US" dirty="0" smtClean="0"/>
              <a:t>Therefore</a:t>
            </a:r>
            <a:r>
              <a:rPr lang="en-US" dirty="0"/>
              <a:t>, restrictions to the fluid </a:t>
            </a:r>
            <a:r>
              <a:rPr lang="en-US" dirty="0" smtClean="0"/>
              <a:t>administration, which </a:t>
            </a:r>
            <a:r>
              <a:rPr lang="en-US" dirty="0"/>
              <a:t>were recommended in the 2015 </a:t>
            </a:r>
            <a:r>
              <a:rPr lang="en-US" dirty="0" smtClean="0"/>
              <a:t>NICE guidance</a:t>
            </a:r>
            <a:r>
              <a:rPr lang="en-US" dirty="0"/>
              <a:t>, ‘were not necessarily required’.</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14</a:t>
            </a:fld>
            <a:endParaRPr lang="fa-I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a:bodyPr>
          <a:lstStyle/>
          <a:p>
            <a:pPr algn="l" rtl="0"/>
            <a:r>
              <a:rPr lang="en-US" dirty="0" smtClean="0"/>
              <a:t>Additionally, as </a:t>
            </a:r>
            <a:r>
              <a:rPr lang="en-US" dirty="0"/>
              <a:t>with the BSPED and ISPAD guidelines, the </a:t>
            </a:r>
            <a:r>
              <a:rPr lang="en-US" dirty="0" smtClean="0"/>
              <a:t>updated NICE </a:t>
            </a:r>
            <a:r>
              <a:rPr lang="en-US" dirty="0"/>
              <a:t>guidance was amended to include the </a:t>
            </a:r>
            <a:r>
              <a:rPr lang="en-US" dirty="0" smtClean="0"/>
              <a:t>Holliday-Segar formula</a:t>
            </a:r>
            <a:r>
              <a:rPr lang="en-US" dirty="0"/>
              <a:t>, used to calculate fluid </a:t>
            </a:r>
            <a:r>
              <a:rPr lang="en-US" dirty="0" smtClean="0"/>
              <a:t>maintenance.</a:t>
            </a:r>
            <a:endParaRPr lang="en-US" dirty="0"/>
          </a:p>
          <a:p>
            <a:pPr algn="l" rtl="0"/>
            <a:r>
              <a:rPr lang="en-US" dirty="0"/>
              <a:t>Updates to both the BSPED and NICE guidelines in </a:t>
            </a:r>
            <a:r>
              <a:rPr lang="en-US" dirty="0" smtClean="0"/>
              <a:t>2020 have </a:t>
            </a:r>
            <a:r>
              <a:rPr lang="en-US" dirty="0"/>
              <a:t>a more permissive fluid rate than in the </a:t>
            </a:r>
            <a:r>
              <a:rPr lang="en-US" dirty="0" smtClean="0"/>
              <a:t>previous DKA </a:t>
            </a:r>
            <a:r>
              <a:rPr lang="en-US" dirty="0"/>
              <a:t>fluid therapy guidelines.</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15</a:t>
            </a:fld>
            <a:endParaRPr lang="fa-I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fontScale="85000" lnSpcReduction="10000"/>
          </a:bodyPr>
          <a:lstStyle/>
          <a:p>
            <a:pPr algn="l" rtl="0"/>
            <a:r>
              <a:rPr lang="en-US" dirty="0"/>
              <a:t>Both BSPED and NICE recommend the following </a:t>
            </a:r>
            <a:r>
              <a:rPr lang="en-US" dirty="0" smtClean="0"/>
              <a:t>fluid maintenance </a:t>
            </a:r>
            <a:r>
              <a:rPr lang="en-US" dirty="0"/>
              <a:t>requirements, using 0.9% sodium </a:t>
            </a:r>
            <a:r>
              <a:rPr lang="en-US" dirty="0" smtClean="0"/>
              <a:t>chloride without </a:t>
            </a:r>
            <a:r>
              <a:rPr lang="en-US" dirty="0"/>
              <a:t>added glucose, and the </a:t>
            </a:r>
            <a:r>
              <a:rPr lang="en-US" dirty="0" smtClean="0"/>
              <a:t>Holliday-Segar formula</a:t>
            </a:r>
            <a:r>
              <a:rPr lang="en-US" dirty="0"/>
              <a:t>:</a:t>
            </a:r>
          </a:p>
          <a:p>
            <a:pPr algn="l" rtl="0">
              <a:buNone/>
            </a:pPr>
            <a:r>
              <a:rPr lang="en-US" dirty="0"/>
              <a:t> </a:t>
            </a:r>
            <a:r>
              <a:rPr lang="en-US" dirty="0" smtClean="0"/>
              <a:t>    ►► </a:t>
            </a:r>
            <a:r>
              <a:rPr lang="en-US" dirty="0"/>
              <a:t>100 </a:t>
            </a:r>
            <a:r>
              <a:rPr lang="en-US" dirty="0" err="1"/>
              <a:t>mL</a:t>
            </a:r>
            <a:r>
              <a:rPr lang="en-US" dirty="0"/>
              <a:t>/kg for the first 10 kg (0–10 kg body weight</a:t>
            </a:r>
            <a:r>
              <a:rPr lang="en-US" dirty="0" smtClean="0"/>
              <a:t>).</a:t>
            </a:r>
            <a:r>
              <a:rPr lang="en-US" dirty="0"/>
              <a:t> </a:t>
            </a:r>
            <a:endParaRPr lang="en-US" dirty="0" smtClean="0"/>
          </a:p>
          <a:p>
            <a:pPr algn="l" rtl="0">
              <a:buNone/>
            </a:pPr>
            <a:r>
              <a:rPr lang="en-US" dirty="0"/>
              <a:t> </a:t>
            </a:r>
            <a:r>
              <a:rPr lang="en-US" dirty="0" smtClean="0"/>
              <a:t>    ►► </a:t>
            </a:r>
            <a:r>
              <a:rPr lang="en-US" dirty="0"/>
              <a:t>50 </a:t>
            </a:r>
            <a:r>
              <a:rPr lang="en-US" dirty="0" err="1"/>
              <a:t>mL</a:t>
            </a:r>
            <a:r>
              <a:rPr lang="en-US" dirty="0"/>
              <a:t>/kg for the second 10 kg (10–20 kg </a:t>
            </a:r>
            <a:r>
              <a:rPr lang="en-US" dirty="0" smtClean="0"/>
              <a:t>body weight</a:t>
            </a:r>
            <a:r>
              <a:rPr lang="en-US" dirty="0"/>
              <a:t>).</a:t>
            </a:r>
          </a:p>
          <a:p>
            <a:pPr algn="l" rtl="0">
              <a:buNone/>
            </a:pPr>
            <a:r>
              <a:rPr lang="en-US" dirty="0" smtClean="0"/>
              <a:t>     ►► </a:t>
            </a:r>
            <a:r>
              <a:rPr lang="en-US" dirty="0"/>
              <a:t>20 </a:t>
            </a:r>
            <a:r>
              <a:rPr lang="en-US" dirty="0" err="1"/>
              <a:t>mL</a:t>
            </a:r>
            <a:r>
              <a:rPr lang="en-US" dirty="0"/>
              <a:t>/kg for each subsequent </a:t>
            </a:r>
            <a:r>
              <a:rPr lang="en-US" dirty="0" err="1"/>
              <a:t>kilogramme</a:t>
            </a:r>
            <a:r>
              <a:rPr lang="en-US" dirty="0"/>
              <a:t> (&gt;20 </a:t>
            </a:r>
            <a:r>
              <a:rPr lang="en-US" dirty="0" smtClean="0"/>
              <a:t>kg body </a:t>
            </a:r>
            <a:r>
              <a:rPr lang="en-US" dirty="0"/>
              <a:t>weight).</a:t>
            </a:r>
          </a:p>
          <a:p>
            <a:pPr algn="l" rtl="0">
              <a:buNone/>
            </a:pPr>
            <a:r>
              <a:rPr lang="en-US" dirty="0" smtClean="0"/>
              <a:t>     ►► </a:t>
            </a:r>
            <a:r>
              <a:rPr lang="en-US" dirty="0"/>
              <a:t>When calculating the total fluid replacement, </a:t>
            </a:r>
            <a:r>
              <a:rPr lang="en-US" dirty="0" smtClean="0"/>
              <a:t>subtract any </a:t>
            </a:r>
            <a:r>
              <a:rPr lang="en-US" dirty="0"/>
              <a:t>initial bolus volumes from the total fluid </a:t>
            </a:r>
            <a:r>
              <a:rPr lang="en-US" dirty="0" smtClean="0"/>
              <a:t>deficit (unless </a:t>
            </a:r>
            <a:r>
              <a:rPr lang="en-US" dirty="0"/>
              <a:t>the child or young person is in shock).</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16</a:t>
            </a:fld>
            <a:endParaRPr lang="fa-I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fontScale="92500"/>
          </a:bodyPr>
          <a:lstStyle/>
          <a:p>
            <a:pPr algn="l" rtl="0"/>
            <a:r>
              <a:rPr lang="en-US" dirty="0"/>
              <a:t>For insulin and electrolyte replacement </a:t>
            </a:r>
            <a:r>
              <a:rPr lang="en-US" dirty="0" smtClean="0"/>
              <a:t>requirements, both recommend:</a:t>
            </a:r>
            <a:endParaRPr lang="en-US" dirty="0"/>
          </a:p>
          <a:p>
            <a:pPr algn="l" rtl="0">
              <a:buNone/>
            </a:pPr>
            <a:r>
              <a:rPr lang="en-US" dirty="0" smtClean="0"/>
              <a:t>    ►► </a:t>
            </a:r>
            <a:r>
              <a:rPr lang="en-US" dirty="0"/>
              <a:t>The addition of 40 </a:t>
            </a:r>
            <a:r>
              <a:rPr lang="en-US" dirty="0" err="1"/>
              <a:t>mmol</a:t>
            </a:r>
            <a:r>
              <a:rPr lang="en-US" dirty="0"/>
              <a:t>/L potassium chloride </a:t>
            </a:r>
            <a:r>
              <a:rPr lang="en-US" dirty="0" smtClean="0"/>
              <a:t>to all </a:t>
            </a:r>
            <a:r>
              <a:rPr lang="en-US" dirty="0"/>
              <a:t>fluids (apart from the initial intravenous </a:t>
            </a:r>
            <a:r>
              <a:rPr lang="en-US" dirty="0" smtClean="0"/>
              <a:t>bolus) unless </a:t>
            </a:r>
            <a:r>
              <a:rPr lang="en-US" dirty="0"/>
              <a:t>the patient is </a:t>
            </a:r>
            <a:r>
              <a:rPr lang="en-US" dirty="0" err="1"/>
              <a:t>anuric</a:t>
            </a:r>
            <a:r>
              <a:rPr lang="en-US" dirty="0"/>
              <a:t> or </a:t>
            </a:r>
            <a:r>
              <a:rPr lang="en-US" dirty="0" err="1"/>
              <a:t>hyperkalaemic</a:t>
            </a:r>
            <a:r>
              <a:rPr lang="en-US" dirty="0"/>
              <a:t>. </a:t>
            </a:r>
            <a:r>
              <a:rPr lang="en-US" dirty="0" smtClean="0"/>
              <a:t>Include this </a:t>
            </a:r>
            <a:r>
              <a:rPr lang="en-US" dirty="0"/>
              <a:t>before starting the insulin infusion if </a:t>
            </a:r>
            <a:r>
              <a:rPr lang="en-US" dirty="0" err="1" smtClean="0"/>
              <a:t>hypokalaemia</a:t>
            </a:r>
            <a:r>
              <a:rPr lang="en-US" dirty="0" smtClean="0"/>
              <a:t> is </a:t>
            </a:r>
            <a:r>
              <a:rPr lang="en-US" dirty="0"/>
              <a:t>observed at presentation.</a:t>
            </a:r>
          </a:p>
          <a:p>
            <a:pPr algn="l" rtl="0">
              <a:buNone/>
            </a:pPr>
            <a:r>
              <a:rPr lang="en-US" dirty="0" smtClean="0"/>
              <a:t>    ►► </a:t>
            </a:r>
            <a:r>
              <a:rPr lang="en-US" dirty="0"/>
              <a:t>0.9% sodium chloride should be used without </a:t>
            </a:r>
            <a:r>
              <a:rPr lang="en-US" dirty="0" smtClean="0"/>
              <a:t>added glucose </a:t>
            </a:r>
            <a:r>
              <a:rPr lang="en-US" dirty="0"/>
              <a:t>unless the plasma glucose is &lt;14 </a:t>
            </a:r>
            <a:r>
              <a:rPr lang="en-US" dirty="0" err="1"/>
              <a:t>mmol</a:t>
            </a:r>
            <a:r>
              <a:rPr lang="en-US" dirty="0"/>
              <a:t>/L.</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17</a:t>
            </a:fld>
            <a:endParaRPr lang="fa-I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fontScale="92500"/>
          </a:bodyPr>
          <a:lstStyle/>
          <a:p>
            <a:pPr algn="l" rtl="0"/>
            <a:r>
              <a:rPr lang="en-US" dirty="0"/>
              <a:t>►► Initially assess for the presence of </a:t>
            </a:r>
            <a:r>
              <a:rPr lang="en-US" dirty="0" err="1" smtClean="0"/>
              <a:t>hyponatraemia</a:t>
            </a:r>
            <a:r>
              <a:rPr lang="en-US" dirty="0" smtClean="0"/>
              <a:t>, continue </a:t>
            </a:r>
            <a:r>
              <a:rPr lang="en-US" dirty="0"/>
              <a:t>to monitor throughout treatment and </a:t>
            </a:r>
            <a:r>
              <a:rPr lang="en-US" dirty="0" smtClean="0"/>
              <a:t>treat as </a:t>
            </a:r>
            <a:r>
              <a:rPr lang="en-US" dirty="0"/>
              <a:t>soon as blood glucose </a:t>
            </a:r>
            <a:r>
              <a:rPr lang="en-US" dirty="0" smtClean="0"/>
              <a:t>falls.</a:t>
            </a:r>
          </a:p>
          <a:p>
            <a:pPr algn="l" rtl="0"/>
            <a:r>
              <a:rPr lang="en-US" dirty="0" smtClean="0"/>
              <a:t>Monitor </a:t>
            </a:r>
            <a:r>
              <a:rPr lang="en-US" dirty="0"/>
              <a:t>sodium </a:t>
            </a:r>
            <a:r>
              <a:rPr lang="en-US" dirty="0" smtClean="0"/>
              <a:t>levels throughout </a:t>
            </a:r>
            <a:r>
              <a:rPr lang="en-US" dirty="0"/>
              <a:t>treatment and calculate sodium </a:t>
            </a:r>
            <a:r>
              <a:rPr lang="en-US" dirty="0" smtClean="0"/>
              <a:t>initially to </a:t>
            </a:r>
            <a:r>
              <a:rPr lang="en-US" dirty="0"/>
              <a:t>identify if </a:t>
            </a:r>
            <a:r>
              <a:rPr lang="en-US" dirty="0" err="1"/>
              <a:t>hyponatraemia</a:t>
            </a:r>
            <a:r>
              <a:rPr lang="en-US" dirty="0"/>
              <a:t> is present. </a:t>
            </a:r>
            <a:endParaRPr lang="en-US" dirty="0" smtClean="0"/>
          </a:p>
          <a:p>
            <a:pPr algn="l" rtl="0"/>
            <a:r>
              <a:rPr lang="en-US" dirty="0" smtClean="0"/>
              <a:t>This </a:t>
            </a:r>
            <a:r>
              <a:rPr lang="en-US" dirty="0"/>
              <a:t>should </a:t>
            </a:r>
            <a:r>
              <a:rPr lang="en-US" dirty="0" smtClean="0"/>
              <a:t>be treated </a:t>
            </a:r>
            <a:r>
              <a:rPr lang="en-US" dirty="0"/>
              <a:t>as soon as blood glucose falls. It is </a:t>
            </a:r>
            <a:r>
              <a:rPr lang="en-US" dirty="0" smtClean="0"/>
              <a:t>important to </a:t>
            </a:r>
            <a:r>
              <a:rPr lang="en-US" dirty="0"/>
              <a:t>monitor as </a:t>
            </a:r>
            <a:r>
              <a:rPr lang="en-US" dirty="0" err="1"/>
              <a:t>hyponatraemia</a:t>
            </a:r>
            <a:r>
              <a:rPr lang="en-US" dirty="0"/>
              <a:t> and rapidly </a:t>
            </a:r>
            <a:r>
              <a:rPr lang="en-US" dirty="0" smtClean="0"/>
              <a:t>increasing sodium </a:t>
            </a:r>
            <a:r>
              <a:rPr lang="en-US" dirty="0"/>
              <a:t>levels can both be signs of CO.</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18</a:t>
            </a:fld>
            <a:endParaRPr lang="fa-I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a:bodyPr>
          <a:lstStyle/>
          <a:p>
            <a:pPr algn="l" rtl="0"/>
            <a:r>
              <a:rPr lang="en-US" dirty="0"/>
              <a:t>►► Do not give intravenous sodium bicarbonate to </a:t>
            </a:r>
            <a:r>
              <a:rPr lang="en-US" dirty="0" smtClean="0"/>
              <a:t>CYP with </a:t>
            </a:r>
            <a:r>
              <a:rPr lang="en-US" dirty="0"/>
              <a:t>DKA unless they have compromised </a:t>
            </a:r>
            <a:r>
              <a:rPr lang="en-US" dirty="0" smtClean="0"/>
              <a:t>cardiac contractility </a:t>
            </a:r>
            <a:r>
              <a:rPr lang="en-US" dirty="0"/>
              <a:t>caused by </a:t>
            </a:r>
            <a:r>
              <a:rPr lang="en-US" dirty="0" smtClean="0"/>
              <a:t>life-threatening </a:t>
            </a:r>
            <a:r>
              <a:rPr lang="en-US" dirty="0" err="1" smtClean="0"/>
              <a:t>hyperkalaemia</a:t>
            </a:r>
            <a:r>
              <a:rPr lang="en-US" dirty="0" smtClean="0"/>
              <a:t> or </a:t>
            </a:r>
            <a:r>
              <a:rPr lang="en-US" dirty="0"/>
              <a:t>severe acidosis, and you have discussed with </a:t>
            </a:r>
            <a:r>
              <a:rPr lang="en-US" dirty="0" err="1" smtClean="0"/>
              <a:t>paediatric</a:t>
            </a:r>
            <a:r>
              <a:rPr lang="en-US" dirty="0" smtClean="0"/>
              <a:t> </a:t>
            </a:r>
            <a:r>
              <a:rPr lang="en-US" dirty="0" err="1" smtClean="0"/>
              <a:t>intensivist</a:t>
            </a:r>
            <a:r>
              <a:rPr lang="en-US" dirty="0"/>
              <a:t>.</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19</a:t>
            </a:fld>
            <a:endParaRPr lang="fa-I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noEditPoints="1"/>
          </p:cNvSpPr>
          <p:nvPr>
            <p:ph type="sldNum" sz="quarter" idx="12"/>
          </p:nvPr>
        </p:nvSpPr>
        <p:spPr/>
        <p:txBody>
          <a:bodyPr/>
          <a:lstStyle/>
          <a:p>
            <a:fld id="{F56DEB8C-527C-4C3B-887F-D7398F28EEAD}" type="slidenum">
              <a:rPr lang="fa-IR" smtClean="0"/>
              <a:t>2</a:t>
            </a:fld>
            <a:endParaRPr lang="fa-IR"/>
          </a:p>
        </p:txBody>
      </p:sp>
      <p:pic>
        <p:nvPicPr>
          <p:cNvPr id="2050" name="Picture 2" descr="C:\Documents and Settings\Daniel\Desktop\خاطرات\20151113_130855.jpg"/>
          <p:cNvPicPr>
            <a:picLocks noChangeAspect="1" noChangeArrowheads="1"/>
          </p:cNvPicPr>
          <p:nvPr/>
        </p:nvPicPr>
        <p:blipFill>
          <a:blip r:embed="rId1"/>
          <a:srcRect/>
          <a:stretch>
            <a:fillRect/>
          </a:stretch>
        </p:blipFill>
        <p:spPr bwMode="auto">
          <a:xfrm>
            <a:off x="0" y="0"/>
            <a:ext cx="9144000" cy="6830568"/>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a:bodyPr>
          <a:lstStyle/>
          <a:p>
            <a:pPr algn="l" rtl="0"/>
            <a:r>
              <a:rPr lang="en-US" dirty="0"/>
              <a:t>►► A soluble insulin infusion of between 0.05 </a:t>
            </a:r>
            <a:r>
              <a:rPr lang="en-US" dirty="0" smtClean="0"/>
              <a:t>units/kg/hour </a:t>
            </a:r>
            <a:r>
              <a:rPr lang="en-US" dirty="0"/>
              <a:t>and 0.1 units/kg/hour, 1–2 hours after </a:t>
            </a:r>
            <a:r>
              <a:rPr lang="en-US" dirty="0" smtClean="0"/>
              <a:t>intravenous fluids </a:t>
            </a:r>
            <a:r>
              <a:rPr lang="en-US" dirty="0"/>
              <a:t>have been commenced. </a:t>
            </a:r>
            <a:endParaRPr lang="en-US" dirty="0" smtClean="0"/>
          </a:p>
          <a:p>
            <a:pPr algn="l" rtl="0"/>
            <a:r>
              <a:rPr lang="en-US" dirty="0" smtClean="0"/>
              <a:t>BSPED stated that </a:t>
            </a:r>
            <a:r>
              <a:rPr lang="en-US" dirty="0"/>
              <a:t>the 0.05 units/kg/hour should be </a:t>
            </a:r>
            <a:r>
              <a:rPr lang="en-US" dirty="0" smtClean="0"/>
              <a:t>sufficient unless </a:t>
            </a:r>
            <a:r>
              <a:rPr lang="en-US" dirty="0"/>
              <a:t>the patient is suffering from severe DKA or </a:t>
            </a:r>
            <a:r>
              <a:rPr lang="en-US" dirty="0" smtClean="0"/>
              <a:t>is an </a:t>
            </a:r>
            <a:r>
              <a:rPr lang="en-US" dirty="0"/>
              <a:t>adolescent</a:t>
            </a:r>
            <a:r>
              <a:rPr lang="en-US" dirty="0" smtClean="0"/>
              <a:t>.</a:t>
            </a:r>
          </a:p>
          <a:p>
            <a:pPr algn="l" rtl="0"/>
            <a:r>
              <a:rPr lang="en-US" dirty="0" smtClean="0"/>
              <a:t> </a:t>
            </a:r>
            <a:r>
              <a:rPr lang="en-US" dirty="0"/>
              <a:t>If they are attached to a ‘</a:t>
            </a:r>
            <a:r>
              <a:rPr lang="en-US" dirty="0" smtClean="0"/>
              <a:t>continuous subcutaneous </a:t>
            </a:r>
            <a:r>
              <a:rPr lang="en-US" dirty="0"/>
              <a:t>insulin infusion’, disconnect </a:t>
            </a:r>
            <a:r>
              <a:rPr lang="en-US" dirty="0" smtClean="0"/>
              <a:t>when starting </a:t>
            </a:r>
            <a:r>
              <a:rPr lang="en-US" dirty="0"/>
              <a:t>intravenous insulin therapy.</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20</a:t>
            </a:fld>
            <a:endParaRPr lang="fa-I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a:bodyPr>
          <a:lstStyle/>
          <a:p>
            <a:pPr algn="l" rtl="0"/>
            <a:r>
              <a:rPr lang="en-US" dirty="0"/>
              <a:t>For </a:t>
            </a:r>
            <a:r>
              <a:rPr lang="en-US" dirty="0" smtClean="0"/>
              <a:t>patients already </a:t>
            </a:r>
            <a:r>
              <a:rPr lang="en-US" dirty="0"/>
              <a:t>on </a:t>
            </a:r>
            <a:r>
              <a:rPr lang="en-US" dirty="0" smtClean="0"/>
              <a:t>long-acting insulin</a:t>
            </a:r>
            <a:r>
              <a:rPr lang="en-US" dirty="0"/>
              <a:t>, it may be </a:t>
            </a:r>
            <a:r>
              <a:rPr lang="en-US" dirty="0" smtClean="0"/>
              <a:t>continued, and </a:t>
            </a:r>
            <a:r>
              <a:rPr lang="en-US" dirty="0"/>
              <a:t>in new patients consider commencing </a:t>
            </a:r>
            <a:r>
              <a:rPr lang="en-US" dirty="0" smtClean="0"/>
              <a:t>long-acting subcutaneous </a:t>
            </a:r>
            <a:r>
              <a:rPr lang="en-US" dirty="0"/>
              <a:t>insulin alongside intravenous.</a:t>
            </a:r>
          </a:p>
          <a:p>
            <a:pPr algn="l" rtl="0"/>
            <a:r>
              <a:rPr lang="en-US" dirty="0"/>
              <a:t>Similarly, the NICE guidelines state that </a:t>
            </a:r>
            <a:r>
              <a:rPr lang="en-US" dirty="0" smtClean="0"/>
              <a:t>continuing subcutaneous </a:t>
            </a:r>
            <a:r>
              <a:rPr lang="en-US" dirty="0"/>
              <a:t>basal insulin in a child or young </a:t>
            </a:r>
            <a:r>
              <a:rPr lang="en-US" dirty="0" smtClean="0"/>
              <a:t>person who </a:t>
            </a:r>
            <a:r>
              <a:rPr lang="en-US" dirty="0"/>
              <a:t>was using a basal insulin before DKA may </a:t>
            </a:r>
            <a:r>
              <a:rPr lang="en-US" dirty="0" smtClean="0"/>
              <a:t>be continued </a:t>
            </a:r>
            <a:r>
              <a:rPr lang="en-US" dirty="0"/>
              <a:t>in discussion with a diabetes specialist.</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21</a:t>
            </a:fld>
            <a:endParaRPr lang="fa-I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a:bodyPr>
          <a:lstStyle/>
          <a:p>
            <a:pPr algn="l" rtl="0"/>
            <a:r>
              <a:rPr lang="en-US" dirty="0"/>
              <a:t>Although these guidelines now have greater </a:t>
            </a:r>
            <a:r>
              <a:rPr lang="en-US" dirty="0" smtClean="0"/>
              <a:t>cohesion, a </a:t>
            </a:r>
            <a:r>
              <a:rPr lang="en-US" dirty="0"/>
              <a:t>number of minor differences </a:t>
            </a:r>
            <a:r>
              <a:rPr lang="en-US" dirty="0" smtClean="0"/>
              <a:t>remain:</a:t>
            </a:r>
          </a:p>
          <a:p>
            <a:pPr algn="l" rtl="0">
              <a:buNone/>
            </a:pPr>
            <a:r>
              <a:rPr lang="en-US" dirty="0"/>
              <a:t> </a:t>
            </a:r>
            <a:r>
              <a:rPr lang="en-US" dirty="0" smtClean="0"/>
              <a:t>   ►► </a:t>
            </a:r>
            <a:r>
              <a:rPr lang="en-US" dirty="0"/>
              <a:t>Regarding fluid replacement, NICE have </a:t>
            </a:r>
            <a:r>
              <a:rPr lang="en-US" dirty="0" smtClean="0"/>
              <a:t>included two </a:t>
            </a:r>
            <a:r>
              <a:rPr lang="en-US" dirty="0"/>
              <a:t>levels of severity of DKA, while BSPED have </a:t>
            </a:r>
            <a:r>
              <a:rPr lang="en-US" dirty="0" smtClean="0"/>
              <a:t>subdivided the </a:t>
            </a:r>
            <a:r>
              <a:rPr lang="en-US" dirty="0"/>
              <a:t>stratification to include three discrete </a:t>
            </a:r>
            <a:r>
              <a:rPr lang="en-US" dirty="0" smtClean="0"/>
              <a:t>categories for </a:t>
            </a:r>
            <a:r>
              <a:rPr lang="en-US" dirty="0"/>
              <a:t>severity and subsequent dehydration </a:t>
            </a:r>
            <a:r>
              <a:rPr lang="en-US" dirty="0" smtClean="0"/>
              <a:t>status.</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22</a:t>
            </a:fld>
            <a:endParaRPr lang="fa-I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srcRect/>
          <a:stretch>
            <a:fillRect/>
          </a:stretch>
        </p:blipFill>
        <p:spPr bwMode="auto">
          <a:xfrm>
            <a:off x="1" y="1071546"/>
            <a:ext cx="9144000" cy="4500594"/>
          </a:xfrm>
          <a:prstGeom prst="rect">
            <a:avLst/>
          </a:prstGeom>
          <a:noFill/>
          <a:ln w="9525">
            <a:noFill/>
            <a:miter lim="800000"/>
          </a:ln>
          <a:effectLst/>
        </p:spPr>
      </p:pic>
      <p:sp>
        <p:nvSpPr>
          <p:cNvPr id="3" name="Slide Number Placeholder 2"/>
          <p:cNvSpPr>
            <a:spLocks noGrp="1" noEditPoints="1"/>
          </p:cNvSpPr>
          <p:nvPr>
            <p:ph type="sldNum" sz="quarter" idx="12"/>
          </p:nvPr>
        </p:nvSpPr>
        <p:spPr/>
        <p:txBody>
          <a:bodyPr/>
          <a:lstStyle/>
          <a:p>
            <a:fld id="{F56DEB8C-527C-4C3B-887F-D7398F28EEAD}" type="slidenum">
              <a:rPr lang="fa-IR" smtClean="0"/>
              <a:t>23</a:t>
            </a:fld>
            <a:endParaRPr lang="fa-I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a:bodyPr>
          <a:lstStyle/>
          <a:p>
            <a:pPr algn="l" rtl="0"/>
            <a:r>
              <a:rPr lang="en-US" dirty="0" smtClean="0"/>
              <a:t>A </a:t>
            </a:r>
            <a:r>
              <a:rPr lang="en-US" dirty="0"/>
              <a:t>difference remains between the </a:t>
            </a:r>
            <a:r>
              <a:rPr lang="en-US" dirty="0" smtClean="0"/>
              <a:t>maximum weight </a:t>
            </a:r>
            <a:r>
              <a:rPr lang="en-US" dirty="0"/>
              <a:t>considered by the guidelines when </a:t>
            </a:r>
            <a:r>
              <a:rPr lang="en-US" dirty="0" smtClean="0"/>
              <a:t>calculating fluid </a:t>
            </a:r>
            <a:r>
              <a:rPr lang="en-US" dirty="0"/>
              <a:t>deficit</a:t>
            </a:r>
            <a:r>
              <a:rPr lang="en-US" dirty="0" smtClean="0"/>
              <a:t>.</a:t>
            </a:r>
          </a:p>
          <a:p>
            <a:pPr algn="l" rtl="0"/>
            <a:r>
              <a:rPr lang="en-US" dirty="0" smtClean="0"/>
              <a:t> </a:t>
            </a:r>
            <a:r>
              <a:rPr lang="en-US" dirty="0"/>
              <a:t>Given that the maximum </a:t>
            </a:r>
            <a:r>
              <a:rPr lang="en-US" dirty="0" smtClean="0"/>
              <a:t>weight considered </a:t>
            </a:r>
            <a:r>
              <a:rPr lang="en-US" dirty="0"/>
              <a:t>for each is 75 kg for NICE and 80 kg </a:t>
            </a:r>
            <a:r>
              <a:rPr lang="en-US" dirty="0" smtClean="0"/>
              <a:t>for BSPED</a:t>
            </a:r>
            <a:r>
              <a:rPr lang="en-US" dirty="0"/>
              <a:t>, the maximum difference in deficit </a:t>
            </a:r>
            <a:r>
              <a:rPr lang="en-US" dirty="0" smtClean="0"/>
              <a:t>fluids could </a:t>
            </a:r>
            <a:r>
              <a:rPr lang="en-US" dirty="0"/>
              <a:t>be 1850 </a:t>
            </a:r>
            <a:r>
              <a:rPr lang="en-US" dirty="0" err="1"/>
              <a:t>mL</a:t>
            </a:r>
            <a:r>
              <a:rPr lang="en-US" dirty="0"/>
              <a:t> (5%×75 kg=3750 </a:t>
            </a:r>
            <a:r>
              <a:rPr lang="en-US" dirty="0" err="1"/>
              <a:t>mL</a:t>
            </a:r>
            <a:r>
              <a:rPr lang="en-US" dirty="0"/>
              <a:t> for </a:t>
            </a:r>
            <a:r>
              <a:rPr lang="en-US" dirty="0" smtClean="0"/>
              <a:t>NICE compared </a:t>
            </a:r>
            <a:r>
              <a:rPr lang="en-US" dirty="0"/>
              <a:t>with 7%×80 kg=5600 </a:t>
            </a:r>
            <a:r>
              <a:rPr lang="en-US" dirty="0" err="1"/>
              <a:t>mL</a:t>
            </a:r>
            <a:r>
              <a:rPr lang="en-US" dirty="0"/>
              <a:t> </a:t>
            </a:r>
            <a:r>
              <a:rPr lang="en-US" dirty="0" err="1" smtClean="0"/>
              <a:t>forBSPED</a:t>
            </a:r>
            <a:r>
              <a:rPr lang="en-US" dirty="0"/>
              <a:t>).</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24</a:t>
            </a:fld>
            <a:endParaRPr lang="fa-I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dirty="0"/>
          </a:p>
        </p:txBody>
      </p:sp>
      <p:sp>
        <p:nvSpPr>
          <p:cNvPr id="3" name="Content Placeholder 2"/>
          <p:cNvSpPr>
            <a:spLocks noGrp="1" noEditPoints="1"/>
          </p:cNvSpPr>
          <p:nvPr>
            <p:ph idx="1"/>
          </p:nvPr>
        </p:nvSpPr>
        <p:spPr/>
        <p:txBody>
          <a:bodyPr>
            <a:normAutofit/>
          </a:bodyPr>
          <a:lstStyle/>
          <a:p>
            <a:pPr algn="l" rtl="0"/>
            <a:r>
              <a:rPr lang="en-US" dirty="0"/>
              <a:t>►► For patients who are clinically dehydrated, but </a:t>
            </a:r>
            <a:r>
              <a:rPr lang="en-US" dirty="0" smtClean="0"/>
              <a:t>not in </a:t>
            </a:r>
            <a:r>
              <a:rPr lang="en-US" dirty="0"/>
              <a:t>shock, an intravenous 10 </a:t>
            </a:r>
            <a:r>
              <a:rPr lang="en-US" dirty="0" err="1"/>
              <a:t>mL</a:t>
            </a:r>
            <a:r>
              <a:rPr lang="en-US" dirty="0"/>
              <a:t>/kg bolus of </a:t>
            </a:r>
            <a:r>
              <a:rPr lang="en-US" dirty="0" smtClean="0"/>
              <a:t>0.9% sodium </a:t>
            </a:r>
            <a:r>
              <a:rPr lang="en-US" dirty="0"/>
              <a:t>chloride is recommended on admission.</a:t>
            </a:r>
          </a:p>
          <a:p>
            <a:pPr algn="l" rtl="0"/>
            <a:r>
              <a:rPr lang="en-US" dirty="0"/>
              <a:t>This should be administered over 30 min (NICE) </a:t>
            </a:r>
            <a:r>
              <a:rPr lang="en-US" dirty="0" smtClean="0"/>
              <a:t>or 60 </a:t>
            </a:r>
            <a:r>
              <a:rPr lang="en-US" dirty="0"/>
              <a:t>min (BSPED</a:t>
            </a:r>
            <a:r>
              <a:rPr lang="en-US" dirty="0" smtClean="0"/>
              <a:t>).</a:t>
            </a:r>
          </a:p>
          <a:p>
            <a:pPr algn="l" rtl="0"/>
            <a:r>
              <a:rPr lang="en-US" dirty="0" smtClean="0"/>
              <a:t> </a:t>
            </a:r>
            <a:r>
              <a:rPr lang="en-US" dirty="0"/>
              <a:t>This volume is included in the </a:t>
            </a:r>
            <a:r>
              <a:rPr lang="en-US" dirty="0" smtClean="0"/>
              <a:t>fluid replacement </a:t>
            </a:r>
            <a:r>
              <a:rPr lang="en-US" dirty="0"/>
              <a:t>when calculating the total fluid deficit.</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25</a:t>
            </a:fld>
            <a:endParaRPr lang="fa-I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a:bodyPr>
          <a:lstStyle/>
          <a:p>
            <a:pPr algn="l" rtl="0"/>
            <a:r>
              <a:rPr lang="en-US" dirty="0"/>
              <a:t>NICE recommend discussing with a </a:t>
            </a:r>
            <a:r>
              <a:rPr lang="en-US" dirty="0" err="1" smtClean="0"/>
              <a:t>paediatrician</a:t>
            </a:r>
            <a:r>
              <a:rPr lang="en-US" dirty="0" smtClean="0"/>
              <a:t> experienced </a:t>
            </a:r>
            <a:r>
              <a:rPr lang="en-US" dirty="0"/>
              <a:t>in DKA management before giving </a:t>
            </a:r>
            <a:r>
              <a:rPr lang="en-US" dirty="0" smtClean="0"/>
              <a:t>more than </a:t>
            </a:r>
            <a:r>
              <a:rPr lang="en-US" dirty="0"/>
              <a:t>one intravenous bolus. </a:t>
            </a:r>
            <a:endParaRPr lang="en-US" dirty="0" smtClean="0"/>
          </a:p>
          <a:p>
            <a:pPr algn="l" rtl="0"/>
            <a:r>
              <a:rPr lang="en-US" dirty="0" smtClean="0"/>
              <a:t>A </a:t>
            </a:r>
            <a:r>
              <a:rPr lang="en-US" dirty="0"/>
              <a:t>second bolus </a:t>
            </a:r>
            <a:r>
              <a:rPr lang="en-US" dirty="0" smtClean="0"/>
              <a:t>should only </a:t>
            </a:r>
            <a:r>
              <a:rPr lang="en-US" dirty="0"/>
              <a:t>be considered if needed to improve tissue </a:t>
            </a:r>
            <a:r>
              <a:rPr lang="en-US" dirty="0" smtClean="0"/>
              <a:t>perfusion and </a:t>
            </a:r>
            <a:r>
              <a:rPr lang="en-US" dirty="0"/>
              <a:t>this must be done after reassessing their </a:t>
            </a:r>
            <a:r>
              <a:rPr lang="en-US" dirty="0" smtClean="0"/>
              <a:t>clinical status</a:t>
            </a:r>
            <a:r>
              <a:rPr lang="en-US" dirty="0"/>
              <a:t>.</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26</a:t>
            </a:fld>
            <a:endParaRPr lang="fa-I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lnSpcReduction="10000"/>
          </a:bodyPr>
          <a:lstStyle/>
          <a:p>
            <a:pPr algn="l" rtl="0"/>
            <a:r>
              <a:rPr lang="en-US" dirty="0"/>
              <a:t>A delicate balance between increasing the risk </a:t>
            </a:r>
            <a:r>
              <a:rPr lang="en-US" dirty="0" smtClean="0"/>
              <a:t>of </a:t>
            </a:r>
            <a:r>
              <a:rPr lang="en-US" dirty="0" err="1" smtClean="0"/>
              <a:t>osmolar</a:t>
            </a:r>
            <a:r>
              <a:rPr lang="en-US" dirty="0" smtClean="0"/>
              <a:t> </a:t>
            </a:r>
            <a:r>
              <a:rPr lang="en-US" dirty="0"/>
              <a:t>shift secondary to rapid fluid </a:t>
            </a:r>
            <a:r>
              <a:rPr lang="en-US" dirty="0" smtClean="0"/>
              <a:t>administration, with </a:t>
            </a:r>
            <a:r>
              <a:rPr lang="en-US" dirty="0"/>
              <a:t>the risk of dehydration and </a:t>
            </a:r>
            <a:r>
              <a:rPr lang="en-US" dirty="0" smtClean="0"/>
              <a:t>subsequent CO </a:t>
            </a:r>
            <a:r>
              <a:rPr lang="en-US" dirty="0"/>
              <a:t>due to slower fluid administration, is the </a:t>
            </a:r>
            <a:r>
              <a:rPr lang="en-US" dirty="0" smtClean="0"/>
              <a:t>foundation for </a:t>
            </a:r>
            <a:r>
              <a:rPr lang="en-US" dirty="0"/>
              <a:t>the initial discrepancy between the </a:t>
            </a:r>
            <a:r>
              <a:rPr lang="en-US" dirty="0" smtClean="0"/>
              <a:t>two guidelines.</a:t>
            </a:r>
          </a:p>
          <a:p>
            <a:pPr algn="l" rtl="0"/>
            <a:r>
              <a:rPr lang="en-US" dirty="0" smtClean="0"/>
              <a:t>Guidance </a:t>
            </a:r>
            <a:r>
              <a:rPr lang="en-US" dirty="0"/>
              <a:t>from the 2018 ISPAD </a:t>
            </a:r>
            <a:r>
              <a:rPr lang="en-US" dirty="0" smtClean="0"/>
              <a:t>consensus states </a:t>
            </a:r>
            <a:r>
              <a:rPr lang="en-US" dirty="0"/>
              <a:t>that this should be administered </a:t>
            </a:r>
            <a:r>
              <a:rPr lang="en-US" dirty="0" smtClean="0"/>
              <a:t>between 30 </a:t>
            </a:r>
            <a:r>
              <a:rPr lang="en-US" dirty="0"/>
              <a:t>min and 60 min, which falls between the two </a:t>
            </a:r>
            <a:r>
              <a:rPr lang="en-US" dirty="0" smtClean="0"/>
              <a:t>UK guidelines.</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27</a:t>
            </a:fld>
            <a:endParaRPr lang="fa-I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lstStyle/>
          <a:p>
            <a:pPr algn="l" rtl="0"/>
            <a:r>
              <a:rPr lang="en-US" dirty="0"/>
              <a:t>Therefore, aiming to administer </a:t>
            </a:r>
            <a:r>
              <a:rPr lang="en-US" dirty="0" smtClean="0"/>
              <a:t>the fluid </a:t>
            </a:r>
            <a:r>
              <a:rPr lang="en-US" dirty="0"/>
              <a:t>rapidly but observing for signs of </a:t>
            </a:r>
            <a:r>
              <a:rPr lang="en-US" dirty="0" smtClean="0"/>
              <a:t>potential deterioration </a:t>
            </a:r>
            <a:r>
              <a:rPr lang="en-US" dirty="0"/>
              <a:t>and adjusting the rate </a:t>
            </a:r>
            <a:r>
              <a:rPr lang="en-US" dirty="0" smtClean="0"/>
              <a:t>accordingly will </a:t>
            </a:r>
            <a:r>
              <a:rPr lang="en-US" dirty="0"/>
              <a:t>provide the best outcome for patients.</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28</a:t>
            </a:fld>
            <a:endParaRPr lang="fa-I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fontScale="92500"/>
          </a:bodyPr>
          <a:lstStyle/>
          <a:p>
            <a:pPr algn="l" rtl="0"/>
            <a:r>
              <a:rPr lang="en-US" dirty="0"/>
              <a:t>►► In the presence of </a:t>
            </a:r>
            <a:r>
              <a:rPr lang="en-US" dirty="0" err="1"/>
              <a:t>hypovolaemic</a:t>
            </a:r>
            <a:r>
              <a:rPr lang="en-US" dirty="0"/>
              <a:t> shock, both </a:t>
            </a:r>
            <a:r>
              <a:rPr lang="en-US" dirty="0" smtClean="0"/>
              <a:t>NICE and </a:t>
            </a:r>
            <a:r>
              <a:rPr lang="en-US" dirty="0"/>
              <a:t>BSPED recommend an intravenous 0.9% </a:t>
            </a:r>
            <a:r>
              <a:rPr lang="en-US" dirty="0" smtClean="0"/>
              <a:t>sodium chloride </a:t>
            </a:r>
            <a:r>
              <a:rPr lang="en-US" dirty="0"/>
              <a:t>bolus of 20 </a:t>
            </a:r>
            <a:r>
              <a:rPr lang="en-US" dirty="0" err="1"/>
              <a:t>mL</a:t>
            </a:r>
            <a:r>
              <a:rPr lang="en-US" dirty="0"/>
              <a:t>/kg</a:t>
            </a:r>
            <a:r>
              <a:rPr lang="en-US" dirty="0" smtClean="0"/>
              <a:t>.</a:t>
            </a:r>
          </a:p>
          <a:p>
            <a:pPr algn="l" rtl="0"/>
            <a:r>
              <a:rPr lang="en-US" dirty="0" smtClean="0"/>
              <a:t> </a:t>
            </a:r>
            <a:r>
              <a:rPr lang="en-US" dirty="0"/>
              <a:t>BSPED </a:t>
            </a:r>
            <a:r>
              <a:rPr lang="en-US" dirty="0" smtClean="0"/>
              <a:t>recommend repeating </a:t>
            </a:r>
            <a:r>
              <a:rPr lang="en-US" dirty="0"/>
              <a:t>these infusions over 15 min to a </a:t>
            </a:r>
            <a:r>
              <a:rPr lang="en-US" dirty="0" smtClean="0"/>
              <a:t>maximum of </a:t>
            </a:r>
            <a:r>
              <a:rPr lang="en-US" dirty="0"/>
              <a:t>40 </a:t>
            </a:r>
            <a:r>
              <a:rPr lang="en-US" dirty="0" err="1"/>
              <a:t>mL</a:t>
            </a:r>
            <a:r>
              <a:rPr lang="en-US" dirty="0"/>
              <a:t>/kg, before considering the introduction </a:t>
            </a:r>
            <a:r>
              <a:rPr lang="en-US" dirty="0" smtClean="0"/>
              <a:t>of </a:t>
            </a:r>
            <a:r>
              <a:rPr lang="en-US" dirty="0" err="1" smtClean="0"/>
              <a:t>inotropes</a:t>
            </a:r>
            <a:r>
              <a:rPr lang="en-US" dirty="0"/>
              <a:t>, while NICE recommends administering </a:t>
            </a:r>
            <a:r>
              <a:rPr lang="en-US" dirty="0" smtClean="0"/>
              <a:t>it as </a:t>
            </a:r>
            <a:r>
              <a:rPr lang="en-US" dirty="0"/>
              <a:t>soon as possible</a:t>
            </a:r>
            <a:r>
              <a:rPr lang="en-US" dirty="0" smtClean="0"/>
              <a:t>.</a:t>
            </a:r>
          </a:p>
          <a:p>
            <a:pPr algn="l" rtl="0"/>
            <a:r>
              <a:rPr lang="en-US" dirty="0" smtClean="0"/>
              <a:t> </a:t>
            </a:r>
            <a:r>
              <a:rPr lang="en-US" dirty="0"/>
              <a:t>In both guidelines, the bolus </a:t>
            </a:r>
            <a:r>
              <a:rPr lang="en-US" dirty="0" smtClean="0"/>
              <a:t>for shock </a:t>
            </a:r>
            <a:r>
              <a:rPr lang="en-US" dirty="0"/>
              <a:t>is not subtracted from total fluid deficit.</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29</a:t>
            </a:fld>
            <a:endParaRPr lang="fa-I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dirty="0"/>
              <a:t>INTRODUCTION</a:t>
            </a:r>
            <a:endParaRPr lang="fa-IR" dirty="0"/>
          </a:p>
        </p:txBody>
      </p:sp>
      <p:sp>
        <p:nvSpPr>
          <p:cNvPr id="3" name="Content Placeholder 2"/>
          <p:cNvSpPr>
            <a:spLocks noGrp="1" noEditPoints="1"/>
          </p:cNvSpPr>
          <p:nvPr>
            <p:ph idx="1"/>
          </p:nvPr>
        </p:nvSpPr>
        <p:spPr/>
        <p:txBody>
          <a:bodyPr>
            <a:normAutofit fontScale="92500" lnSpcReduction="20000"/>
          </a:bodyPr>
          <a:lstStyle/>
          <a:p>
            <a:pPr algn="l" rtl="0"/>
            <a:r>
              <a:rPr lang="en-US" dirty="0"/>
              <a:t>DKA is </a:t>
            </a:r>
            <a:r>
              <a:rPr lang="en-US" dirty="0" err="1"/>
              <a:t>characterised</a:t>
            </a:r>
            <a:r>
              <a:rPr lang="en-US" dirty="0"/>
              <a:t> by </a:t>
            </a:r>
            <a:r>
              <a:rPr lang="en-US" dirty="0" smtClean="0"/>
              <a:t>uncontrolled </a:t>
            </a:r>
            <a:r>
              <a:rPr lang="en-US" dirty="0" err="1" smtClean="0"/>
              <a:t>hyperglycaemia</a:t>
            </a:r>
            <a:r>
              <a:rPr lang="en-US" dirty="0"/>
              <a:t>, ketosis and </a:t>
            </a:r>
            <a:r>
              <a:rPr lang="en-US" dirty="0" smtClean="0"/>
              <a:t>subsequent metabolic </a:t>
            </a:r>
            <a:r>
              <a:rPr lang="en-US" dirty="0"/>
              <a:t>acidosis. </a:t>
            </a:r>
          </a:p>
          <a:p>
            <a:pPr algn="l" rtl="0"/>
            <a:r>
              <a:rPr lang="en-US" dirty="0" smtClean="0"/>
              <a:t>The </a:t>
            </a:r>
            <a:r>
              <a:rPr lang="en-US" dirty="0"/>
              <a:t>clinical picture can develop </a:t>
            </a:r>
            <a:r>
              <a:rPr lang="en-US" dirty="0" smtClean="0"/>
              <a:t>insidiously due </a:t>
            </a:r>
            <a:r>
              <a:rPr lang="en-US" dirty="0"/>
              <a:t>to a variable constellation of </a:t>
            </a:r>
            <a:r>
              <a:rPr lang="en-US" dirty="0" smtClean="0"/>
              <a:t>non-specific systemic </a:t>
            </a:r>
            <a:r>
              <a:rPr lang="en-US" dirty="0"/>
              <a:t>signs and symptoms, including </a:t>
            </a:r>
            <a:r>
              <a:rPr lang="en-US" dirty="0" err="1" smtClean="0"/>
              <a:t>polyuria</a:t>
            </a:r>
            <a:r>
              <a:rPr lang="en-US" dirty="0" smtClean="0"/>
              <a:t>, </a:t>
            </a:r>
            <a:r>
              <a:rPr lang="en-US" dirty="0" err="1" smtClean="0"/>
              <a:t>polydipsia</a:t>
            </a:r>
            <a:r>
              <a:rPr lang="en-US" dirty="0"/>
              <a:t>, weight loss, fatigue, </a:t>
            </a:r>
            <a:r>
              <a:rPr lang="en-US" dirty="0" smtClean="0"/>
              <a:t>vomiting and </a:t>
            </a:r>
            <a:r>
              <a:rPr lang="en-US" dirty="0"/>
              <a:t>abdominal pain, ultimately leading </a:t>
            </a:r>
            <a:r>
              <a:rPr lang="en-US" dirty="0" smtClean="0"/>
              <a:t>to confusion</a:t>
            </a:r>
            <a:r>
              <a:rPr lang="en-US" dirty="0"/>
              <a:t>, coma and death, if </a:t>
            </a:r>
            <a:r>
              <a:rPr lang="en-US" dirty="0" smtClean="0"/>
              <a:t>untreated.</a:t>
            </a:r>
            <a:endParaRPr lang="en-US" dirty="0"/>
          </a:p>
          <a:p>
            <a:pPr algn="l" rtl="0"/>
            <a:r>
              <a:rPr lang="en-US" dirty="0"/>
              <a:t>Due to the ambiguity of the presenting </a:t>
            </a:r>
            <a:r>
              <a:rPr lang="en-US" dirty="0" smtClean="0"/>
              <a:t>clinical features </a:t>
            </a:r>
            <a:r>
              <a:rPr lang="en-US" dirty="0"/>
              <a:t>in the early stages, delays in </a:t>
            </a:r>
            <a:r>
              <a:rPr lang="en-US" dirty="0" smtClean="0"/>
              <a:t>diagnosis are </a:t>
            </a:r>
            <a:r>
              <a:rPr lang="en-US" dirty="0"/>
              <a:t>common.</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3</a:t>
            </a:fld>
            <a:endParaRPr lang="fa-I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a:bodyPr>
          <a:lstStyle/>
          <a:p>
            <a:pPr algn="l" rtl="0"/>
            <a:r>
              <a:rPr lang="en-US" dirty="0"/>
              <a:t>While the nomenclature varies between </a:t>
            </a:r>
            <a:r>
              <a:rPr lang="en-US" dirty="0" smtClean="0"/>
              <a:t>these two </a:t>
            </a:r>
            <a:r>
              <a:rPr lang="en-US" dirty="0"/>
              <a:t>guidelines, in practice, it is likely that </a:t>
            </a:r>
            <a:r>
              <a:rPr lang="en-US" dirty="0" err="1" smtClean="0"/>
              <a:t>these</a:t>
            </a:r>
            <a:r>
              <a:rPr lang="en-US" dirty="0" err="1"/>
              <a:t>will</a:t>
            </a:r>
            <a:r>
              <a:rPr lang="en-US" dirty="0"/>
              <a:t> represent similar time </a:t>
            </a:r>
            <a:r>
              <a:rPr lang="en-US" dirty="0" smtClean="0"/>
              <a:t>frames.</a:t>
            </a:r>
          </a:p>
          <a:p>
            <a:pPr algn="l" rtl="0"/>
            <a:r>
              <a:rPr lang="en-US" dirty="0" smtClean="0"/>
              <a:t>Administering a </a:t>
            </a:r>
            <a:r>
              <a:rPr lang="en-US" dirty="0"/>
              <a:t>20 </a:t>
            </a:r>
            <a:r>
              <a:rPr lang="en-US" dirty="0" err="1"/>
              <a:t>mL</a:t>
            </a:r>
            <a:r>
              <a:rPr lang="en-US" dirty="0"/>
              <a:t>/kg 0.9% sodium chloride bolus to </a:t>
            </a:r>
            <a:r>
              <a:rPr lang="en-US" dirty="0" smtClean="0"/>
              <a:t>treat shock </a:t>
            </a:r>
            <a:r>
              <a:rPr lang="en-US" dirty="0"/>
              <a:t>as quickly as possible should provide the </a:t>
            </a:r>
            <a:r>
              <a:rPr lang="en-US" dirty="0" smtClean="0"/>
              <a:t>best therapy </a:t>
            </a:r>
            <a:r>
              <a:rPr lang="en-US" dirty="0"/>
              <a:t>for the patient.</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30</a:t>
            </a:fld>
            <a:endParaRPr lang="fa-I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a:bodyPr>
          <a:lstStyle/>
          <a:p>
            <a:pPr algn="l" rtl="0"/>
            <a:r>
              <a:rPr lang="en-US" dirty="0"/>
              <a:t>►► When calculating fluid replacement, the </a:t>
            </a:r>
            <a:r>
              <a:rPr lang="en-US" dirty="0" smtClean="0"/>
              <a:t>NICE guidelines </a:t>
            </a:r>
            <a:r>
              <a:rPr lang="en-US" dirty="0"/>
              <a:t>recommend a maximum weight of 75 </a:t>
            </a:r>
            <a:r>
              <a:rPr lang="en-US" dirty="0" smtClean="0"/>
              <a:t>kg, whereas </a:t>
            </a:r>
            <a:r>
              <a:rPr lang="en-US" dirty="0"/>
              <a:t>BSPED recommend a maximum weight </a:t>
            </a:r>
            <a:r>
              <a:rPr lang="en-US" dirty="0" smtClean="0"/>
              <a:t>of 80 </a:t>
            </a:r>
            <a:r>
              <a:rPr lang="en-US" dirty="0"/>
              <a:t>kg or 97th </a:t>
            </a:r>
            <a:r>
              <a:rPr lang="en-US" dirty="0" err="1"/>
              <a:t>centile</a:t>
            </a:r>
            <a:r>
              <a:rPr lang="en-US" dirty="0"/>
              <a:t> weight for age (whichever </a:t>
            </a:r>
            <a:r>
              <a:rPr lang="en-US" dirty="0" smtClean="0"/>
              <a:t>is lower</a:t>
            </a:r>
            <a:r>
              <a:rPr lang="en-US" dirty="0"/>
              <a:t>).</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31</a:t>
            </a:fld>
            <a:endParaRPr lang="fa-I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fontScale="92500"/>
          </a:bodyPr>
          <a:lstStyle/>
          <a:p>
            <a:pPr algn="l" rtl="0"/>
            <a:r>
              <a:rPr lang="en-US" dirty="0"/>
              <a:t>This discrepancy is unlikely to be </a:t>
            </a:r>
            <a:r>
              <a:rPr lang="en-US" dirty="0" smtClean="0"/>
              <a:t>encountered on </a:t>
            </a:r>
            <a:r>
              <a:rPr lang="en-US" dirty="0"/>
              <a:t>a frequent basis in general </a:t>
            </a:r>
            <a:r>
              <a:rPr lang="en-US" dirty="0" err="1"/>
              <a:t>paediatric</a:t>
            </a:r>
            <a:r>
              <a:rPr lang="en-US" dirty="0"/>
              <a:t> practice.</a:t>
            </a:r>
          </a:p>
          <a:p>
            <a:pPr algn="l" rtl="0"/>
            <a:r>
              <a:rPr lang="en-US" dirty="0"/>
              <a:t>However, if the weight greatly exceeds 75 kg, it </a:t>
            </a:r>
            <a:r>
              <a:rPr lang="en-US" dirty="0" smtClean="0"/>
              <a:t>may be </a:t>
            </a:r>
            <a:r>
              <a:rPr lang="en-US" dirty="0"/>
              <a:t>more appropriate for young people to be </a:t>
            </a:r>
            <a:r>
              <a:rPr lang="en-US" dirty="0" smtClean="0"/>
              <a:t>managed according </a:t>
            </a:r>
            <a:r>
              <a:rPr lang="en-US" dirty="0"/>
              <a:t>to adult guidelines due to </a:t>
            </a:r>
            <a:r>
              <a:rPr lang="en-US" dirty="0" smtClean="0"/>
              <a:t>their increased </a:t>
            </a:r>
            <a:r>
              <a:rPr lang="en-US" dirty="0"/>
              <a:t>body </a:t>
            </a:r>
            <a:r>
              <a:rPr lang="en-US" dirty="0" err="1"/>
              <a:t>habitus</a:t>
            </a:r>
            <a:r>
              <a:rPr lang="en-US" dirty="0" smtClean="0"/>
              <a:t>.</a:t>
            </a:r>
          </a:p>
          <a:p>
            <a:pPr algn="l" rtl="0"/>
            <a:r>
              <a:rPr lang="en-US" dirty="0" smtClean="0"/>
              <a:t> </a:t>
            </a:r>
            <a:r>
              <a:rPr lang="en-US" dirty="0"/>
              <a:t>Additionally, identifying </a:t>
            </a:r>
            <a:r>
              <a:rPr lang="en-US" dirty="0" smtClean="0"/>
              <a:t>a CYP </a:t>
            </a:r>
            <a:r>
              <a:rPr lang="en-US" dirty="0"/>
              <a:t>on the 97th </a:t>
            </a:r>
            <a:r>
              <a:rPr lang="en-US" dirty="0" err="1"/>
              <a:t>centile</a:t>
            </a:r>
            <a:r>
              <a:rPr lang="en-US" dirty="0"/>
              <a:t> can be difficult, </a:t>
            </a:r>
            <a:r>
              <a:rPr lang="en-US" dirty="0" smtClean="0"/>
              <a:t>especially in </a:t>
            </a:r>
            <a:r>
              <a:rPr lang="en-US" dirty="0"/>
              <a:t>an emergency setting, and, therefore, this </a:t>
            </a:r>
            <a:r>
              <a:rPr lang="en-US" dirty="0" smtClean="0"/>
              <a:t>may be </a:t>
            </a:r>
            <a:r>
              <a:rPr lang="en-US" dirty="0"/>
              <a:t>missed.</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32</a:t>
            </a:fld>
            <a:endParaRPr lang="fa-I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pPr algn="ctr"/>
            <a:r>
              <a:rPr lang="en-US" dirty="0"/>
              <a:t>COMPARISON TO INTERNATIONAL GUIDANCE</a:t>
            </a:r>
            <a:endParaRPr lang="fa-IR" dirty="0"/>
          </a:p>
        </p:txBody>
      </p:sp>
      <p:sp>
        <p:nvSpPr>
          <p:cNvPr id="3" name="Text Placeholder 2"/>
          <p:cNvSpPr>
            <a:spLocks noGrp="1" noEditPoints="1"/>
          </p:cNvSpPr>
          <p:nvPr>
            <p:ph type="body" idx="1"/>
          </p:nvPr>
        </p:nvSpPr>
        <p:spPr/>
        <p:txBody>
          <a:bodyPr/>
          <a:lstStyle/>
          <a:p>
            <a:endParaRPr lang="fa-IR"/>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33</a:t>
            </a:fld>
            <a:endParaRPr lang="fa-I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noEditPoints="1"/>
          </p:cNvSpPr>
          <p:nvPr>
            <p:ph type="sldNum" sz="quarter" idx="12"/>
          </p:nvPr>
        </p:nvSpPr>
        <p:spPr/>
        <p:txBody>
          <a:bodyPr/>
          <a:lstStyle/>
          <a:p>
            <a:fld id="{F56DEB8C-527C-4C3B-887F-D7398F28EEAD}" type="slidenum">
              <a:rPr lang="fa-IR" smtClean="0"/>
              <a:t>34</a:t>
            </a:fld>
            <a:endParaRPr lang="fa-IR"/>
          </a:p>
        </p:txBody>
      </p:sp>
      <p:pic>
        <p:nvPicPr>
          <p:cNvPr id="4098" name="Picture 2" descr="C:\Documents and Settings\Daniel\Desktop\خاطرات\image-0d9791417a2bfd73c7c75cc29573c13e4d3a63f5fbc40599f2c24907fae53ef4-V.jpg"/>
          <p:cNvPicPr>
            <a:picLocks noChangeAspect="1" noChangeArrowheads="1"/>
          </p:cNvPicPr>
          <p:nvPr/>
        </p:nvPicPr>
        <p:blipFill>
          <a:blip r:embed="rId1"/>
          <a:srcRect/>
          <a:stretch>
            <a:fillRect/>
          </a:stretch>
        </p:blipFill>
        <p:spPr bwMode="auto">
          <a:xfrm>
            <a:off x="0" y="0"/>
            <a:ext cx="9144000" cy="6858000"/>
          </a:xfrm>
          <a:prstGeom prst="rect">
            <a:avLst/>
          </a:prstGeom>
          <a:noFill/>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fontScale="85000" lnSpcReduction="10000"/>
          </a:bodyPr>
          <a:lstStyle/>
          <a:p>
            <a:pPr algn="l" rtl="0"/>
            <a:r>
              <a:rPr lang="en-US" dirty="0"/>
              <a:t>The new guidelines released by </a:t>
            </a:r>
            <a:r>
              <a:rPr lang="en-US"/>
              <a:t>both </a:t>
            </a:r>
            <a:r>
              <a:rPr lang="en-US" smtClean="0"/>
              <a:t>NICE </a:t>
            </a:r>
            <a:r>
              <a:rPr lang="en-US" dirty="0"/>
              <a:t>and </a:t>
            </a:r>
            <a:r>
              <a:rPr lang="en-US" dirty="0" smtClean="0"/>
              <a:t>BSPED read </a:t>
            </a:r>
            <a:r>
              <a:rPr lang="en-US" dirty="0"/>
              <a:t>similarly to those of </a:t>
            </a:r>
            <a:r>
              <a:rPr lang="en-US" dirty="0" smtClean="0"/>
              <a:t>non-UK-based origin</a:t>
            </a:r>
            <a:r>
              <a:rPr lang="en-US" dirty="0"/>
              <a:t>. </a:t>
            </a:r>
            <a:endParaRPr lang="en-US" dirty="0" smtClean="0"/>
          </a:p>
          <a:p>
            <a:pPr algn="l" rtl="0"/>
            <a:r>
              <a:rPr lang="en-US" dirty="0" smtClean="0"/>
              <a:t>The 2018 consensus </a:t>
            </a:r>
            <a:r>
              <a:rPr lang="en-US" dirty="0"/>
              <a:t>guidelines released by </a:t>
            </a:r>
            <a:r>
              <a:rPr lang="en-US" dirty="0" smtClean="0"/>
              <a:t>ISPAD </a:t>
            </a:r>
            <a:r>
              <a:rPr lang="en-US" dirty="0"/>
              <a:t>in </a:t>
            </a:r>
            <a:r>
              <a:rPr lang="en-US" dirty="0" smtClean="0"/>
              <a:t>conjunction with </a:t>
            </a:r>
            <a:r>
              <a:rPr lang="en-US" dirty="0"/>
              <a:t>the European Society for </a:t>
            </a:r>
            <a:r>
              <a:rPr lang="en-US" dirty="0" err="1"/>
              <a:t>Paediatric</a:t>
            </a:r>
            <a:r>
              <a:rPr lang="en-US" dirty="0"/>
              <a:t> </a:t>
            </a:r>
            <a:r>
              <a:rPr lang="en-US" dirty="0" smtClean="0"/>
              <a:t>Endocrinology and </a:t>
            </a:r>
            <a:r>
              <a:rPr lang="en-US" dirty="0"/>
              <a:t>the Lawson Wilkins </a:t>
            </a:r>
            <a:r>
              <a:rPr lang="en-US" dirty="0" err="1"/>
              <a:t>Paediatric</a:t>
            </a:r>
            <a:r>
              <a:rPr lang="en-US" dirty="0"/>
              <a:t> Endocrine Society </a:t>
            </a:r>
            <a:r>
              <a:rPr lang="en-US" dirty="0" smtClean="0"/>
              <a:t>are used </a:t>
            </a:r>
            <a:r>
              <a:rPr lang="en-US" dirty="0"/>
              <a:t>globally as standard guidelines for </a:t>
            </a:r>
            <a:r>
              <a:rPr lang="en-US" dirty="0" err="1"/>
              <a:t>paediatric</a:t>
            </a:r>
            <a:r>
              <a:rPr lang="en-US" dirty="0"/>
              <a:t> </a:t>
            </a:r>
            <a:r>
              <a:rPr lang="en-US" dirty="0" smtClean="0"/>
              <a:t>DKA management</a:t>
            </a:r>
            <a:r>
              <a:rPr lang="en-US" dirty="0"/>
              <a:t>. </a:t>
            </a:r>
            <a:endParaRPr lang="en-US" dirty="0" smtClean="0"/>
          </a:p>
          <a:p>
            <a:pPr algn="l" rtl="0"/>
            <a:r>
              <a:rPr lang="en-US" dirty="0" smtClean="0"/>
              <a:t>Although </a:t>
            </a:r>
            <a:r>
              <a:rPr lang="en-US" dirty="0"/>
              <a:t>the updated NICE and </a:t>
            </a:r>
            <a:r>
              <a:rPr lang="en-US" dirty="0" smtClean="0"/>
              <a:t>BSPED guidelines </a:t>
            </a:r>
            <a:r>
              <a:rPr lang="en-US" dirty="0"/>
              <a:t>are very similar, </a:t>
            </a:r>
            <a:r>
              <a:rPr lang="en-US" dirty="0" smtClean="0"/>
              <a:t>the BSPED </a:t>
            </a:r>
            <a:r>
              <a:rPr lang="en-US" dirty="0"/>
              <a:t>guidelines appear to be most similar to the </a:t>
            </a:r>
            <a:r>
              <a:rPr lang="en-US" dirty="0" smtClean="0"/>
              <a:t>ISPAD guidelines </a:t>
            </a:r>
            <a:r>
              <a:rPr lang="en-US" dirty="0"/>
              <a:t>on fluid resuscitation and electrolyte </a:t>
            </a:r>
            <a:r>
              <a:rPr lang="en-US" dirty="0" smtClean="0"/>
              <a:t>balance, with </a:t>
            </a:r>
            <a:r>
              <a:rPr lang="en-US" dirty="0"/>
              <a:t>very few differences between the two.</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35</a:t>
            </a:fld>
            <a:endParaRPr lang="fa-I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a:bodyPr>
          <a:lstStyle/>
          <a:p>
            <a:pPr algn="l" rtl="0"/>
            <a:r>
              <a:rPr lang="en-US" dirty="0"/>
              <a:t>The most pertinent similarities between the </a:t>
            </a:r>
            <a:r>
              <a:rPr lang="en-US" dirty="0" smtClean="0"/>
              <a:t>BSPED and </a:t>
            </a:r>
            <a:r>
              <a:rPr lang="en-US" dirty="0"/>
              <a:t>ISPAD guidelines include giving a bolus for </a:t>
            </a:r>
            <a:r>
              <a:rPr lang="en-US" dirty="0" smtClean="0"/>
              <a:t>shock (20 </a:t>
            </a:r>
            <a:r>
              <a:rPr lang="en-US" dirty="0" err="1"/>
              <a:t>mL</a:t>
            </a:r>
            <a:r>
              <a:rPr lang="en-US" dirty="0"/>
              <a:t>/kg), using the </a:t>
            </a:r>
            <a:r>
              <a:rPr lang="en-US" dirty="0" smtClean="0"/>
              <a:t>Holliday-Segar formula </a:t>
            </a:r>
            <a:r>
              <a:rPr lang="en-US" dirty="0"/>
              <a:t>to </a:t>
            </a:r>
            <a:r>
              <a:rPr lang="en-US" dirty="0" smtClean="0"/>
              <a:t>determine the </a:t>
            </a:r>
            <a:r>
              <a:rPr lang="en-US" dirty="0"/>
              <a:t>maintenance fluid requirements, using </a:t>
            </a:r>
            <a:r>
              <a:rPr lang="en-US" dirty="0" smtClean="0"/>
              <a:t>a maximum </a:t>
            </a:r>
            <a:r>
              <a:rPr lang="en-US" dirty="0"/>
              <a:t>of 80 kg in weight for these calculations </a:t>
            </a:r>
            <a:r>
              <a:rPr lang="en-US" dirty="0" smtClean="0"/>
              <a:t>and stratifying </a:t>
            </a:r>
            <a:r>
              <a:rPr lang="en-US" dirty="0"/>
              <a:t>the severity of DKA (into mild, moderate </a:t>
            </a:r>
            <a:r>
              <a:rPr lang="en-US" dirty="0" smtClean="0"/>
              <a:t>and severe</a:t>
            </a:r>
            <a:r>
              <a:rPr lang="en-US" dirty="0"/>
              <a:t>) compared with the two classifications used </a:t>
            </a:r>
            <a:r>
              <a:rPr lang="en-US" dirty="0" smtClean="0"/>
              <a:t>by NICE </a:t>
            </a:r>
            <a:r>
              <a:rPr lang="en-US" dirty="0"/>
              <a:t>(mild/moderate and severe).</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36</a:t>
            </a:fld>
            <a:endParaRPr lang="fa-I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fontScale="92500" lnSpcReduction="10000"/>
          </a:bodyPr>
          <a:lstStyle/>
          <a:p>
            <a:pPr algn="l" rtl="0"/>
            <a:r>
              <a:rPr lang="en-US" dirty="0"/>
              <a:t>In contrast to the NICE and BSPED guidelines, </a:t>
            </a:r>
            <a:r>
              <a:rPr lang="en-US" dirty="0" smtClean="0"/>
              <a:t>which state </a:t>
            </a:r>
            <a:r>
              <a:rPr lang="en-US" dirty="0"/>
              <a:t>that a 0.9% sodium chloride solution must be </a:t>
            </a:r>
            <a:r>
              <a:rPr lang="en-US" dirty="0" smtClean="0"/>
              <a:t>used when </a:t>
            </a:r>
            <a:r>
              <a:rPr lang="en-US" dirty="0"/>
              <a:t>considering fluid requirements, in the </a:t>
            </a:r>
            <a:r>
              <a:rPr lang="en-US" dirty="0" smtClean="0"/>
              <a:t>ISPAD guidance</a:t>
            </a:r>
            <a:r>
              <a:rPr lang="en-US" dirty="0"/>
              <a:t>, either a 0.45% or 0.9% sodium chloride or </a:t>
            </a:r>
            <a:r>
              <a:rPr lang="en-US" dirty="0" smtClean="0"/>
              <a:t>a balanced </a:t>
            </a:r>
            <a:r>
              <a:rPr lang="en-US" dirty="0"/>
              <a:t>salt solution (Ringer’s lactate, Hartmann’s </a:t>
            </a:r>
            <a:r>
              <a:rPr lang="en-US" dirty="0" smtClean="0"/>
              <a:t>solution or Plasma-</a:t>
            </a:r>
            <a:r>
              <a:rPr lang="en-US" dirty="0" err="1" smtClean="0"/>
              <a:t>Lyte</a:t>
            </a:r>
            <a:r>
              <a:rPr lang="en-US" dirty="0" smtClean="0"/>
              <a:t>) may </a:t>
            </a:r>
            <a:r>
              <a:rPr lang="en-US" dirty="0"/>
              <a:t>be used</a:t>
            </a:r>
            <a:r>
              <a:rPr lang="en-US" dirty="0" smtClean="0"/>
              <a:t>.</a:t>
            </a:r>
          </a:p>
          <a:p>
            <a:pPr algn="l" rtl="0"/>
            <a:r>
              <a:rPr lang="en-US" dirty="0" smtClean="0"/>
              <a:t> </a:t>
            </a:r>
            <a:r>
              <a:rPr lang="en-US" dirty="0"/>
              <a:t>This is secondary </a:t>
            </a:r>
            <a:r>
              <a:rPr lang="en-US" dirty="0" smtClean="0"/>
              <a:t>to recent </a:t>
            </a:r>
            <a:r>
              <a:rPr lang="en-US" dirty="0"/>
              <a:t>findings from </a:t>
            </a:r>
            <a:r>
              <a:rPr lang="en-US" dirty="0" err="1"/>
              <a:t>randomised</a:t>
            </a:r>
            <a:r>
              <a:rPr lang="en-US" dirty="0"/>
              <a:t> control trials </a:t>
            </a:r>
            <a:r>
              <a:rPr lang="en-US" dirty="0" smtClean="0"/>
              <a:t>showing no </a:t>
            </a:r>
            <a:r>
              <a:rPr lang="en-US" dirty="0"/>
              <a:t>difference in cerebral injury in patients rehydrated </a:t>
            </a:r>
            <a:r>
              <a:rPr lang="en-US" dirty="0" smtClean="0"/>
              <a:t>at different </a:t>
            </a:r>
            <a:r>
              <a:rPr lang="en-US" dirty="0"/>
              <a:t>rates with either 0.45% or 0.9% sodium chloride.</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37</a:t>
            </a:fld>
            <a:endParaRPr lang="fa-I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fontScale="92500" lnSpcReduction="10000"/>
          </a:bodyPr>
          <a:lstStyle/>
          <a:p>
            <a:pPr algn="l" rtl="0"/>
            <a:r>
              <a:rPr lang="en-US" dirty="0"/>
              <a:t>Additionally, for those not in shock, these fluids </a:t>
            </a:r>
            <a:r>
              <a:rPr lang="en-US" dirty="0" smtClean="0"/>
              <a:t>should be </a:t>
            </a:r>
            <a:r>
              <a:rPr lang="en-US" dirty="0"/>
              <a:t>infused over 30–60 min, which falls between the </a:t>
            </a:r>
            <a:r>
              <a:rPr lang="en-US" dirty="0" smtClean="0"/>
              <a:t>two 2020 </a:t>
            </a:r>
            <a:r>
              <a:rPr lang="en-US" dirty="0"/>
              <a:t>guidelines (NICE states to give fluids over 30 </a:t>
            </a:r>
            <a:r>
              <a:rPr lang="en-US" dirty="0" smtClean="0"/>
              <a:t>min and </a:t>
            </a:r>
            <a:r>
              <a:rPr lang="en-US" dirty="0"/>
              <a:t>BSPED states over 60 min</a:t>
            </a:r>
            <a:r>
              <a:rPr lang="en-US" dirty="0" smtClean="0"/>
              <a:t>).</a:t>
            </a:r>
          </a:p>
          <a:p>
            <a:pPr algn="l" rtl="0"/>
            <a:r>
              <a:rPr lang="en-US" dirty="0" smtClean="0"/>
              <a:t> </a:t>
            </a:r>
            <a:r>
              <a:rPr lang="en-US" dirty="0"/>
              <a:t>Regarding the fluid </a:t>
            </a:r>
            <a:r>
              <a:rPr lang="en-US" dirty="0" smtClean="0"/>
              <a:t>bolus for </a:t>
            </a:r>
            <a:r>
              <a:rPr lang="en-US" dirty="0"/>
              <a:t>those in shock, as with the NICE 2020 guidelines, </a:t>
            </a:r>
            <a:r>
              <a:rPr lang="en-US" dirty="0" smtClean="0"/>
              <a:t>the ISPAD </a:t>
            </a:r>
            <a:r>
              <a:rPr lang="en-US" dirty="0"/>
              <a:t>guidelines state that it should be given ‘as </a:t>
            </a:r>
            <a:r>
              <a:rPr lang="en-US" dirty="0" smtClean="0"/>
              <a:t>soon as </a:t>
            </a:r>
            <a:r>
              <a:rPr lang="en-US" dirty="0"/>
              <a:t>possible’. </a:t>
            </a:r>
            <a:endParaRPr lang="en-US" dirty="0" smtClean="0"/>
          </a:p>
          <a:p>
            <a:pPr algn="l" rtl="0"/>
            <a:r>
              <a:rPr lang="en-US" dirty="0" smtClean="0"/>
              <a:t>Conversely</a:t>
            </a:r>
            <a:r>
              <a:rPr lang="en-US" dirty="0"/>
              <a:t>, BSPED says this should be </a:t>
            </a:r>
            <a:r>
              <a:rPr lang="en-US" dirty="0" smtClean="0"/>
              <a:t>over 15 min.</a:t>
            </a:r>
          </a:p>
          <a:p>
            <a:pPr algn="l" rtl="0"/>
            <a:r>
              <a:rPr lang="en-US" dirty="0" smtClean="0"/>
              <a:t>However</a:t>
            </a:r>
            <a:r>
              <a:rPr lang="en-US" dirty="0"/>
              <a:t>, in practice, this difference in </a:t>
            </a:r>
            <a:r>
              <a:rPr lang="en-US" dirty="0" smtClean="0"/>
              <a:t>nomenclature is </a:t>
            </a:r>
            <a:r>
              <a:rPr lang="en-US" dirty="0"/>
              <a:t>likely to be negligible.</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38</a:t>
            </a:fld>
            <a:endParaRPr lang="fa-I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lstStyle/>
          <a:p>
            <a:pPr algn="l" rtl="0"/>
            <a:r>
              <a:rPr lang="en-US" dirty="0"/>
              <a:t>Also, in agreement </a:t>
            </a:r>
            <a:r>
              <a:rPr lang="en-US" dirty="0" smtClean="0"/>
              <a:t>with the </a:t>
            </a:r>
            <a:r>
              <a:rPr lang="en-US" dirty="0"/>
              <a:t>NICE 2020 </a:t>
            </a:r>
            <a:r>
              <a:rPr lang="en-US" dirty="0" smtClean="0"/>
              <a:t> guidelines</a:t>
            </a:r>
            <a:r>
              <a:rPr lang="en-US" dirty="0"/>
              <a:t>, the ISPAD guidelines </a:t>
            </a:r>
            <a:r>
              <a:rPr lang="en-US" dirty="0" smtClean="0"/>
              <a:t>recommend the </a:t>
            </a:r>
            <a:r>
              <a:rPr lang="en-US" dirty="0"/>
              <a:t>prescription of insulin at between 0.05 </a:t>
            </a:r>
            <a:r>
              <a:rPr lang="en-US" dirty="0" smtClean="0"/>
              <a:t>units/kg/hour </a:t>
            </a:r>
            <a:r>
              <a:rPr lang="en-US" dirty="0"/>
              <a:t>and 0.1 units/kg/hour, where 0.05 </a:t>
            </a:r>
            <a:r>
              <a:rPr lang="en-US" dirty="0" smtClean="0"/>
              <a:t>units/kg/hour </a:t>
            </a:r>
            <a:r>
              <a:rPr lang="en-US" dirty="0"/>
              <a:t>is usually sufficient in mild </a:t>
            </a:r>
            <a:r>
              <a:rPr lang="en-US" dirty="0" smtClean="0"/>
              <a:t>DKA.</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39</a:t>
            </a:fld>
            <a:endParaRPr lang="fa-I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a:bodyPr>
          <a:lstStyle/>
          <a:p>
            <a:pPr algn="l" rtl="0"/>
            <a:r>
              <a:rPr lang="en-US" dirty="0"/>
              <a:t>Globally, the International Society </a:t>
            </a:r>
            <a:r>
              <a:rPr lang="en-US" dirty="0" smtClean="0"/>
              <a:t>for </a:t>
            </a:r>
            <a:r>
              <a:rPr lang="en-US" dirty="0" err="1" smtClean="0"/>
              <a:t>Paediatric</a:t>
            </a:r>
            <a:r>
              <a:rPr lang="en-US" dirty="0" smtClean="0"/>
              <a:t> </a:t>
            </a:r>
            <a:r>
              <a:rPr lang="en-US" dirty="0"/>
              <a:t>and Adolescent Diabetes (</a:t>
            </a:r>
            <a:r>
              <a:rPr lang="en-US" dirty="0" smtClean="0"/>
              <a:t>ISPAD) guidelines </a:t>
            </a:r>
            <a:r>
              <a:rPr lang="en-US" dirty="0"/>
              <a:t>are widely used for </a:t>
            </a:r>
            <a:r>
              <a:rPr lang="en-US" dirty="0" smtClean="0"/>
              <a:t>management of </a:t>
            </a:r>
            <a:r>
              <a:rPr lang="en-US" dirty="0" err="1"/>
              <a:t>paediatric</a:t>
            </a:r>
            <a:r>
              <a:rPr lang="en-US" dirty="0"/>
              <a:t> </a:t>
            </a:r>
            <a:r>
              <a:rPr lang="en-US" dirty="0" smtClean="0"/>
              <a:t>DKA.</a:t>
            </a:r>
          </a:p>
          <a:p>
            <a:pPr algn="l" rtl="0"/>
            <a:r>
              <a:rPr lang="en-US" dirty="0" smtClean="0"/>
              <a:t>However</a:t>
            </a:r>
            <a:r>
              <a:rPr lang="en-US" dirty="0"/>
              <a:t>, in the UK, </a:t>
            </a:r>
            <a:r>
              <a:rPr lang="en-US" dirty="0" smtClean="0"/>
              <a:t>it is </a:t>
            </a:r>
            <a:r>
              <a:rPr lang="en-US" dirty="0"/>
              <a:t>guided by the integrated care </a:t>
            </a:r>
            <a:r>
              <a:rPr lang="en-US" dirty="0" smtClean="0"/>
              <a:t>pathways of </a:t>
            </a:r>
            <a:r>
              <a:rPr lang="en-US" dirty="0"/>
              <a:t>either the British Society for </a:t>
            </a:r>
            <a:r>
              <a:rPr lang="en-US" dirty="0" err="1" smtClean="0"/>
              <a:t>Paediatric</a:t>
            </a:r>
            <a:r>
              <a:rPr lang="en-US" dirty="0" smtClean="0"/>
              <a:t> Endocrinology </a:t>
            </a:r>
            <a:r>
              <a:rPr lang="en-US" dirty="0"/>
              <a:t>and Diabetes (BSPED) </a:t>
            </a:r>
            <a:r>
              <a:rPr lang="en-US" dirty="0" smtClean="0"/>
              <a:t>or the </a:t>
            </a:r>
            <a:r>
              <a:rPr lang="en-US" dirty="0"/>
              <a:t>National Institute for Health and </a:t>
            </a:r>
            <a:r>
              <a:rPr lang="en-US" dirty="0" smtClean="0"/>
              <a:t>Care Excellence </a:t>
            </a:r>
            <a:r>
              <a:rPr lang="en-US" dirty="0"/>
              <a:t>(NICE).</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4</a:t>
            </a:fld>
            <a:endParaRPr lang="fa-I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lnSpcReduction="10000"/>
          </a:bodyPr>
          <a:lstStyle/>
          <a:p>
            <a:pPr algn="l" rtl="0"/>
            <a:r>
              <a:rPr lang="en-US" dirty="0"/>
              <a:t>When </a:t>
            </a:r>
            <a:r>
              <a:rPr lang="en-US" dirty="0" smtClean="0"/>
              <a:t>assessing glucose </a:t>
            </a:r>
            <a:r>
              <a:rPr lang="en-US" dirty="0"/>
              <a:t>introduction, the ISPAD guidance </a:t>
            </a:r>
            <a:r>
              <a:rPr lang="en-US" dirty="0" smtClean="0"/>
              <a:t>recommends that </a:t>
            </a:r>
            <a:r>
              <a:rPr lang="en-US" dirty="0"/>
              <a:t>healthcare professionals ‘consider adding </a:t>
            </a:r>
            <a:r>
              <a:rPr lang="en-US" dirty="0" smtClean="0"/>
              <a:t>glucose before </a:t>
            </a:r>
            <a:r>
              <a:rPr lang="en-US" dirty="0"/>
              <a:t>17 </a:t>
            </a:r>
            <a:r>
              <a:rPr lang="en-US" dirty="0" err="1"/>
              <a:t>mmol</a:t>
            </a:r>
            <a:r>
              <a:rPr lang="en-US" dirty="0"/>
              <a:t>/L if falling rapidly</a:t>
            </a:r>
            <a:r>
              <a:rPr lang="en-US" dirty="0" smtClean="0"/>
              <a:t>.</a:t>
            </a:r>
          </a:p>
          <a:p>
            <a:pPr algn="l" rtl="0"/>
            <a:r>
              <a:rPr lang="en-US" dirty="0" smtClean="0"/>
              <a:t> </a:t>
            </a:r>
            <a:r>
              <a:rPr lang="en-US" dirty="0"/>
              <a:t>Otherwise </a:t>
            </a:r>
            <a:r>
              <a:rPr lang="en-US" dirty="0" smtClean="0"/>
              <a:t>5% glucose </a:t>
            </a:r>
            <a:r>
              <a:rPr lang="en-US" dirty="0"/>
              <a:t>should be added when the plasma glucose </a:t>
            </a:r>
            <a:r>
              <a:rPr lang="en-US" dirty="0" smtClean="0"/>
              <a:t>falls to </a:t>
            </a:r>
            <a:r>
              <a:rPr lang="en-US" dirty="0"/>
              <a:t>approximately 14–17 </a:t>
            </a:r>
            <a:r>
              <a:rPr lang="en-US" dirty="0" err="1"/>
              <a:t>mmol</a:t>
            </a:r>
            <a:r>
              <a:rPr lang="en-US" dirty="0"/>
              <a:t>/L</a:t>
            </a:r>
            <a:r>
              <a:rPr lang="en-US" dirty="0" smtClean="0"/>
              <a:t>’.</a:t>
            </a:r>
          </a:p>
          <a:p>
            <a:pPr algn="l" rtl="0"/>
            <a:r>
              <a:rPr lang="en-US" dirty="0" smtClean="0"/>
              <a:t> </a:t>
            </a:r>
            <a:r>
              <a:rPr lang="en-US" dirty="0"/>
              <a:t>This is in contrast </a:t>
            </a:r>
            <a:r>
              <a:rPr lang="en-US" dirty="0" smtClean="0"/>
              <a:t>to the </a:t>
            </a:r>
            <a:r>
              <a:rPr lang="en-US" dirty="0"/>
              <a:t>NICE and BSPED guidelines, which only </a:t>
            </a:r>
            <a:r>
              <a:rPr lang="en-US" dirty="0" smtClean="0"/>
              <a:t>introduce 5</a:t>
            </a:r>
            <a:r>
              <a:rPr lang="en-US" dirty="0"/>
              <a:t>% glucose when it has fallen below 14 </a:t>
            </a:r>
            <a:r>
              <a:rPr lang="en-US" dirty="0" err="1"/>
              <a:t>mmol</a:t>
            </a:r>
            <a:r>
              <a:rPr lang="en-US" dirty="0"/>
              <a:t>/L.</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40</a:t>
            </a:fld>
            <a:endParaRPr lang="fa-I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a:bodyPr>
          <a:lstStyle/>
          <a:p>
            <a:pPr algn="l" rtl="0"/>
            <a:r>
              <a:rPr lang="en-US" dirty="0"/>
              <a:t>The Royal Children’s Hospital (RCH) in </a:t>
            </a:r>
            <a:r>
              <a:rPr lang="en-US" dirty="0" smtClean="0"/>
              <a:t>Melbourne, Clinical </a:t>
            </a:r>
            <a:r>
              <a:rPr lang="en-US" dirty="0"/>
              <a:t>Practice Guidelines for Diabetic </a:t>
            </a:r>
            <a:r>
              <a:rPr lang="en-US" dirty="0" err="1" smtClean="0"/>
              <a:t>Ketoacidosis</a:t>
            </a:r>
            <a:r>
              <a:rPr lang="en-US" dirty="0" smtClean="0"/>
              <a:t>, last </a:t>
            </a:r>
            <a:r>
              <a:rPr lang="en-US" dirty="0"/>
              <a:t>updated in November 2018, have been adapted </a:t>
            </a:r>
            <a:r>
              <a:rPr lang="en-US" dirty="0" smtClean="0"/>
              <a:t>for statewide </a:t>
            </a:r>
            <a:r>
              <a:rPr lang="en-US" dirty="0"/>
              <a:t>use with the support of the Victorian </a:t>
            </a:r>
            <a:r>
              <a:rPr lang="en-US" dirty="0" err="1" smtClean="0"/>
              <a:t>Paediatric</a:t>
            </a:r>
            <a:r>
              <a:rPr lang="en-US" dirty="0" smtClean="0"/>
              <a:t> Clinical </a:t>
            </a:r>
            <a:r>
              <a:rPr lang="en-US" dirty="0"/>
              <a:t>Network</a:t>
            </a:r>
            <a:r>
              <a:rPr lang="en-US" dirty="0" smtClean="0"/>
              <a:t>.</a:t>
            </a:r>
          </a:p>
          <a:p>
            <a:pPr algn="l" rtl="0"/>
            <a:r>
              <a:rPr lang="en-US" dirty="0" smtClean="0"/>
              <a:t> </a:t>
            </a:r>
            <a:r>
              <a:rPr lang="en-US" dirty="0"/>
              <a:t>Although broadly similar, </a:t>
            </a:r>
            <a:r>
              <a:rPr lang="en-US" dirty="0" smtClean="0"/>
              <a:t>there are </a:t>
            </a:r>
            <a:r>
              <a:rPr lang="en-US" dirty="0"/>
              <a:t>a few distinct differences between the RCH </a:t>
            </a:r>
            <a:r>
              <a:rPr lang="en-US" dirty="0" smtClean="0"/>
              <a:t>guidelines and </a:t>
            </a:r>
            <a:r>
              <a:rPr lang="en-US" dirty="0"/>
              <a:t>those of NICE, BSPED and ISPAD.</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41</a:t>
            </a:fld>
            <a:endParaRPr lang="fa-I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fontScale="92500" lnSpcReduction="10000"/>
          </a:bodyPr>
          <a:lstStyle/>
          <a:p>
            <a:pPr algn="l" rtl="0"/>
            <a:r>
              <a:rPr lang="en-US" dirty="0"/>
              <a:t>For </a:t>
            </a:r>
            <a:r>
              <a:rPr lang="en-US" dirty="0" smtClean="0"/>
              <a:t>those in </a:t>
            </a:r>
            <a:r>
              <a:rPr lang="en-US" dirty="0"/>
              <a:t>shock, a 10 </a:t>
            </a:r>
            <a:r>
              <a:rPr lang="en-US" dirty="0" err="1"/>
              <a:t>mL</a:t>
            </a:r>
            <a:r>
              <a:rPr lang="en-US" dirty="0"/>
              <a:t>/kg 0.9% sodium chloride bolus </a:t>
            </a:r>
            <a:r>
              <a:rPr lang="en-US" dirty="0" smtClean="0"/>
              <a:t>can be </a:t>
            </a:r>
            <a:r>
              <a:rPr lang="en-US" dirty="0"/>
              <a:t>given, half the volume of 20 </a:t>
            </a:r>
            <a:r>
              <a:rPr lang="en-US" dirty="0" err="1"/>
              <a:t>mL</a:t>
            </a:r>
            <a:r>
              <a:rPr lang="en-US" dirty="0"/>
              <a:t>/kg </a:t>
            </a:r>
            <a:r>
              <a:rPr lang="en-US" dirty="0" smtClean="0"/>
              <a:t>recommended by </a:t>
            </a:r>
            <a:r>
              <a:rPr lang="en-US" dirty="0"/>
              <a:t>the other guidelines. </a:t>
            </a:r>
            <a:endParaRPr lang="en-US" dirty="0" smtClean="0"/>
          </a:p>
          <a:p>
            <a:pPr algn="l" rtl="0"/>
            <a:r>
              <a:rPr lang="en-US" dirty="0" smtClean="0"/>
              <a:t>Although </a:t>
            </a:r>
            <a:r>
              <a:rPr lang="en-US" dirty="0"/>
              <a:t>initial fluid rates </a:t>
            </a:r>
            <a:r>
              <a:rPr lang="en-US" dirty="0" smtClean="0"/>
              <a:t>are based </a:t>
            </a:r>
            <a:r>
              <a:rPr lang="en-US" dirty="0"/>
              <a:t>on a degree of dehydration (with the RCH </a:t>
            </a:r>
            <a:r>
              <a:rPr lang="en-US" dirty="0" smtClean="0"/>
              <a:t>stratifications varying </a:t>
            </a:r>
            <a:r>
              <a:rPr lang="en-US" dirty="0"/>
              <a:t>from the other guidelines: mild≤4</a:t>
            </a:r>
            <a:r>
              <a:rPr lang="en-US" dirty="0" smtClean="0"/>
              <a:t>%, moderate=4</a:t>
            </a:r>
            <a:r>
              <a:rPr lang="en-US" dirty="0"/>
              <a:t>%–7% and severe≥7%), maintenance </a:t>
            </a:r>
            <a:r>
              <a:rPr lang="en-US" dirty="0" smtClean="0"/>
              <a:t>fluids are </a:t>
            </a:r>
            <a:r>
              <a:rPr lang="en-US" dirty="0"/>
              <a:t>not calculated using the </a:t>
            </a:r>
            <a:r>
              <a:rPr lang="en-US" dirty="0" smtClean="0"/>
              <a:t>Holliday-Segar formula</a:t>
            </a:r>
            <a:r>
              <a:rPr lang="en-US" dirty="0"/>
              <a:t>.</a:t>
            </a:r>
          </a:p>
          <a:p>
            <a:pPr algn="l" rtl="0"/>
            <a:r>
              <a:rPr lang="en-US" dirty="0"/>
              <a:t>Instead a detailed table is used, with the fluid </a:t>
            </a:r>
            <a:r>
              <a:rPr lang="en-US" dirty="0" smtClean="0"/>
              <a:t>requirements classified </a:t>
            </a:r>
            <a:r>
              <a:rPr lang="en-US" dirty="0"/>
              <a:t>according to the different degrees </a:t>
            </a:r>
            <a:r>
              <a:rPr lang="en-US" dirty="0" smtClean="0"/>
              <a:t>of dehydration </a:t>
            </a:r>
            <a:r>
              <a:rPr lang="en-US" dirty="0"/>
              <a:t>up to a maximum of 70 kg.</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42</a:t>
            </a:fld>
            <a:endParaRPr lang="fa-I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a:bodyPr>
          <a:lstStyle/>
          <a:p>
            <a:pPr algn="l" rtl="0"/>
            <a:r>
              <a:rPr lang="en-US" dirty="0"/>
              <a:t>However, as with the other guidelines, 40 </a:t>
            </a:r>
            <a:r>
              <a:rPr lang="en-US" dirty="0" err="1"/>
              <a:t>mmol</a:t>
            </a:r>
            <a:r>
              <a:rPr lang="en-US" dirty="0"/>
              <a:t>/L </a:t>
            </a:r>
            <a:r>
              <a:rPr lang="en-US" dirty="0" smtClean="0"/>
              <a:t>of potassium </a:t>
            </a:r>
            <a:r>
              <a:rPr lang="en-US" dirty="0"/>
              <a:t>chloride is added to the fluid, as long as </a:t>
            </a:r>
            <a:r>
              <a:rPr lang="en-US" dirty="0" smtClean="0"/>
              <a:t>the child </a:t>
            </a:r>
            <a:r>
              <a:rPr lang="en-US" dirty="0"/>
              <a:t>is not </a:t>
            </a:r>
            <a:r>
              <a:rPr lang="en-US" dirty="0" err="1"/>
              <a:t>anuric</a:t>
            </a:r>
            <a:r>
              <a:rPr lang="en-US" dirty="0"/>
              <a:t> or a serum potassium ≥5.5 </a:t>
            </a:r>
            <a:r>
              <a:rPr lang="en-US" dirty="0" err="1"/>
              <a:t>mmol</a:t>
            </a:r>
            <a:r>
              <a:rPr lang="en-US" dirty="0"/>
              <a:t>/L.</a:t>
            </a:r>
          </a:p>
          <a:p>
            <a:pPr algn="l" rtl="0"/>
            <a:r>
              <a:rPr lang="en-US" dirty="0"/>
              <a:t>If required, these can be increased to a maximum </a:t>
            </a:r>
            <a:r>
              <a:rPr lang="en-US" dirty="0" smtClean="0"/>
              <a:t>of 60 </a:t>
            </a:r>
            <a:r>
              <a:rPr lang="en-US" dirty="0" err="1"/>
              <a:t>mmol</a:t>
            </a:r>
            <a:r>
              <a:rPr lang="en-US" dirty="0"/>
              <a:t>/L, which is not specified in the other guidelines.</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43</a:t>
            </a:fld>
            <a:endParaRPr lang="fa-I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lstStyle/>
          <a:p>
            <a:pPr algn="l" rtl="0"/>
            <a:r>
              <a:rPr lang="en-US" dirty="0"/>
              <a:t>Additionally, 5% glucose is added if the </a:t>
            </a:r>
            <a:r>
              <a:rPr lang="en-US" dirty="0" smtClean="0"/>
              <a:t>blood glucose </a:t>
            </a:r>
            <a:r>
              <a:rPr lang="en-US" dirty="0"/>
              <a:t>is ≤15 </a:t>
            </a:r>
            <a:r>
              <a:rPr lang="en-US" dirty="0" err="1"/>
              <a:t>mmol</a:t>
            </a:r>
            <a:r>
              <a:rPr lang="en-US" dirty="0"/>
              <a:t>/L, which is comparable, </a:t>
            </a:r>
            <a:r>
              <a:rPr lang="en-US" dirty="0" smtClean="0"/>
              <a:t>although this </a:t>
            </a:r>
            <a:r>
              <a:rPr lang="en-US" dirty="0"/>
              <a:t>can be increased to 10% glucose if blood glucose </a:t>
            </a:r>
            <a:r>
              <a:rPr lang="en-US" dirty="0" smtClean="0"/>
              <a:t>is falling </a:t>
            </a:r>
            <a:r>
              <a:rPr lang="en-US" dirty="0"/>
              <a:t>rapidly or ≤5 </a:t>
            </a:r>
            <a:r>
              <a:rPr lang="en-US" dirty="0" err="1"/>
              <a:t>mmol</a:t>
            </a:r>
            <a:r>
              <a:rPr lang="en-US" dirty="0"/>
              <a:t>/L.</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44</a:t>
            </a:fld>
            <a:endParaRPr lang="fa-I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fontScale="92500"/>
          </a:bodyPr>
          <a:lstStyle/>
          <a:p>
            <a:pPr algn="l" rtl="0"/>
            <a:r>
              <a:rPr lang="en-US" dirty="0"/>
              <a:t>Insulin infusion rate of </a:t>
            </a:r>
            <a:r>
              <a:rPr lang="en-US" dirty="0" smtClean="0"/>
              <a:t>0.1 units/kg/hour </a:t>
            </a:r>
            <a:r>
              <a:rPr lang="en-US" dirty="0"/>
              <a:t>is recommended unless treating </a:t>
            </a:r>
            <a:r>
              <a:rPr lang="en-US" dirty="0" smtClean="0"/>
              <a:t>children under </a:t>
            </a:r>
            <a:r>
              <a:rPr lang="en-US" dirty="0"/>
              <a:t>5 years of age, children undergoing </a:t>
            </a:r>
            <a:r>
              <a:rPr lang="en-US" dirty="0" smtClean="0"/>
              <a:t>inter-hospital transfer </a:t>
            </a:r>
            <a:r>
              <a:rPr lang="en-US" dirty="0"/>
              <a:t>(where limited access to biochemical </a:t>
            </a:r>
            <a:r>
              <a:rPr lang="en-US" dirty="0" smtClean="0"/>
              <a:t>monitoring) or </a:t>
            </a:r>
            <a:r>
              <a:rPr lang="en-US" dirty="0"/>
              <a:t>children with blood glucose &lt;15 </a:t>
            </a:r>
            <a:r>
              <a:rPr lang="en-US" dirty="0" err="1"/>
              <a:t>mmol</a:t>
            </a:r>
            <a:r>
              <a:rPr lang="en-US" dirty="0"/>
              <a:t>/L </a:t>
            </a:r>
            <a:r>
              <a:rPr lang="en-US" dirty="0" smtClean="0"/>
              <a:t>at the </a:t>
            </a:r>
            <a:r>
              <a:rPr lang="en-US" dirty="0"/>
              <a:t>time of commencement of the insulin infusion. </a:t>
            </a:r>
            <a:endParaRPr lang="en-US" dirty="0" smtClean="0"/>
          </a:p>
          <a:p>
            <a:pPr algn="l" rtl="0"/>
            <a:r>
              <a:rPr lang="en-US" dirty="0" smtClean="0"/>
              <a:t>This is </a:t>
            </a:r>
            <a:r>
              <a:rPr lang="en-US" dirty="0"/>
              <a:t>placed at the upper end of the bracket of the </a:t>
            </a:r>
            <a:r>
              <a:rPr lang="en-US" dirty="0" smtClean="0"/>
              <a:t>other guidelines</a:t>
            </a:r>
            <a:r>
              <a:rPr lang="en-US" dirty="0"/>
              <a:t>, where 0.1 units/kg/hour is </a:t>
            </a:r>
            <a:r>
              <a:rPr lang="en-US" dirty="0" smtClean="0"/>
              <a:t>recommended for </a:t>
            </a:r>
            <a:r>
              <a:rPr lang="en-US" dirty="0"/>
              <a:t>those with severe DKA, adolescence or </a:t>
            </a:r>
            <a:r>
              <a:rPr lang="en-US" dirty="0" smtClean="0"/>
              <a:t>unresolved ketosis</a:t>
            </a:r>
            <a:r>
              <a:rPr lang="en-US" dirty="0"/>
              <a:t>.</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45</a:t>
            </a:fld>
            <a:endParaRPr lang="fa-I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srcRect/>
          <a:stretch>
            <a:fillRect/>
          </a:stretch>
        </p:blipFill>
        <p:spPr bwMode="auto">
          <a:xfrm>
            <a:off x="1142976" y="0"/>
            <a:ext cx="7000924" cy="6858000"/>
          </a:xfrm>
          <a:prstGeom prst="rect">
            <a:avLst/>
          </a:prstGeom>
          <a:noFill/>
          <a:ln w="9525">
            <a:noFill/>
            <a:miter lim="800000"/>
          </a:ln>
          <a:effectLst/>
        </p:spPr>
      </p:pic>
      <p:sp>
        <p:nvSpPr>
          <p:cNvPr id="3" name="Slide Number Placeholder 2"/>
          <p:cNvSpPr>
            <a:spLocks noGrp="1" noEditPoints="1"/>
          </p:cNvSpPr>
          <p:nvPr>
            <p:ph type="sldNum" sz="quarter" idx="12"/>
          </p:nvPr>
        </p:nvSpPr>
        <p:spPr/>
        <p:txBody>
          <a:bodyPr/>
          <a:lstStyle/>
          <a:p>
            <a:fld id="{F56DEB8C-527C-4C3B-887F-D7398F28EEAD}" type="slidenum">
              <a:rPr lang="fa-IR" smtClean="0"/>
              <a:t>46</a:t>
            </a:fld>
            <a:endParaRPr lang="fa-I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srcRect/>
          <a:stretch>
            <a:fillRect/>
          </a:stretch>
        </p:blipFill>
        <p:spPr bwMode="auto">
          <a:xfrm>
            <a:off x="1071538" y="0"/>
            <a:ext cx="6762750" cy="409575"/>
          </a:xfrm>
          <a:prstGeom prst="rect">
            <a:avLst/>
          </a:prstGeom>
          <a:noFill/>
          <a:ln w="9525">
            <a:noFill/>
            <a:miter lim="800000"/>
          </a:ln>
          <a:effectLst/>
        </p:spPr>
      </p:pic>
      <p:pic>
        <p:nvPicPr>
          <p:cNvPr id="4099" name="Picture 3"/>
          <p:cNvPicPr>
            <a:picLocks noChangeAspect="1" noChangeArrowheads="1"/>
          </p:cNvPicPr>
          <p:nvPr/>
        </p:nvPicPr>
        <p:blipFill>
          <a:blip r:embed="rId2"/>
          <a:srcRect/>
          <a:stretch>
            <a:fillRect/>
          </a:stretch>
        </p:blipFill>
        <p:spPr bwMode="auto">
          <a:xfrm>
            <a:off x="1071538" y="357166"/>
            <a:ext cx="6734175" cy="6500834"/>
          </a:xfrm>
          <a:prstGeom prst="rect">
            <a:avLst/>
          </a:prstGeom>
          <a:noFill/>
          <a:ln w="9525">
            <a:noFill/>
            <a:miter lim="800000"/>
          </a:ln>
          <a:effectLst/>
        </p:spPr>
      </p:pic>
      <p:sp>
        <p:nvSpPr>
          <p:cNvPr id="4" name="Slide Number Placeholder 3"/>
          <p:cNvSpPr>
            <a:spLocks noGrp="1" noEditPoints="1"/>
          </p:cNvSpPr>
          <p:nvPr>
            <p:ph type="sldNum" sz="quarter" idx="12"/>
          </p:nvPr>
        </p:nvSpPr>
        <p:spPr/>
        <p:txBody>
          <a:bodyPr/>
          <a:lstStyle/>
          <a:p>
            <a:fld id="{F56DEB8C-527C-4C3B-887F-D7398F28EEAD}" type="slidenum">
              <a:rPr lang="fa-IR" smtClean="0"/>
              <a:t>47</a:t>
            </a:fld>
            <a:endParaRPr lang="fa-I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pPr algn="ctr"/>
            <a:r>
              <a:rPr lang="en-US"/>
              <a:t>CONCLUSIONS AND RECOMMENDATIONS</a:t>
            </a:r>
            <a:endParaRPr lang="fa-IR"/>
          </a:p>
        </p:txBody>
      </p:sp>
      <p:sp>
        <p:nvSpPr>
          <p:cNvPr id="3" name="Text Placeholder 2"/>
          <p:cNvSpPr>
            <a:spLocks noGrp="1" noEditPoints="1"/>
          </p:cNvSpPr>
          <p:nvPr>
            <p:ph type="body" idx="1"/>
          </p:nvPr>
        </p:nvSpPr>
        <p:spPr/>
        <p:txBody>
          <a:bodyPr/>
          <a:lstStyle/>
          <a:p>
            <a:endParaRPr lang="fa-IR"/>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48</a:t>
            </a:fld>
            <a:endParaRPr lang="fa-I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a:bodyPr>
          <a:lstStyle/>
          <a:p>
            <a:pPr algn="l" rtl="0"/>
            <a:r>
              <a:rPr lang="en-US" dirty="0" smtClean="0"/>
              <a:t>The convergence of the NICE and BSPED guidelines is a welcome development in the emergency management of </a:t>
            </a:r>
            <a:r>
              <a:rPr lang="en-US" dirty="0" err="1" smtClean="0"/>
              <a:t>paediatric</a:t>
            </a:r>
            <a:r>
              <a:rPr lang="en-US" dirty="0" smtClean="0"/>
              <a:t> DKA.</a:t>
            </a:r>
          </a:p>
          <a:p>
            <a:pPr algn="l" rtl="0"/>
            <a:r>
              <a:rPr lang="en-US" dirty="0" smtClean="0"/>
              <a:t>This will provide much needed clarity to the treating clinicians, reducing regional variation and decreasing the potential for error.</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49</a:t>
            </a:fld>
            <a:endParaRPr lang="fa-I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a:bodyPr>
          <a:lstStyle/>
          <a:p>
            <a:pPr algn="l" rtl="0"/>
            <a:r>
              <a:rPr lang="en-US" dirty="0"/>
              <a:t>Areas of </a:t>
            </a:r>
            <a:r>
              <a:rPr lang="en-US" dirty="0" smtClean="0"/>
              <a:t>particular benefit </a:t>
            </a:r>
            <a:r>
              <a:rPr lang="en-US" dirty="0"/>
              <a:t>within a secondary care </a:t>
            </a:r>
            <a:r>
              <a:rPr lang="en-US" dirty="0" smtClean="0"/>
              <a:t>setting are </a:t>
            </a:r>
            <a:r>
              <a:rPr lang="en-US" dirty="0" err="1"/>
              <a:t>centred</a:t>
            </a:r>
            <a:r>
              <a:rPr lang="en-US" dirty="0"/>
              <a:t> on the requirements for </a:t>
            </a:r>
            <a:r>
              <a:rPr lang="en-US" dirty="0" smtClean="0"/>
              <a:t>fluid therapy</a:t>
            </a:r>
            <a:r>
              <a:rPr lang="en-US" dirty="0"/>
              <a:t>, given the importance of </a:t>
            </a:r>
            <a:r>
              <a:rPr lang="en-US" dirty="0" smtClean="0"/>
              <a:t>resuscitation in </a:t>
            </a:r>
            <a:r>
              <a:rPr lang="en-US" dirty="0"/>
              <a:t>preventing complications</a:t>
            </a:r>
            <a:r>
              <a:rPr lang="en-US" dirty="0" smtClean="0"/>
              <a:t>.</a:t>
            </a:r>
          </a:p>
          <a:p>
            <a:pPr algn="l" rtl="0"/>
            <a:r>
              <a:rPr lang="en-US" dirty="0" smtClean="0"/>
              <a:t> </a:t>
            </a:r>
            <a:r>
              <a:rPr lang="en-US" dirty="0"/>
              <a:t>Due </a:t>
            </a:r>
            <a:r>
              <a:rPr lang="en-US" dirty="0" smtClean="0"/>
              <a:t>to the </a:t>
            </a:r>
            <a:r>
              <a:rPr lang="en-US" dirty="0"/>
              <a:t>difference in perceived risk of </a:t>
            </a:r>
            <a:r>
              <a:rPr lang="en-US" dirty="0" smtClean="0"/>
              <a:t>cerebral </a:t>
            </a:r>
            <a:r>
              <a:rPr lang="en-US" dirty="0" err="1" smtClean="0"/>
              <a:t>oedema</a:t>
            </a:r>
            <a:r>
              <a:rPr lang="en-US" dirty="0" smtClean="0"/>
              <a:t> </a:t>
            </a:r>
            <a:r>
              <a:rPr lang="en-US" dirty="0"/>
              <a:t>(CO) due to rapid fluid </a:t>
            </a:r>
            <a:r>
              <a:rPr lang="en-US" dirty="0" err="1" smtClean="0"/>
              <a:t>administration,there</a:t>
            </a:r>
            <a:r>
              <a:rPr lang="en-US" dirty="0" smtClean="0"/>
              <a:t> </a:t>
            </a:r>
            <a:r>
              <a:rPr lang="en-US" dirty="0"/>
              <a:t>was discordance between </a:t>
            </a:r>
            <a:r>
              <a:rPr lang="en-US" dirty="0" smtClean="0"/>
              <a:t>the NICE </a:t>
            </a:r>
            <a:r>
              <a:rPr lang="en-US" dirty="0"/>
              <a:t>and BSPED 2015 guidelines.</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5</a:t>
            </a:fld>
            <a:endParaRPr lang="fa-I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a:bodyPr>
          <a:lstStyle/>
          <a:p>
            <a:pPr algn="l" rtl="0"/>
            <a:r>
              <a:rPr lang="en-US" dirty="0" smtClean="0"/>
              <a:t>Despite the </a:t>
            </a:r>
            <a:r>
              <a:rPr lang="en-US" dirty="0" err="1" smtClean="0"/>
              <a:t>pathophysiology</a:t>
            </a:r>
            <a:r>
              <a:rPr lang="en-US" dirty="0" smtClean="0"/>
              <a:t> of CO remaining uncertain, fluid therapy must be carefully controlled, as inadequate resuscitation is likely to increase the risk of brain injury and thus must be avoided.</a:t>
            </a:r>
          </a:p>
          <a:p>
            <a:pPr algn="l" rtl="0"/>
            <a:r>
              <a:rPr lang="en-US" dirty="0" smtClean="0"/>
              <a:t>There is emerging evidence for a more judicious approach in the management of DKA and the NICE and BSPED guidelines are now largely concordant in this regard.</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50</a:t>
            </a:fld>
            <a:endParaRPr lang="fa-I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a:bodyPr>
          <a:lstStyle/>
          <a:p>
            <a:pPr algn="l" rtl="0"/>
            <a:r>
              <a:rPr lang="en-US" dirty="0" smtClean="0"/>
              <a:t>A number of minor differences in the guidelines remain, but these are unlikely to profoundly influence patient management or outcomes. </a:t>
            </a:r>
          </a:p>
          <a:p>
            <a:pPr algn="l" rtl="0"/>
            <a:r>
              <a:rPr lang="en-US" dirty="0" smtClean="0"/>
              <a:t>As both guidelines have changed considerably since their conception, and now have only minor differences, it could be argued that there is no benefit of two guidelines.</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51</a:t>
            </a:fld>
            <a:endParaRPr lang="fa-I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a:bodyPr>
          <a:lstStyle/>
          <a:p>
            <a:pPr algn="l" rtl="0"/>
            <a:r>
              <a:rPr lang="en-US" dirty="0" smtClean="0"/>
              <a:t>Despite this, it is imperative that the incidence of CO continues to be monitored following a change to the guidelines and, in addition, this may offer insights into the underlying </a:t>
            </a:r>
            <a:r>
              <a:rPr lang="en-US" dirty="0" err="1" smtClean="0"/>
              <a:t>pathophysiological</a:t>
            </a:r>
            <a:r>
              <a:rPr lang="en-US" dirty="0" smtClean="0"/>
              <a:t> basis and effective preventative measures.</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52</a:t>
            </a:fld>
            <a:endParaRPr lang="fa-I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722313" y="714356"/>
            <a:ext cx="7772400" cy="2628919"/>
          </a:xfrm>
        </p:spPr>
        <p:txBody>
          <a:bodyPr/>
          <a:lstStyle/>
          <a:p>
            <a:pPr algn="ctr"/>
            <a:r>
              <a:rPr lang="en-US" sz="3200" dirty="0" smtClean="0"/>
              <a:t>Diabetic</a:t>
            </a:r>
            <a:br>
              <a:rPr lang="en-US" sz="3200" dirty="0" smtClean="0"/>
            </a:br>
            <a:r>
              <a:rPr lang="en-US" sz="3200" dirty="0" err="1" smtClean="0"/>
              <a:t>ketoacidosis</a:t>
            </a:r>
            <a:r>
              <a:rPr lang="en-US" sz="3200" dirty="0" smtClean="0"/>
              <a:t> in the time of COVID-19 and resource-limited</a:t>
            </a:r>
            <a:br>
              <a:rPr lang="en-US" sz="3200" dirty="0" smtClean="0"/>
            </a:br>
            <a:r>
              <a:rPr lang="en-US" sz="3200" dirty="0" smtClean="0"/>
              <a:t>settings-role of subcutaneous insulin</a:t>
            </a:r>
            <a:br>
              <a:rPr lang="fa-IR" sz="4400" dirty="0" smtClean="0"/>
            </a:br>
            <a:endParaRPr lang="fa-IR" dirty="0"/>
          </a:p>
        </p:txBody>
      </p:sp>
      <p:sp>
        <p:nvSpPr>
          <p:cNvPr id="3" name="Text Placeholder 2"/>
          <p:cNvSpPr>
            <a:spLocks noGrp="1" noEditPoints="1"/>
          </p:cNvSpPr>
          <p:nvPr>
            <p:ph type="body" idx="1"/>
          </p:nvPr>
        </p:nvSpPr>
        <p:spPr/>
        <p:txBody>
          <a:bodyPr>
            <a:noAutofit/>
          </a:bodyPr>
          <a:lstStyle/>
          <a:p>
            <a:pPr algn="ctr"/>
            <a:endParaRPr lang="fa-IR" sz="2400"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53</a:t>
            </a:fld>
            <a:endParaRPr lang="fa-I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noEditPoints="1"/>
          </p:cNvSpPr>
          <p:nvPr>
            <p:ph type="sldNum" sz="quarter" idx="12"/>
          </p:nvPr>
        </p:nvSpPr>
        <p:spPr/>
        <p:txBody>
          <a:bodyPr/>
          <a:lstStyle/>
          <a:p>
            <a:fld id="{F56DEB8C-527C-4C3B-887F-D7398F28EEAD}" type="slidenum">
              <a:rPr lang="fa-IR" smtClean="0"/>
              <a:t>54</a:t>
            </a:fld>
            <a:endParaRPr lang="fa-IR"/>
          </a:p>
        </p:txBody>
      </p:sp>
      <p:pic>
        <p:nvPicPr>
          <p:cNvPr id="3074" name="Picture 2" descr="C:\Documents and Settings\Daniel\Desktop\خاطرات\IMG_20190422_135351_092.jpg"/>
          <p:cNvPicPr>
            <a:picLocks noChangeAspect="1" noChangeArrowheads="1"/>
          </p:cNvPicPr>
          <p:nvPr/>
        </p:nvPicPr>
        <p:blipFill>
          <a:blip r:embed="rId1"/>
          <a:srcRect/>
          <a:stretch>
            <a:fillRect/>
          </a:stretch>
        </p:blipFill>
        <p:spPr bwMode="auto">
          <a:xfrm>
            <a:off x="0" y="0"/>
            <a:ext cx="9144000" cy="6858000"/>
          </a:xfrm>
          <a:prstGeom prst="rect">
            <a:avLst/>
          </a:prstGeom>
          <a:noFill/>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fontScale="92500" lnSpcReduction="10000"/>
          </a:bodyPr>
          <a:lstStyle/>
          <a:p>
            <a:pPr algn="l" rtl="0"/>
            <a:r>
              <a:rPr lang="en-US" dirty="0" smtClean="0"/>
              <a:t>Intravenous (IV) infusion of insulin remains the treatment of choice for treating DKA; however, the policy of many hospitals around the world requires admission to an intensive care unit (ICU) for IV insulin infusion.</a:t>
            </a:r>
          </a:p>
          <a:p>
            <a:pPr algn="l" rtl="0"/>
            <a:r>
              <a:rPr lang="en-US" dirty="0" smtClean="0"/>
              <a:t> During the </a:t>
            </a:r>
            <a:r>
              <a:rPr lang="en-US" dirty="0" err="1" smtClean="0"/>
              <a:t>coronavirus</a:t>
            </a:r>
            <a:r>
              <a:rPr lang="en-US" dirty="0" smtClean="0"/>
              <a:t> 2019 (COVID-19) pandemic or other settings where intensive care resources are limited, ICU services may need to be prioritized or may not be appropriate due to risk of transmission of infection to young people with type 1 or type 2 diabetes.</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55</a:t>
            </a:fld>
            <a:endParaRPr lang="fa-I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lstStyle/>
          <a:p>
            <a:pPr algn="l" rtl="0"/>
            <a:r>
              <a:rPr lang="en-US" dirty="0" smtClean="0"/>
              <a:t>Specifically, this guideline summarizes evidence for the role of subcutaneous (SC) insulin in treatment of uncomplicated mild to moderate DKA in young people and may be implemented if administration of IV insulin is not an option.</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56</a:t>
            </a:fld>
            <a:endParaRPr lang="fa-I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pPr algn="ctr"/>
            <a:r>
              <a:rPr lang="en-US" dirty="0" smtClean="0"/>
              <a:t>RECOMMENDATIONS</a:t>
            </a:r>
            <a:endParaRPr lang="fa-IR" dirty="0"/>
          </a:p>
        </p:txBody>
      </p:sp>
      <p:sp>
        <p:nvSpPr>
          <p:cNvPr id="3" name="Text Placeholder 2"/>
          <p:cNvSpPr>
            <a:spLocks noGrp="1" noEditPoints="1"/>
          </p:cNvSpPr>
          <p:nvPr>
            <p:ph type="body" idx="1"/>
          </p:nvPr>
        </p:nvSpPr>
        <p:spPr/>
        <p:txBody>
          <a:bodyPr/>
          <a:lstStyle/>
          <a:p>
            <a:endParaRPr lang="fa-IR"/>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57</a:t>
            </a:fld>
            <a:endParaRPr lang="fa-I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pPr algn="ctr"/>
            <a:endParaRPr lang="fa-IR" dirty="0"/>
          </a:p>
        </p:txBody>
      </p:sp>
      <p:sp>
        <p:nvSpPr>
          <p:cNvPr id="3" name="Content Placeholder 2"/>
          <p:cNvSpPr>
            <a:spLocks noGrp="1" noEditPoints="1"/>
          </p:cNvSpPr>
          <p:nvPr>
            <p:ph idx="1"/>
          </p:nvPr>
        </p:nvSpPr>
        <p:spPr/>
        <p:txBody>
          <a:bodyPr>
            <a:normAutofit/>
          </a:bodyPr>
          <a:lstStyle/>
          <a:p>
            <a:pPr algn="l" rtl="0"/>
            <a:r>
              <a:rPr lang="en-US" dirty="0" smtClean="0"/>
              <a:t>• SC rapid-acting insulin analogs are effective and can be used for treatment of uncomplicated mild to moderate DKA. (Level of evidence C)</a:t>
            </a:r>
          </a:p>
          <a:p>
            <a:pPr algn="l" rtl="0"/>
            <a:r>
              <a:rPr lang="en-US" dirty="0" smtClean="0"/>
              <a:t>• SC regular insulin is an alternative for treatment of uncomplicated mild to moderate DKA, if rapid-acting insulin analogs and IV regular insulin infusion are not available. (Level of evidence C)</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58</a:t>
            </a:fld>
            <a:endParaRPr lang="fa-I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lstStyle/>
          <a:p>
            <a:pPr algn="l" rtl="0"/>
            <a:r>
              <a:rPr lang="en-US" dirty="0" smtClean="0"/>
              <a:t>• Meticulous monitoring of the clinical and biochemical response to treatment is necessary so that timely adjustments in treatment can be made when indicated by the patient's clinical or laboratory data. </a:t>
            </a:r>
          </a:p>
          <a:p>
            <a:pPr algn="l" rtl="0"/>
            <a:r>
              <a:rPr lang="en-US" dirty="0" smtClean="0"/>
              <a:t>It is important to recognize individuals who will need ICU care, even during a pandemic. (Level of evidence E)</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59</a:t>
            </a:fld>
            <a:endParaRPr lang="fa-I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a:bodyPr>
          <a:lstStyle/>
          <a:p>
            <a:pPr algn="l" rtl="0"/>
            <a:r>
              <a:rPr lang="en-US" dirty="0"/>
              <a:t>Specifically, the NICE 2015 </a:t>
            </a:r>
            <a:r>
              <a:rPr lang="en-US" dirty="0" smtClean="0"/>
              <a:t>guidelines were </a:t>
            </a:r>
            <a:r>
              <a:rPr lang="en-US" dirty="0"/>
              <a:t>more conservative with fluid </a:t>
            </a:r>
            <a:r>
              <a:rPr lang="en-US" dirty="0" err="1" smtClean="0"/>
              <a:t>administration,in</a:t>
            </a:r>
            <a:r>
              <a:rPr lang="en-US" dirty="0" smtClean="0"/>
              <a:t> </a:t>
            </a:r>
            <a:r>
              <a:rPr lang="en-US" dirty="0"/>
              <a:t>order to avoid rapid changes </a:t>
            </a:r>
            <a:r>
              <a:rPr lang="en-US" dirty="0" smtClean="0"/>
              <a:t>in </a:t>
            </a:r>
            <a:r>
              <a:rPr lang="en-US" dirty="0" err="1" smtClean="0"/>
              <a:t>osmolality</a:t>
            </a:r>
            <a:r>
              <a:rPr lang="en-US" dirty="0" smtClean="0"/>
              <a:t>.</a:t>
            </a:r>
          </a:p>
          <a:p>
            <a:pPr algn="l" rtl="0"/>
            <a:r>
              <a:rPr lang="en-US" dirty="0" smtClean="0"/>
              <a:t> </a:t>
            </a:r>
            <a:r>
              <a:rPr lang="en-US" dirty="0"/>
              <a:t>The BSPED guidelines </a:t>
            </a:r>
            <a:r>
              <a:rPr lang="en-US" dirty="0" smtClean="0"/>
              <a:t>permitted a </a:t>
            </a:r>
            <a:r>
              <a:rPr lang="en-US" dirty="0"/>
              <a:t>more generous fluid allowance, and </a:t>
            </a:r>
            <a:r>
              <a:rPr lang="en-US" dirty="0" smtClean="0"/>
              <a:t>this raised </a:t>
            </a:r>
            <a:r>
              <a:rPr lang="en-US" dirty="0"/>
              <a:t>concerns about precipitating CO. </a:t>
            </a:r>
            <a:endParaRPr lang="en-US" dirty="0" smtClean="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6</a:t>
            </a:fld>
            <a:endParaRPr lang="fa-I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normAutofit fontScale="90000"/>
          </a:bodyPr>
          <a:lstStyle/>
          <a:p>
            <a:pPr algn="ctr"/>
            <a:r>
              <a:rPr lang="en-US" dirty="0" smtClean="0"/>
              <a:t>SUBCUTANEOUS RAPID-ACTING INSULIN</a:t>
            </a:r>
            <a:br>
              <a:rPr lang="en-US" dirty="0" smtClean="0"/>
            </a:br>
            <a:r>
              <a:rPr lang="en-US" dirty="0" smtClean="0"/>
              <a:t>ANALOGS</a:t>
            </a:r>
            <a:endParaRPr lang="fa-IR" dirty="0"/>
          </a:p>
        </p:txBody>
      </p:sp>
      <p:sp>
        <p:nvSpPr>
          <p:cNvPr id="3" name="Content Placeholder 2"/>
          <p:cNvSpPr>
            <a:spLocks noGrp="1" noEditPoints="1"/>
          </p:cNvSpPr>
          <p:nvPr>
            <p:ph idx="1"/>
          </p:nvPr>
        </p:nvSpPr>
        <p:spPr/>
        <p:txBody>
          <a:bodyPr>
            <a:normAutofit fontScale="92500"/>
          </a:bodyPr>
          <a:lstStyle/>
          <a:p>
            <a:pPr algn="l" rtl="0"/>
            <a:r>
              <a:rPr lang="en-US" dirty="0" smtClean="0"/>
              <a:t>• The suggested starting dose of SC rapid-acting insulin analog (</a:t>
            </a:r>
            <a:r>
              <a:rPr lang="en-US" dirty="0" err="1" smtClean="0"/>
              <a:t>lispro</a:t>
            </a:r>
            <a:r>
              <a:rPr lang="en-US" dirty="0" smtClean="0"/>
              <a:t> or </a:t>
            </a:r>
            <a:r>
              <a:rPr lang="en-US" dirty="0" err="1" smtClean="0"/>
              <a:t>aspart</a:t>
            </a:r>
            <a:r>
              <a:rPr lang="en-US" dirty="0" smtClean="0"/>
              <a:t>) is 0.15 U/kg, 1 hour after commencement of IV fluid replacement. </a:t>
            </a:r>
          </a:p>
          <a:p>
            <a:pPr algn="l" rtl="0"/>
            <a:r>
              <a:rPr lang="en-US" dirty="0" smtClean="0"/>
              <a:t>SC doses should be subsequently administered every 2 hours until resolution of DKA. </a:t>
            </a:r>
          </a:p>
          <a:p>
            <a:pPr algn="l" rtl="0"/>
            <a:r>
              <a:rPr lang="en-US" dirty="0" smtClean="0"/>
              <a:t>The dose of SC insulin analog can be reduced to 0.1 U/kg every 2 hours, if the BG continues to decrease by &gt;5 </a:t>
            </a:r>
            <a:r>
              <a:rPr lang="en-US" dirty="0" err="1" smtClean="0"/>
              <a:t>mmol</a:t>
            </a:r>
            <a:r>
              <a:rPr lang="en-US" dirty="0" smtClean="0"/>
              <a:t>/L (90 mg/</a:t>
            </a:r>
            <a:r>
              <a:rPr lang="en-US" dirty="0" err="1" smtClean="0"/>
              <a:t>dL</a:t>
            </a:r>
            <a:r>
              <a:rPr lang="en-US" dirty="0" smtClean="0"/>
              <a:t>) per hour even after adding 5% dextrose to the IV fluids. (Level of evidence C)</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60</a:t>
            </a:fld>
            <a:endParaRPr lang="fa-I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lstStyle/>
          <a:p>
            <a:pPr algn="l" rtl="0"/>
            <a:r>
              <a:rPr lang="en-US" dirty="0" smtClean="0"/>
              <a:t>BG should be monitored every 1 to 2 hours aiming to maintain the level at 11 </a:t>
            </a:r>
            <a:r>
              <a:rPr lang="en-US" dirty="0" err="1" smtClean="0"/>
              <a:t>mmol</a:t>
            </a:r>
            <a:r>
              <a:rPr lang="en-US" dirty="0" smtClean="0"/>
              <a:t>/L (200 mg/</a:t>
            </a:r>
            <a:r>
              <a:rPr lang="en-US" dirty="0" err="1" smtClean="0"/>
              <a:t>dL</a:t>
            </a:r>
            <a:r>
              <a:rPr lang="en-US" dirty="0" smtClean="0"/>
              <a:t>) until DKA has resolved. (Level of evidence E)</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61</a:t>
            </a:fld>
            <a:endParaRPr lang="fa-I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lstStyle/>
          <a:p>
            <a:pPr algn="l" rtl="0"/>
            <a:r>
              <a:rPr lang="en-US" dirty="0" smtClean="0"/>
              <a:t>SC insulin therapy may not be appropriate in severely dehydrated patients (as evidenced by lack of urine output, cool moist extremities, low or undetectable blood pressure, rapid feeble pulse, potential renal failure, lethargy, unconsciousness, or coma).</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62</a:t>
            </a:fld>
            <a:endParaRPr lang="fa-I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lnSpcReduction="10000"/>
          </a:bodyPr>
          <a:lstStyle/>
          <a:p>
            <a:pPr algn="l" rtl="0"/>
            <a:r>
              <a:rPr lang="en-US" dirty="0" smtClean="0"/>
              <a:t>SC administration may also not be appropriate when reduced tissue perfusion (capillary refill time &gt;3 seconds) persists after fluid resuscitation or in patients with serious </a:t>
            </a:r>
            <a:r>
              <a:rPr lang="en-US" dirty="0" err="1" smtClean="0"/>
              <a:t>comorbid</a:t>
            </a:r>
            <a:r>
              <a:rPr lang="en-US" dirty="0" smtClean="0"/>
              <a:t>/precipitating conditions that warrant ICU admission. </a:t>
            </a:r>
          </a:p>
          <a:p>
            <a:pPr algn="l" rtl="0"/>
            <a:r>
              <a:rPr lang="en-US" dirty="0" smtClean="0"/>
              <a:t>Evidence is limited for SC insulin as treatment of DKA in infants and very young children (age &lt;2 years) and hence cannot be recommended in this age-group.(Level of evidence E)</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63</a:t>
            </a:fld>
            <a:endParaRPr lang="fa-I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normAutofit fontScale="90000"/>
          </a:bodyPr>
          <a:lstStyle/>
          <a:p>
            <a:pPr algn="ctr"/>
            <a:r>
              <a:rPr lang="en-US" dirty="0" smtClean="0"/>
              <a:t>SUBCUTANEOUS SHORT-ACTING</a:t>
            </a:r>
            <a:br>
              <a:rPr lang="en-US" dirty="0" smtClean="0"/>
            </a:br>
            <a:r>
              <a:rPr lang="en-US" dirty="0" smtClean="0"/>
              <a:t>REGULAR INSULIN</a:t>
            </a:r>
            <a:endParaRPr lang="fa-IR" dirty="0"/>
          </a:p>
        </p:txBody>
      </p:sp>
      <p:sp>
        <p:nvSpPr>
          <p:cNvPr id="3" name="Content Placeholder 2"/>
          <p:cNvSpPr>
            <a:spLocks noGrp="1" noEditPoints="1"/>
          </p:cNvSpPr>
          <p:nvPr>
            <p:ph idx="1"/>
          </p:nvPr>
        </p:nvSpPr>
        <p:spPr/>
        <p:txBody>
          <a:bodyPr/>
          <a:lstStyle/>
          <a:p>
            <a:pPr algn="l" rtl="0"/>
            <a:r>
              <a:rPr lang="en-US" dirty="0" smtClean="0"/>
              <a:t>SC administration of short-acting regular insulin every 4 hours is a safe and effective alternative to IV insulin infusion in children with DKA and pH ≥7.1.</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64</a:t>
            </a:fld>
            <a:endParaRPr lang="fa-I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lstStyle/>
          <a:p>
            <a:pPr algn="l" rtl="0"/>
            <a:r>
              <a:rPr lang="en-US" dirty="0" smtClean="0"/>
              <a:t>A suggested starting dose is 0.13 to 0.17 U/kg/dose every 4 hours (0.8 to 1 U/kg/day given in divided doses), increased or decreased stepwise by 10% to 20% based on the BG prior to insulin injection.</a:t>
            </a:r>
          </a:p>
          <a:p>
            <a:pPr algn="l" rtl="0"/>
            <a:r>
              <a:rPr lang="en-US" dirty="0" smtClean="0"/>
              <a:t>Dosing frequency may be increased to every 2 or 3 hours if acidosis is not improving. (Level of evidence C)</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65</a:t>
            </a:fld>
            <a:endParaRPr lang="fa-I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pPr algn="ctr"/>
            <a:r>
              <a:rPr lang="en-US" dirty="0" smtClean="0"/>
              <a:t>INTRAMUSCULAR INSULIN</a:t>
            </a:r>
            <a:endParaRPr lang="fa-IR" dirty="0"/>
          </a:p>
        </p:txBody>
      </p:sp>
      <p:sp>
        <p:nvSpPr>
          <p:cNvPr id="3" name="Content Placeholder 2"/>
          <p:cNvSpPr>
            <a:spLocks noGrp="1" noEditPoints="1"/>
          </p:cNvSpPr>
          <p:nvPr>
            <p:ph idx="1"/>
          </p:nvPr>
        </p:nvSpPr>
        <p:spPr/>
        <p:txBody>
          <a:bodyPr/>
          <a:lstStyle/>
          <a:p>
            <a:pPr algn="l" rtl="0"/>
            <a:r>
              <a:rPr lang="en-US" dirty="0" smtClean="0"/>
              <a:t>IM insulin may be preferred over SC insulin if there is poor tissue perfusion and IV insulin is not an option. (Level of evidence E)</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66</a:t>
            </a:fld>
            <a:endParaRPr lang="fa-I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noEditPoints="1"/>
          </p:cNvSpPr>
          <p:nvPr>
            <p:ph type="sldNum" sz="quarter" idx="12"/>
          </p:nvPr>
        </p:nvSpPr>
        <p:spPr/>
        <p:txBody>
          <a:bodyPr/>
          <a:lstStyle/>
          <a:p>
            <a:fld id="{F56DEB8C-527C-4C3B-887F-D7398F28EEAD}" type="slidenum">
              <a:rPr lang="fa-IR" smtClean="0"/>
              <a:t>67</a:t>
            </a:fld>
            <a:endParaRPr lang="fa-IR"/>
          </a:p>
        </p:txBody>
      </p:sp>
      <p:pic>
        <p:nvPicPr>
          <p:cNvPr id="5122" name="Picture 2"/>
          <p:cNvPicPr>
            <a:picLocks noChangeAspect="1" noChangeArrowheads="1"/>
          </p:cNvPicPr>
          <p:nvPr/>
        </p:nvPicPr>
        <p:blipFill>
          <a:blip r:embed="rId1"/>
          <a:srcRect/>
          <a:stretch>
            <a:fillRect/>
          </a:stretch>
        </p:blipFill>
        <p:spPr bwMode="auto">
          <a:xfrm>
            <a:off x="0" y="0"/>
            <a:ext cx="9144000" cy="7286700"/>
          </a:xfrm>
          <a:prstGeom prst="rect">
            <a:avLst/>
          </a:prstGeom>
          <a:noFill/>
          <a:ln w="9525">
            <a:noFill/>
            <a:miter lim="800000"/>
          </a:ln>
          <a:effectLst/>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noEditPoints="1"/>
          </p:cNvSpPr>
          <p:nvPr>
            <p:ph type="sldNum" sz="quarter" idx="12"/>
          </p:nvPr>
        </p:nvSpPr>
        <p:spPr/>
        <p:txBody>
          <a:bodyPr/>
          <a:lstStyle/>
          <a:p>
            <a:fld id="{F56DEB8C-527C-4C3B-887F-D7398F28EEAD}" type="slidenum">
              <a:rPr lang="fa-IR" smtClean="0"/>
              <a:t>68</a:t>
            </a:fld>
            <a:endParaRPr lang="fa-IR"/>
          </a:p>
        </p:txBody>
      </p:sp>
      <p:pic>
        <p:nvPicPr>
          <p:cNvPr id="5122" name="Picture 2" descr="C:\Documents and Settings\Daniel\Desktop\خاطرات\IMG_20190422_135300_309.jpg"/>
          <p:cNvPicPr>
            <a:picLocks noChangeAspect="1" noChangeArrowheads="1"/>
          </p:cNvPicPr>
          <p:nvPr/>
        </p:nvPicPr>
        <p:blipFill>
          <a:blip r:embed="rId1"/>
          <a:srcRect/>
          <a:stretch>
            <a:fillRect/>
          </a:stretch>
        </p:blipFill>
        <p:spPr bwMode="auto">
          <a:xfrm>
            <a:off x="0" y="0"/>
            <a:ext cx="9144000" cy="6858000"/>
          </a:xfrm>
          <a:prstGeom prst="rect">
            <a:avLst/>
          </a:prstGeom>
          <a:noFill/>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a:bodyPr>
          <a:lstStyle/>
          <a:p>
            <a:pPr algn="l" rtl="0"/>
            <a:r>
              <a:rPr lang="en-US" dirty="0"/>
              <a:t>Unfortunately, there is little data to establish </a:t>
            </a:r>
            <a:r>
              <a:rPr lang="en-US" dirty="0" smtClean="0"/>
              <a:t>differences in </a:t>
            </a:r>
            <a:r>
              <a:rPr lang="en-US" dirty="0"/>
              <a:t>their efficacy, especially surrounding the risk </a:t>
            </a:r>
            <a:r>
              <a:rPr lang="en-US" dirty="0" smtClean="0"/>
              <a:t>of CO </a:t>
            </a:r>
            <a:r>
              <a:rPr lang="en-US" dirty="0"/>
              <a:t>in the </a:t>
            </a:r>
            <a:r>
              <a:rPr lang="en-US" dirty="0" err="1"/>
              <a:t>paediatric</a:t>
            </a:r>
            <a:r>
              <a:rPr lang="en-US" dirty="0"/>
              <a:t> population</a:t>
            </a:r>
            <a:r>
              <a:rPr lang="en-US" dirty="0" smtClean="0"/>
              <a:t>.</a:t>
            </a:r>
          </a:p>
          <a:p>
            <a:pPr algn="l" rtl="0"/>
            <a:r>
              <a:rPr lang="en-US" dirty="0" smtClean="0"/>
              <a:t> </a:t>
            </a:r>
            <a:r>
              <a:rPr lang="en-US" dirty="0"/>
              <a:t>However, </a:t>
            </a:r>
            <a:r>
              <a:rPr lang="en-US" dirty="0" smtClean="0"/>
              <a:t>inadequate resuscitation </a:t>
            </a:r>
            <a:r>
              <a:rPr lang="en-US" dirty="0"/>
              <a:t>is likely to increase the risk of brain </a:t>
            </a:r>
            <a:r>
              <a:rPr lang="en-US" dirty="0" smtClean="0"/>
              <a:t>injury and </a:t>
            </a:r>
            <a:r>
              <a:rPr lang="en-US" dirty="0"/>
              <a:t>thus must be avoided</a:t>
            </a:r>
            <a:r>
              <a:rPr lang="en-US" dirty="0" smtClean="0"/>
              <a:t>.</a:t>
            </a:r>
          </a:p>
          <a:p>
            <a:pPr algn="l" rtl="0"/>
            <a:r>
              <a:rPr lang="en-US" dirty="0" smtClean="0"/>
              <a:t> </a:t>
            </a:r>
            <a:r>
              <a:rPr lang="en-US" dirty="0"/>
              <a:t>Further research on a </a:t>
            </a:r>
            <a:r>
              <a:rPr lang="en-US" dirty="0" smtClean="0"/>
              <a:t>national scale </a:t>
            </a:r>
            <a:r>
              <a:rPr lang="en-US" dirty="0"/>
              <a:t>is required to assess this.</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7</a:t>
            </a:fld>
            <a:endParaRPr lang="fa-I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pPr algn="ctr"/>
            <a:r>
              <a:rPr lang="en-US" dirty="0"/>
              <a:t>UPDATED GUIDANCE</a:t>
            </a:r>
            <a:endParaRPr lang="fa-IR" dirty="0"/>
          </a:p>
        </p:txBody>
      </p:sp>
      <p:sp>
        <p:nvSpPr>
          <p:cNvPr id="3" name="Text Placeholder 2"/>
          <p:cNvSpPr>
            <a:spLocks noGrp="1" noEditPoints="1"/>
          </p:cNvSpPr>
          <p:nvPr>
            <p:ph type="body" idx="1"/>
          </p:nvPr>
        </p:nvSpPr>
        <p:spPr/>
        <p:txBody>
          <a:bodyPr/>
          <a:lstStyle/>
          <a:p>
            <a:endParaRPr lang="fa-IR"/>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8</a:t>
            </a:fld>
            <a:endParaRPr lang="fa-I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endParaRPr lang="fa-IR"/>
          </a:p>
        </p:txBody>
      </p:sp>
      <p:sp>
        <p:nvSpPr>
          <p:cNvPr id="3" name="Content Placeholder 2"/>
          <p:cNvSpPr>
            <a:spLocks noGrp="1" noEditPoints="1"/>
          </p:cNvSpPr>
          <p:nvPr>
            <p:ph idx="1"/>
          </p:nvPr>
        </p:nvSpPr>
        <p:spPr/>
        <p:txBody>
          <a:bodyPr>
            <a:normAutofit/>
          </a:bodyPr>
          <a:lstStyle/>
          <a:p>
            <a:pPr algn="l" rtl="0"/>
            <a:r>
              <a:rPr lang="en-US" dirty="0"/>
              <a:t>In January 2020, the BSPED published new </a:t>
            </a:r>
            <a:r>
              <a:rPr lang="en-US" dirty="0" smtClean="0"/>
              <a:t>guidance for </a:t>
            </a:r>
            <a:r>
              <a:rPr lang="en-US" dirty="0"/>
              <a:t>the management of children with </a:t>
            </a:r>
            <a:r>
              <a:rPr lang="en-US" dirty="0" smtClean="0"/>
              <a:t>DKA.</a:t>
            </a:r>
          </a:p>
          <a:p>
            <a:pPr algn="l" rtl="0"/>
            <a:r>
              <a:rPr lang="en-US" dirty="0" smtClean="0"/>
              <a:t>This integrated care </a:t>
            </a:r>
            <a:r>
              <a:rPr lang="en-US" dirty="0"/>
              <a:t>pathway migrated further from the model </a:t>
            </a:r>
            <a:r>
              <a:rPr lang="en-US" dirty="0" smtClean="0"/>
              <a:t>of restrictive </a:t>
            </a:r>
            <a:r>
              <a:rPr lang="en-US" dirty="0"/>
              <a:t>fluid replacement towards an even more </a:t>
            </a:r>
            <a:r>
              <a:rPr lang="en-US" dirty="0" smtClean="0"/>
              <a:t>flexible approach </a:t>
            </a:r>
            <a:r>
              <a:rPr lang="en-US" dirty="0"/>
              <a:t>for resuscitative and maintenance fluids.</a:t>
            </a:r>
            <a:endParaRPr lang="fa-IR" dirty="0"/>
          </a:p>
        </p:txBody>
      </p:sp>
      <p:sp>
        <p:nvSpPr>
          <p:cNvPr id="4" name="Slide Number Placeholder 3"/>
          <p:cNvSpPr>
            <a:spLocks noGrp="1" noEditPoints="1"/>
          </p:cNvSpPr>
          <p:nvPr>
            <p:ph type="sldNum" sz="quarter" idx="12"/>
          </p:nvPr>
        </p:nvSpPr>
        <p:spPr/>
        <p:txBody>
          <a:bodyPr/>
          <a:lstStyle/>
          <a:p>
            <a:fld id="{F56DEB8C-527C-4C3B-887F-D7398F28EEAD}" type="slidenum">
              <a:rPr lang="fa-IR" smtClean="0"/>
              <a:t>9</a:t>
            </a:fld>
            <a:endParaRPr lang="fa-I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339</TotalTime>
  <Words>3295</Words>
  <Application>Microsoft Office PowerPoint</Application>
  <PresentationFormat>On-screen Show (4:3)</PresentationFormat>
  <Paragraphs>193</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Urban</vt:lpstr>
      <vt:lpstr>Update and harmonisation of guidance for the management of diabetic ketoacidosis in children and young people</vt:lpstr>
      <vt:lpstr>Slide 2</vt:lpstr>
      <vt:lpstr>INTRODUCTION</vt:lpstr>
      <vt:lpstr>Slide 4</vt:lpstr>
      <vt:lpstr>Slide 5</vt:lpstr>
      <vt:lpstr>Slide 6</vt:lpstr>
      <vt:lpstr>Slide 7</vt:lpstr>
      <vt:lpstr>UPDATED GUIDANCE</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COMPARISON TO INTERNATIONAL GUIDANCE</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CONCLUSIONS AND RECOMMENDATIONS</vt:lpstr>
      <vt:lpstr>Slide 49</vt:lpstr>
      <vt:lpstr>Slide 50</vt:lpstr>
      <vt:lpstr>Slide 51</vt:lpstr>
      <vt:lpstr>Slide 52</vt:lpstr>
      <vt:lpstr>Diabetic ketoacidosis in the time of COVID-19 and resource-limited settings-role of subcutaneous insulin </vt:lpstr>
      <vt:lpstr>Slide 54</vt:lpstr>
      <vt:lpstr>Slide 55</vt:lpstr>
      <vt:lpstr>Slide 56</vt:lpstr>
      <vt:lpstr>RECOMMENDATIONS</vt:lpstr>
      <vt:lpstr>Slide 58</vt:lpstr>
      <vt:lpstr>Slide 59</vt:lpstr>
      <vt:lpstr>SUBCUTANEOUS RAPID-ACTING INSULIN ANALOGS</vt:lpstr>
      <vt:lpstr>Slide 61</vt:lpstr>
      <vt:lpstr>Slide 62</vt:lpstr>
      <vt:lpstr>Slide 63</vt:lpstr>
      <vt:lpstr>SUBCUTANEOUS SHORT-ACTING REGULAR INSULIN</vt:lpstr>
      <vt:lpstr>Slide 65</vt:lpstr>
      <vt:lpstr>INTRAMUSCULAR INSULIN</vt:lpstr>
      <vt:lpstr>Slide 67</vt:lpstr>
      <vt:lpstr>Slide 68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and harmonisation of guidance for the management of diabetic ketoacidosis in children and young people</dc:title>
  <dc:creator>Daniel</dc:creator>
  <cp:lastModifiedBy>Daniel</cp:lastModifiedBy>
  <cp:revision>80</cp:revision>
  <dcterms:created xsi:type="dcterms:W3CDTF">2021-10-28T17:17:26Z</dcterms:created>
  <dcterms:modified xsi:type="dcterms:W3CDTF">2021-12-02T09:08:08Z</dcterms:modified>
</cp:coreProperties>
</file>