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92" r:id="rId3"/>
    <p:sldId id="293" r:id="rId4"/>
    <p:sldId id="295" r:id="rId5"/>
    <p:sldId id="296" r:id="rId6"/>
    <p:sldId id="297" r:id="rId7"/>
    <p:sldId id="298" r:id="rId8"/>
    <p:sldId id="322" r:id="rId9"/>
    <p:sldId id="300" r:id="rId10"/>
    <p:sldId id="312" r:id="rId11"/>
    <p:sldId id="314" r:id="rId12"/>
    <p:sldId id="324" r:id="rId13"/>
    <p:sldId id="325" r:id="rId14"/>
    <p:sldId id="318" r:id="rId15"/>
    <p:sldId id="317" r:id="rId16"/>
    <p:sldId id="319" r:id="rId17"/>
    <p:sldId id="320" r:id="rId18"/>
    <p:sldId id="321" r:id="rId19"/>
    <p:sldId id="32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2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21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13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2147483646 h 1912"/>
              <a:gd name="T4" fmla="*/ 0 w 1588"/>
              <a:gd name="T5" fmla="*/ 2147483646 h 1912"/>
              <a:gd name="T6" fmla="*/ 0 w 1588"/>
              <a:gd name="T7" fmla="*/ 2147483646 h 1912"/>
              <a:gd name="T8" fmla="*/ 0 w 1588"/>
              <a:gd name="T9" fmla="*/ 2147483646 h 1912"/>
              <a:gd name="T10" fmla="*/ 0 w 1588"/>
              <a:gd name="T11" fmla="*/ 2147483646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CF1F21-FD23-460E-8468-03A5256613D5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24252"/>
      </p:ext>
    </p:extLst>
  </p:cSld>
  <p:clrMapOvr>
    <a:masterClrMapping/>
  </p:clrMapOvr>
  <p:transition spd="med">
    <p:cover dir="r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22A617-E434-42BB-AB40-45FC450E8007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530915"/>
      </p:ext>
    </p:extLst>
  </p:cSld>
  <p:clrMapOvr>
    <a:masterClrMapping/>
  </p:clrMapOvr>
  <p:transition spd="med">
    <p:cover dir="r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562788B-301C-4861-892D-8DF4EAA292D3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381781"/>
      </p:ext>
    </p:extLst>
  </p:cSld>
  <p:clrMapOvr>
    <a:masterClrMapping/>
  </p:clrMapOvr>
  <p:transition spd="med">
    <p:cover dir="rd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F4CC2F1-D97E-49F3-BE26-376A1F4FD3C4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9347"/>
      </p:ext>
    </p:extLst>
  </p:cSld>
  <p:clrMapOvr>
    <a:masterClrMapping/>
  </p:clrMapOvr>
  <p:transition spd="med">
    <p:cover dir="rd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29FA05-8011-4D2B-AA86-03D884145286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784612"/>
      </p:ext>
    </p:extLst>
  </p:cSld>
  <p:clrMapOvr>
    <a:masterClrMapping/>
  </p:clrMapOvr>
  <p:transition spd="med">
    <p:cover dir="r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371783-A278-4E8A-A5D1-657997E605D7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249941"/>
      </p:ext>
    </p:extLst>
  </p:cSld>
  <p:clrMapOvr>
    <a:masterClrMapping/>
  </p:clrMapOvr>
  <p:transition spd="med">
    <p:cover dir="rd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B80C59-428F-454F-B89D-4E751887EE66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46841"/>
      </p:ext>
    </p:extLst>
  </p:cSld>
  <p:clrMapOvr>
    <a:masterClrMapping/>
  </p:clrMapOvr>
  <p:transition spd="med">
    <p:cover dir="rd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ABCA55-E656-4D6A-AE8E-9AEC2CF0A76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253402"/>
      </p:ext>
    </p:extLst>
  </p:cSld>
  <p:clrMapOvr>
    <a:masterClrMapping/>
  </p:clrMapOvr>
  <p:transition spd="med">
    <p:cover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354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89FFFD-08CE-46DA-A32F-047B0284C40A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956349"/>
      </p:ext>
    </p:extLst>
  </p:cSld>
  <p:clrMapOvr>
    <a:masterClrMapping/>
  </p:clrMapOvr>
  <p:transition spd="med">
    <p:cover dir="rd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8132D3F-E4CE-4A49-9DF5-D577DA4E799C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5901898"/>
      </p:ext>
    </p:extLst>
  </p:cSld>
  <p:clrMapOvr>
    <a:masterClrMapping/>
  </p:clrMapOvr>
  <p:transition spd="med">
    <p:cover dir="rd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9CD711-374E-4598-922E-5E2D4465D902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221283"/>
      </p:ext>
    </p:extLst>
  </p:cSld>
  <p:clrMapOvr>
    <a:masterClrMapping/>
  </p:clrMapOvr>
  <p:transition spd="med">
    <p:cover dir="rd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47541D-8AD7-4FF8-BE68-F735EC89896F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453988"/>
      </p:ext>
    </p:extLst>
  </p:cSld>
  <p:clrMapOvr>
    <a:masterClrMapping/>
  </p:clrMapOvr>
  <p:transition spd="med">
    <p:cover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100"/>
            <a:ext cx="109728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E3C8E0-F252-400B-AACA-25CA5B04FCC2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8633271"/>
      </p:ext>
    </p:extLst>
  </p:cSld>
  <p:clrMapOvr>
    <a:masterClrMapping/>
  </p:clrMapOvr>
  <p:transition spd="med">
    <p:cover dir="rd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0F8713-9920-46F0-9459-C42A61999500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927158"/>
      </p:ext>
    </p:extLst>
  </p:cSld>
  <p:clrMapOvr>
    <a:masterClrMapping/>
  </p:clrMapOvr>
  <p:transition spd="med">
    <p:cover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5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2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8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59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71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1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09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C481E-EBF0-40D6-B447-6D1C69EC6A64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D254A-D83E-41E3-B2BA-F066B5E36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5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077F"/>
            </a:gs>
            <a:gs pos="100000">
              <a:srgbClr val="0000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Hypothyroidism in Children and          </a:t>
            </a:r>
            <a:br>
              <a:rPr lang="en-US" smtClean="0"/>
            </a:br>
            <a:r>
              <a:rPr lang="en-US" smtClean="0"/>
              <a:t>               Adolescents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Times New Roman" panose="02020603050405020304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BF5BC3-2EBF-4A30-86CE-B46107AFBC94}" type="slidenum">
              <a:rPr lang="ar-SA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82065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>
    <p:cover dir="rd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arsome.com/variant/hg19/NM_000352.4:c.96C%3eG" TargetMode="External"/><Relationship Id="rId2" Type="http://schemas.openxmlformats.org/officeDocument/2006/relationships/hyperlink" Target="https://varsome.com/gene/ABCC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arso.me/go/to?url=https://ghr.nlm.nih.gov/condition/congenital-hyperinsulinism&amp;q=2R2yqN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023608"/>
          </a:xfrm>
        </p:spPr>
        <p:txBody>
          <a:bodyPr>
            <a:normAutofit fontScale="90000"/>
          </a:bodyPr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4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a-IR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معرفی یک مورد هایپرانسولینیسم مادرزادی با دیابت تیپ </a:t>
            </a:r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دو در </a:t>
            </a:r>
            <a:r>
              <a:rPr lang="fa-IR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نوجوانی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2657"/>
            <a:ext cx="9144000" cy="1415143"/>
          </a:xfrm>
        </p:spPr>
        <p:txBody>
          <a:bodyPr/>
          <a:lstStyle/>
          <a:p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دکتر فاطمه صفاری</a:t>
            </a:r>
          </a:p>
          <a:p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فوق تخصص غدد ومتابولیسم کودکان</a:t>
            </a:r>
          </a:p>
          <a:p>
            <a:r>
              <a:rPr lang="fa-IR" dirty="0" smtClean="0">
                <a:solidFill>
                  <a:schemeClr val="accent1">
                    <a:lumMod val="75000"/>
                  </a:schemeClr>
                </a:solidFill>
              </a:rPr>
              <a:t>دانشگاه علوم پزشکی قزوین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2908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00703C"/>
                </a:solidFill>
                <a:latin typeface="Shaker2Lancet-Bold"/>
              </a:rPr>
              <a:t>Cause and phenotype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third of adolescents with type 2 diabetes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born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mothers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gestational diabetes </a:t>
            </a:r>
            <a:r>
              <a:rPr lang="fa-IR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are diagnosed at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fa-I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younger age than those whose mothers did not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 gestational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diabetes, and with poorer β-cell function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higher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HbA1c, which probably</a:t>
            </a:r>
            <a:r>
              <a:rPr lang="fa-I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reflects shared environments and</a:t>
            </a:r>
            <a:endParaRPr lang="fa-I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a-I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genetic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predisposition.</a:t>
            </a:r>
          </a:p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potential risk factors: Those born at </a:t>
            </a:r>
            <a:r>
              <a:rPr lang="en-US" sz="2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 birthweight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rapid weight gain in </a:t>
            </a: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childhood</a:t>
            </a:r>
          </a:p>
          <a:p>
            <a:r>
              <a:rPr lang="en-US" sz="2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Stress 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its concomitant mental </a:t>
            </a:r>
            <a:r>
              <a:rPr lang="en-US" sz="2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disorders </a:t>
            </a:r>
            <a:r>
              <a:rPr lang="en-US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 as depression</a:t>
            </a:r>
          </a:p>
        </p:txBody>
      </p:sp>
    </p:spTree>
    <p:extLst>
      <p:ext uri="{BB962C8B-B14F-4D97-AF65-F5344CB8AC3E}">
        <p14:creationId xmlns:p14="http://schemas.microsoft.com/office/powerpoint/2010/main" val="2628118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solidFill>
                  <a:srgbClr val="0070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Diagnosis and differentiation from other </a:t>
            </a:r>
            <a:r>
              <a:rPr lang="en-US" sz="2800" b="1" dirty="0" smtClean="0">
                <a:solidFill>
                  <a:srgbClr val="0070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forms of </a:t>
            </a:r>
            <a:r>
              <a:rPr lang="en-US" sz="2800" b="1" dirty="0">
                <a:solidFill>
                  <a:srgbClr val="0070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diabetes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Severe acute presentations of type 2 diabetes are</a:t>
            </a:r>
            <a:r>
              <a:rPr lang="fa-IR" sz="2400" dirty="0">
                <a:solidFill>
                  <a:srgbClr val="00B0F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uncommon in adolescents.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Differentiation of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type 1, maturity-onset</a:t>
            </a:r>
            <a:r>
              <a:rPr lang="fa-IR" sz="24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diabetes of the young </a:t>
            </a:r>
            <a:r>
              <a:rPr lang="en-US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and type 2 diabetes can be</a:t>
            </a:r>
            <a:r>
              <a:rPr lang="fa-IR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difficult in overweight young people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presence of </a:t>
            </a:r>
            <a:r>
              <a:rPr lang="en-US" sz="2400" dirty="0">
                <a:solidFill>
                  <a:srgbClr val="FFC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diabetes-specific autoantibodies </a:t>
            </a:r>
            <a:r>
              <a:rPr lang="en-US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at diagnosis is strongly suggestive of type 1 diabetes; however 10% or more of those diagnosed with type 2</a:t>
            </a:r>
            <a:r>
              <a:rPr lang="fa-IR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diabetes can have</a:t>
            </a:r>
            <a:r>
              <a:rPr lang="fa-IR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autoantibodies, leading to uncertainty</a:t>
            </a:r>
            <a:r>
              <a:rPr lang="fa-IR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703C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about the diagnosis.9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73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97970"/>
            <a:ext cx="10515600" cy="1284514"/>
          </a:xfrm>
        </p:spPr>
        <p:txBody>
          <a:bodyPr/>
          <a:lstStyle/>
          <a:p>
            <a:pPr algn="ctr"/>
            <a:r>
              <a:rPr lang="en-US" sz="2800" b="1" dirty="0">
                <a:solidFill>
                  <a:srgbClr val="0070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classic features of type 2 diabetes in adolescence are obesity, evidence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insulin resistance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(e.g., acanthosis nigricans, seen in 86% of patients),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absence of autoantibodies, and a strong family history of type 2diabetes</a:t>
            </a:r>
          </a:p>
          <a:p>
            <a:pPr>
              <a:lnSpc>
                <a:spcPct val="12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diagnostic criteria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diabetes 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relevant for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forms of diabetes in adolescence</a:t>
            </a:r>
          </a:p>
          <a:p>
            <a:pPr>
              <a:lnSpc>
                <a:spcPct val="120000"/>
              </a:lnSpc>
            </a:pP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diagnosis is made if the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HbA1c level is 6·5% or more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recommends that a raised HbA1c should be confirmed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</a:t>
            </a: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fa-IR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second HbA1c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test.</a:t>
            </a:r>
            <a:endParaRPr lang="fa-I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fa-I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2827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3C"/>
                </a:solidFill>
                <a:latin typeface="Shaker2Lancet-Bold"/>
              </a:rPr>
              <a:t>Complications and comorbidities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Children and adolescents with type 2 diabetes mellitus (T2DM) often have associated 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hypertension and dyslipidemia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, which contribute to </a:t>
            </a:r>
            <a:r>
              <a:rPr lang="en-US" sz="2400" b="1" dirty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chronic cardiovascular complications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. </a:t>
            </a:r>
            <a:endParaRPr lang="fa-IR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+mj-cs"/>
            </a:endParaRPr>
          </a:p>
          <a:p>
            <a:pPr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They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are also at risk for developing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microvascular complications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(nephropathy, retinopathy, and neuropathy), which are caused by chronic hyperglycemia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. </a:t>
            </a:r>
            <a:endParaRPr lang="fa-IR" sz="24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+mj-cs"/>
            </a:endParaRPr>
          </a:p>
          <a:p>
            <a:pPr indent="-4572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Further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, they often have 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nonalcoholic fatty liver disease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(NAFLD), which may progress to fibrosis and cirrhosis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. </a:t>
            </a:r>
            <a:endParaRPr lang="en-US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6772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3C"/>
                </a:solidFill>
                <a:latin typeface="Shaker2Lancet-Bold"/>
              </a:rPr>
              <a:t>Complications and comorbidities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Renal disease is the most common and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earliest complication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adolescent type 2 diabetes, with 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higher risk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progression than in childhood type 1 diabetes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adult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2 diabetes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prevalence of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microalbuminuria has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been reported to be between 13%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27·1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at diagnosis and between 16% and 38·6%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4–5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years, with progression associated with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HbA</a:t>
            </a:r>
            <a:r>
              <a:rPr lang="en-US" sz="800" b="0" i="0" u="none" strike="noStrike" baseline="0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1c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levels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Hypertension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been reported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10–12% of adolescents at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diagnosis</a:t>
            </a:r>
          </a:p>
          <a:p>
            <a:r>
              <a:rPr lang="en-US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Dyslipidemia 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most prevalent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nontreatment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responsive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comorbidity of adolescent type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diabetes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4303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3C"/>
                </a:solidFill>
                <a:latin typeface="Shaker2Lancet-Bold"/>
              </a:rPr>
              <a:t>Complications and comorbidities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Progression of retinopathy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adolescent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2 diabetes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rapid than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type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diabetes.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prevalence of substantial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depressive symptoms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adolescents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type 2 diabetes is 15–22%, which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nearly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twice as high as in adolescents with type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1diabetes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8468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486" y="365125"/>
            <a:ext cx="9971314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703C"/>
                </a:solidFill>
                <a:latin typeface="Shaker2Lancet-Bold"/>
              </a:rPr>
              <a:t>Management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 management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intensive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lifestyle modification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comprising promotion of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control through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increased activity, reduced sedentary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healthy balanced diet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elimination, of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sugars, reduced carbohydrate, reduced total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 and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saturated fat intake, and increased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fiber intake.</a:t>
            </a:r>
            <a:endParaRPr lang="en-US" sz="800" b="0" i="0" u="none" strike="noStrike" baseline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 physical activity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cardiorespiratory fitness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body composition, bone health,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insulin sensitivity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psychosocial wellbeing.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473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solidFill>
                  <a:srgbClr val="00703C"/>
                </a:solidFill>
                <a:latin typeface="Shaker2Lancet-Bold"/>
              </a:rPr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1223"/>
            <a:ext cx="10515600" cy="460574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Metformin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insulin are the only drugs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licensed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use in adolescent type 2 diabetes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Guidelines from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ADA, ISPAD, and the National Institute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Health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Clinical Excellence (NICE) each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 metformin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first-line treatment once initial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metabolic derangement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resolved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 and ISPAD, but not NICE, recommend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insulin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second-line treatment, with first-line use to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reverse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 metabolic derangement in those who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ketosis.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 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guidelines suggest insulin initiation </a:t>
            </a:r>
            <a:r>
              <a:rPr lang="en-US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HbA</a:t>
            </a:r>
            <a:r>
              <a:rPr lang="en-US" sz="800" b="0" i="0" u="none" strike="noStrike" baseline="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1c 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9%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 more</a:t>
            </a:r>
          </a:p>
        </p:txBody>
      </p:sp>
    </p:spTree>
    <p:extLst>
      <p:ext uri="{BB962C8B-B14F-4D97-AF65-F5344CB8AC3E}">
        <p14:creationId xmlns:p14="http://schemas.microsoft.com/office/powerpoint/2010/main" val="2801443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33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2888"/>
            <a:ext cx="12192000" cy="7315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2339" name="WordArt 5"/>
          <p:cNvSpPr>
            <a:spLocks noChangeArrowheads="1" noChangeShapeType="1" noTextEdit="1"/>
          </p:cNvSpPr>
          <p:nvPr/>
        </p:nvSpPr>
        <p:spPr bwMode="auto">
          <a:xfrm rot="700216">
            <a:off x="1524001" y="2636839"/>
            <a:ext cx="4105275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  <a:cs typeface="Arial" panose="020B0604020202020204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10685337"/>
      </p:ext>
    </p:extLst>
  </p:cSld>
  <p:clrMapOvr>
    <a:masterClrMapping/>
  </p:clrMapOvr>
  <p:transition spd="med"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4313"/>
            <a:ext cx="10515600" cy="5792650"/>
          </a:xfrm>
        </p:spPr>
        <p:txBody>
          <a:bodyPr>
            <a:norm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fa-IR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 algn="ct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معرفی </a:t>
            </a:r>
            <a:r>
              <a:rPr lang="en-US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Case</a:t>
            </a:r>
            <a:r>
              <a:rPr lang="fa-IR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endParaRPr lang="fa-IR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algn="r" rtl="1">
              <a:lnSpc>
                <a:spcPct val="107000"/>
              </a:lnSpc>
              <a:spcBef>
                <a:spcPts val="0"/>
              </a:spcBef>
            </a:pPr>
            <a:r>
              <a:rPr lang="fa-IR" dirty="0" smtClean="0"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بیمارپسر </a:t>
            </a:r>
            <a:r>
              <a:rPr lang="fa-IR" dirty="0"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و فرزند سوم خانواده منسوب (پسرخاله-دختر خاله) و حاصل سزارین با وزن تولد 3400 گرم بود</a:t>
            </a:r>
            <a:r>
              <a:rPr lang="fa-IR" dirty="0" smtClean="0"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.</a:t>
            </a:r>
            <a:endParaRPr lang="fa-IR" dirty="0">
              <a:latin typeface="Times New Roman" panose="02020603050405020304" pitchFamily="18" charset="0"/>
              <a:ea typeface="Calibri" panose="020F0502020204030204" pitchFamily="34" charset="0"/>
              <a:cs typeface="+mj-cs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dirty="0" smtClean="0"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بیمار </a:t>
            </a:r>
            <a:r>
              <a:rPr lang="fa-IR" dirty="0"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در 6 ماهگی دچار رنگ پریدگی صبحگاهی، تشنج و هایپوگلیسمی شده بود که در بیمارستان بستری شد وپس از بررسی با تشخیص هایپرانسولینیسم مادرزادی تحت درمان با دیازوکساید قرار گرفت. </a:t>
            </a:r>
            <a:endParaRPr lang="fa-IR" dirty="0" smtClean="0">
              <a:latin typeface="Times New Roman" panose="02020603050405020304" pitchFamily="18" charset="0"/>
              <a:ea typeface="Calibri" panose="020F0502020204030204" pitchFamily="34" charset="0"/>
              <a:cs typeface="+mj-cs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فرزند اول خانواده دختر بود که بعلت هایپرانسولینیسم </a:t>
            </a:r>
            <a:r>
              <a:rPr lang="en-US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Near Total Pancreatectomy</a:t>
            </a:r>
            <a:r>
              <a:rPr lang="fa-I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 شد و در دو سالگی فوت کرد، </a:t>
            </a: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همچنین فرزند دوم خانواده پسر بوده و سه ساعت پس از تولد با هایپو گلیسمی در  </a:t>
            </a:r>
          </a:p>
          <a:p>
            <a:pPr marL="0" marR="0" indent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زایشگاه فوت کرده بود.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252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Whole Exome Sequencing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80525"/>
              </p:ext>
            </p:extLst>
          </p:nvPr>
        </p:nvGraphicFramePr>
        <p:xfrm>
          <a:off x="1262743" y="2471057"/>
          <a:ext cx="9525000" cy="2558143"/>
        </p:xfrm>
        <a:graphic>
          <a:graphicData uri="http://schemas.openxmlformats.org/drawingml/2006/table">
            <a:tbl>
              <a:tblPr firstRow="1" firstCol="1" bandRow="1"/>
              <a:tblGrid>
                <a:gridCol w="1747377">
                  <a:extLst>
                    <a:ext uri="{9D8B030D-6E8A-4147-A177-3AD203B41FA5}">
                      <a16:colId xmlns:a16="http://schemas.microsoft.com/office/drawing/2014/main" xmlns="" val="2363406673"/>
                    </a:ext>
                  </a:extLst>
                </a:gridCol>
                <a:gridCol w="2518589">
                  <a:extLst>
                    <a:ext uri="{9D8B030D-6E8A-4147-A177-3AD203B41FA5}">
                      <a16:colId xmlns:a16="http://schemas.microsoft.com/office/drawing/2014/main" xmlns="" val="1531487812"/>
                    </a:ext>
                  </a:extLst>
                </a:gridCol>
                <a:gridCol w="1449457">
                  <a:extLst>
                    <a:ext uri="{9D8B030D-6E8A-4147-A177-3AD203B41FA5}">
                      <a16:colId xmlns:a16="http://schemas.microsoft.com/office/drawing/2014/main" xmlns="" val="384885230"/>
                    </a:ext>
                  </a:extLst>
                </a:gridCol>
                <a:gridCol w="1168439">
                  <a:extLst>
                    <a:ext uri="{9D8B030D-6E8A-4147-A177-3AD203B41FA5}">
                      <a16:colId xmlns:a16="http://schemas.microsoft.com/office/drawing/2014/main" xmlns="" val="2707609482"/>
                    </a:ext>
                  </a:extLst>
                </a:gridCol>
                <a:gridCol w="2641138">
                  <a:extLst>
                    <a:ext uri="{9D8B030D-6E8A-4147-A177-3AD203B41FA5}">
                      <a16:colId xmlns:a16="http://schemas.microsoft.com/office/drawing/2014/main" xmlns="" val="976848056"/>
                    </a:ext>
                  </a:extLst>
                </a:gridCol>
              </a:tblGrid>
              <a:tr h="1218849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Gene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Mutation Position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Zygosity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Disorder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0797053"/>
                  </a:ext>
                </a:extLst>
              </a:tr>
              <a:tr h="1339294"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1" u="sng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ABCC8</a:t>
                      </a:r>
                      <a:endParaRPr lang="en-US" sz="1800" b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u="none" strike="noStrike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NM_000352.4:c.96C&gt;G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Chr11: 17498228, hg19</a:t>
                      </a: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(p.Asn32Lys)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Homozygote 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missense mutation</a:t>
                      </a:r>
                      <a:r>
                        <a:rPr lang="en-US" sz="1800" b="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Congenital Hyperinsulinism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b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6666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89534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457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5171"/>
            <a:ext cx="10515600" cy="1135517"/>
          </a:xfrm>
        </p:spPr>
        <p:txBody>
          <a:bodyPr>
            <a:normAutofit fontScale="90000"/>
          </a:bodyPr>
          <a:lstStyle/>
          <a:p>
            <a:pPr lvl="0" indent="-228600" algn="ctr" rtl="1">
              <a:lnSpc>
                <a:spcPct val="107000"/>
              </a:lnSpc>
              <a:spcBef>
                <a:spcPts val="0"/>
              </a:spcBef>
            </a:pPr>
            <a:r>
              <a:rPr lang="fa-IR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معرفی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Case</a:t>
            </a:r>
            <a:r>
              <a:rPr lang="fa-IR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fa-IR" sz="28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بیمار پس از شروع درمان روند تکاملی نرمال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داشت.در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طی درمان قد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بیمار بین صدک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50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تا 75 و وزنش بین صدک 75تا 95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قرار داشت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.</a:t>
            </a:r>
            <a:r>
              <a:rPr lang="fa-IR" sz="2000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endParaRPr lang="fa-I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درمان با دیازوکساید تا 7 سالگی ادامه داشت و بعد از آن والدین خودشان درمان را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 </a:t>
            </a:r>
          </a:p>
          <a:p>
            <a:pPr marL="0" marR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قطع کردند ولی پس از قطع دیازوکساید، قند خون بیمار نرمال بود. </a:t>
            </a:r>
            <a:endParaRPr lang="en-US" b="1" dirty="0"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988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48343"/>
            <a:ext cx="10515600" cy="5828620"/>
          </a:xfrm>
        </p:spPr>
        <p:txBody>
          <a:bodyPr>
            <a:normAutofit/>
          </a:bodyPr>
          <a:lstStyle/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در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12.5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سالگی با قند خون بالا مراجعه کرد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.بیمار چاق بود و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BMI=28kg/m2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(&gt;95%)داشت.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قند خون ناشتای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او 158 و 178میلی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گرم بر دسی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لیتربود.</a:t>
            </a: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قند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خون یک ساعت بعد از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OGTT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، 375 میلی گرم بر دسی لیتر وسطح انسولین 64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μU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/ml</a:t>
            </a:r>
            <a:r>
              <a:rPr lang="en-US" b="1" dirty="0">
                <a:latin typeface="B Nazanin" panose="00000400000000000000" pitchFamily="2" charset="-78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b="1" dirty="0">
                <a:latin typeface="B Nazanin" panose="00000400000000000000" pitchFamily="2" charset="-78"/>
                <a:ea typeface="Calibri" panose="020F0502020204030204" pitchFamily="34" charset="0"/>
              </a:rPr>
              <a:t>، قند خون دقیقه 120 ،293 میلی گرم بر دسی لیتروسطح انسولین سرمی51 </a:t>
            </a:r>
            <a:r>
              <a:rPr lang="en-US" b="1" dirty="0" err="1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μU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/ml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و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HbA1C=8.4</a:t>
            </a:r>
            <a:r>
              <a:rPr lang="en-US" b="1" dirty="0">
                <a:latin typeface="B Nazanin" panose="00000400000000000000" pitchFamily="2" charset="-78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b="1" dirty="0" smtClean="0">
                <a:latin typeface="B Nazanin" panose="00000400000000000000" pitchFamily="2" charset="-78"/>
                <a:ea typeface="Calibri" panose="020F0502020204030204" pitchFamily="34" charset="0"/>
              </a:rPr>
              <a:t>داشت.</a:t>
            </a: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 smtClean="0">
                <a:latin typeface="B Nazanin" panose="00000400000000000000" pitchFamily="2" charset="-78"/>
                <a:ea typeface="Calibri" panose="020F0502020204030204" pitchFamily="34" charset="0"/>
              </a:rPr>
              <a:t>همچنین سطح تریگلیسرید 212 میلی گرم بر دسی لیتر وکلسترول 179 </a:t>
            </a:r>
            <a:r>
              <a:rPr lang="fa-IR" b="1" dirty="0">
                <a:solidFill>
                  <a:prstClr val="black"/>
                </a:solidFill>
                <a:latin typeface="B Nazanin" panose="00000400000000000000" pitchFamily="2" charset="-78"/>
                <a:ea typeface="Calibri" panose="020F0502020204030204" pitchFamily="34" charset="0"/>
              </a:rPr>
              <a:t>میلی گرم بر دسی </a:t>
            </a:r>
            <a:r>
              <a:rPr lang="fa-IR" b="1" dirty="0" smtClean="0">
                <a:solidFill>
                  <a:prstClr val="black"/>
                </a:solidFill>
                <a:latin typeface="B Nazanin" panose="00000400000000000000" pitchFamily="2" charset="-78"/>
                <a:ea typeface="Calibri" panose="020F0502020204030204" pitchFamily="34" charset="0"/>
              </a:rPr>
              <a:t>لیتر داشت.</a:t>
            </a:r>
            <a:endParaRPr lang="en-US" b="1" dirty="0" smtClean="0">
              <a:solidFill>
                <a:prstClr val="black"/>
              </a:solidFill>
              <a:latin typeface="B Nazanin" panose="00000400000000000000" pitchFamily="2" charset="-78"/>
              <a:ea typeface="Calibri" panose="020F0502020204030204" pitchFamily="34" charset="0"/>
            </a:endParaRPr>
          </a:p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سطح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ALT=65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گزارش شده بود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ودر سونوگرافی کبد چرب گرید دو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داشت.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solidFill>
                <a:prstClr val="black"/>
              </a:solidFill>
              <a:latin typeface="B Nazanin" panose="00000400000000000000" pitchFamily="2" charset="-78"/>
              <a:ea typeface="Calibri" panose="020F050202020403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solidFill>
                <a:prstClr val="black"/>
              </a:solidFill>
              <a:latin typeface="B Nazanin" panose="00000400000000000000" pitchFamily="2" charset="-78"/>
              <a:ea typeface="Calibri" panose="020F0502020204030204" pitchFamily="34" charset="0"/>
            </a:endParaRP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85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1722"/>
            <a:ext cx="10515600" cy="4825241"/>
          </a:xfrm>
        </p:spPr>
        <p:txBody>
          <a:bodyPr/>
          <a:lstStyle/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سابقه دیابت تیپ 2 در خانواده مادری و پدری داشتند(مادربزرگها،مادر، خاله وعمه).</a:t>
            </a:r>
          </a:p>
          <a:p>
            <a:pPr marL="0"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با تشخیص دیابت تیپ دو</a:t>
            </a:r>
          </a:p>
          <a:p>
            <a:pPr marL="0" marR="0" indent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-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توصیه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های لازم جهت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اصلاح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رژیم غذایی وتغییر 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life style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انجام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شد</a:t>
            </a:r>
          </a:p>
          <a:p>
            <a:pPr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وتحت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درمان با متفورمین گلوکوفاژ 500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،دو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عدد در روز قرار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گرفت.</a:t>
            </a:r>
          </a:p>
          <a:p>
            <a:pPr marR="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در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حال 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حاضر18 سال سن ،قند </a:t>
            </a:r>
            <a:r>
              <a:rPr lang="fa-IR" b="1" dirty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ناشتای 86 میلی گرم بر دسی لیتر ،سطح انسولین 12</a:t>
            </a:r>
            <a:r>
              <a:rPr lang="fa-I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a-I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μU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/ml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،</a:t>
            </a:r>
            <a:r>
              <a:rPr lang="en-US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HbA1C=5.1</a:t>
            </a:r>
            <a:r>
              <a:rPr lang="fa-I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و</a:t>
            </a: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BMI</a:t>
            </a:r>
            <a:r>
              <a:rPr lang="fa-IR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=21</a:t>
            </a: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 </a:t>
            </a:r>
            <a:r>
              <a:rPr lang="fa-IR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دارد.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96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0070C0"/>
                </a:solidFill>
                <a:latin typeface="Shaker2Lancet-Bold"/>
              </a:rPr>
              <a:t>Type 2 diabetes in adolescents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7845" y="1774371"/>
            <a:ext cx="8520041" cy="420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742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208314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Shaker2Lancet-Bold"/>
              </a:rPr>
              <a:t/>
            </a:r>
            <a:br>
              <a:rPr lang="en-US" sz="3200" b="1" dirty="0" smtClean="0">
                <a:solidFill>
                  <a:srgbClr val="0070C0"/>
                </a:solidFill>
                <a:latin typeface="Shaker2Lancet-Bold"/>
              </a:rPr>
            </a:br>
            <a:r>
              <a:rPr lang="en-US" sz="3200" b="1" dirty="0">
                <a:solidFill>
                  <a:srgbClr val="00703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 and phenotype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08314"/>
            <a:ext cx="10515600" cy="4968650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10–50% of</a:t>
            </a:r>
            <a:r>
              <a:rPr lang="fa-IR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new-onset adolescent diabetes cases in the USA</a:t>
            </a:r>
            <a:endParaRPr lang="fa-IR" sz="2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Adolescent type 2 diabetes is probably caused by a similar</a:t>
            </a:r>
            <a:r>
              <a:rPr lang="fa-IR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mechanism as 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in adult type 2</a:t>
            </a:r>
            <a:r>
              <a:rPr lang="fa-IR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diabetes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including</a:t>
            </a:r>
            <a:r>
              <a:rPr lang="fa-IR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lnSpc>
                <a:spcPct val="150000"/>
              </a:lnSpc>
              <a:buFontTx/>
              <a:buChar char="-"/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pancreatic β-cell failure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insulin</a:t>
            </a:r>
            <a:r>
              <a:rPr lang="fa-IR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resistance in the liver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changes in </a:t>
            </a:r>
            <a:r>
              <a:rPr lang="fa-IR" sz="22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pancreatic α-cell function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kidney glucose filtration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fa-IR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lipolysis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a-IR" sz="2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also evidence of </a:t>
            </a:r>
            <a:r>
              <a:rPr lang="en-US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exaggerated</a:t>
            </a:r>
            <a:r>
              <a:rPr lang="fa-IR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insulin insensitivity </a:t>
            </a:r>
            <a:r>
              <a:rPr lang="en-US" sz="2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rapid deterioration in β-cell</a:t>
            </a:r>
            <a:r>
              <a:rPr lang="fa-IR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in adolescent type 2 diabetes.</a:t>
            </a:r>
            <a:endParaRPr lang="fa-IR" sz="22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Estimates suggest that β-cell function</a:t>
            </a:r>
            <a:r>
              <a:rPr lang="fa-IR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declines by up to 20–35% each year on average</a:t>
            </a:r>
          </a:p>
          <a:p>
            <a:pPr marL="0" lvl="0" indent="0">
              <a:buNone/>
            </a:pPr>
            <a:endParaRPr lang="en-US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0570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srgbClr val="00703C"/>
                </a:solidFill>
                <a:latin typeface="Shaker2Lancet-Bold"/>
              </a:rPr>
              <a:t>Cause and phenotype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n-US" sz="2400" dirty="0" smtClean="0">
                <a:solidFill>
                  <a:srgbClr val="FF0000"/>
                </a:solidFill>
                <a:latin typeface="ScalaLancetPro"/>
                <a:cs typeface="+mj-cs"/>
              </a:rPr>
              <a:t>Obesity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is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nearly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universal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in adolescents with type 2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diabetes</a:t>
            </a:r>
            <a:endParaRPr lang="fa-IR" sz="2400" dirty="0" smtClean="0">
              <a:solidFill>
                <a:schemeClr val="accent1">
                  <a:lumMod val="50000"/>
                </a:schemeClr>
              </a:solidFill>
              <a:latin typeface="ScalaLancetPro"/>
              <a:cs typeface="+mj-cs"/>
            </a:endParaRP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  <a:latin typeface="ScalaLancetPro"/>
                <a:cs typeface="+mj-cs"/>
              </a:rPr>
              <a:t>Positive family histories of diabetes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are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nearly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90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% within the first or second generation.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It is likely that similar </a:t>
            </a:r>
            <a:r>
              <a:rPr lang="en-US" sz="2400" dirty="0">
                <a:solidFill>
                  <a:srgbClr val="FF0000"/>
                </a:solidFill>
                <a:latin typeface="ScalaLancetPro"/>
                <a:cs typeface="+mj-cs"/>
              </a:rPr>
              <a:t>genetic factors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 also operate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in</a:t>
            </a:r>
            <a:r>
              <a:rPr lang="fa-IR" sz="2400" dirty="0" smtClean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 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ScalaLancetPro"/>
                <a:cs typeface="+mj-cs"/>
              </a:rPr>
              <a:t>adolescents</a:t>
            </a:r>
            <a:endParaRPr lang="en-US" sz="2400" dirty="0">
              <a:solidFill>
                <a:schemeClr val="accent1">
                  <a:lumMod val="50000"/>
                </a:schemeClr>
              </a:solidFill>
              <a:cs typeface="+mj-cs"/>
            </a:endParaRPr>
          </a:p>
          <a:p>
            <a:pPr lvl="0"/>
            <a:endParaRPr lang="en-US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7251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1112</Words>
  <Application>Microsoft Office PowerPoint</Application>
  <PresentationFormat>Widescreen</PresentationFormat>
  <Paragraphs>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0" baseType="lpstr">
      <vt:lpstr>Arial</vt:lpstr>
      <vt:lpstr>B Nazanin</vt:lpstr>
      <vt:lpstr>Calibri</vt:lpstr>
      <vt:lpstr>Calibri Light</vt:lpstr>
      <vt:lpstr>Impact</vt:lpstr>
      <vt:lpstr>ScalaLancetPro</vt:lpstr>
      <vt:lpstr>Shaker2Lancet-Bold</vt:lpstr>
      <vt:lpstr>Tahoma</vt:lpstr>
      <vt:lpstr>Times New Roman</vt:lpstr>
      <vt:lpstr>Wingdings</vt:lpstr>
      <vt:lpstr>Office Theme</vt:lpstr>
      <vt:lpstr>Ocean</vt:lpstr>
      <vt:lpstr> معرفی یک مورد هایپرانسولینیسم مادرزادی با دیابت تیپ دو در نوجوانی</vt:lpstr>
      <vt:lpstr>PowerPoint Presentation</vt:lpstr>
      <vt:lpstr>Whole Exome Sequencing</vt:lpstr>
      <vt:lpstr>معرفی Case  </vt:lpstr>
      <vt:lpstr>PowerPoint Presentation</vt:lpstr>
      <vt:lpstr>PowerPoint Presentation</vt:lpstr>
      <vt:lpstr>Type 2 diabetes in adolescents</vt:lpstr>
      <vt:lpstr> Cause and phenotype</vt:lpstr>
      <vt:lpstr>Cause and phenotype</vt:lpstr>
      <vt:lpstr>Cause and phenotype</vt:lpstr>
      <vt:lpstr>Diagnosis and differentiation from other forms of diabetes</vt:lpstr>
      <vt:lpstr>Diagnosis</vt:lpstr>
      <vt:lpstr>Complications and comorbidities</vt:lpstr>
      <vt:lpstr>Complications and comorbidities</vt:lpstr>
      <vt:lpstr>Complications and comorbidities</vt:lpstr>
      <vt:lpstr>Management</vt:lpstr>
      <vt:lpstr>Management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ASA</dc:creator>
  <cp:lastModifiedBy>1 1</cp:lastModifiedBy>
  <cp:revision>69</cp:revision>
  <dcterms:created xsi:type="dcterms:W3CDTF">2021-11-30T07:05:22Z</dcterms:created>
  <dcterms:modified xsi:type="dcterms:W3CDTF">2021-12-01T09:04:18Z</dcterms:modified>
</cp:coreProperties>
</file>