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314" r:id="rId4"/>
    <p:sldId id="280" r:id="rId5"/>
    <p:sldId id="279" r:id="rId6"/>
    <p:sldId id="303" r:id="rId7"/>
    <p:sldId id="317" r:id="rId8"/>
    <p:sldId id="285" r:id="rId9"/>
    <p:sldId id="287" r:id="rId10"/>
    <p:sldId id="288" r:id="rId11"/>
    <p:sldId id="300" r:id="rId12"/>
    <p:sldId id="309" r:id="rId13"/>
    <p:sldId id="310" r:id="rId14"/>
    <p:sldId id="306" r:id="rId15"/>
    <p:sldId id="305" r:id="rId16"/>
    <p:sldId id="312" r:id="rId17"/>
    <p:sldId id="313" r:id="rId18"/>
    <p:sldId id="325" r:id="rId19"/>
    <p:sldId id="297" r:id="rId20"/>
    <p:sldId id="274" r:id="rId21"/>
    <p:sldId id="275" r:id="rId22"/>
    <p:sldId id="276" r:id="rId23"/>
    <p:sldId id="277" r:id="rId24"/>
    <p:sldId id="278" r:id="rId25"/>
    <p:sldId id="293" r:id="rId26"/>
    <p:sldId id="294" r:id="rId27"/>
    <p:sldId id="295" r:id="rId28"/>
    <p:sldId id="270" r:id="rId29"/>
    <p:sldId id="261" r:id="rId30"/>
    <p:sldId id="315" r:id="rId31"/>
    <p:sldId id="316" r:id="rId32"/>
    <p:sldId id="264" r:id="rId33"/>
    <p:sldId id="326" r:id="rId34"/>
    <p:sldId id="321" r:id="rId35"/>
    <p:sldId id="324" r:id="rId36"/>
    <p:sldId id="319" r:id="rId37"/>
    <p:sldId id="323" r:id="rId38"/>
    <p:sldId id="322" r:id="rId39"/>
    <p:sldId id="29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06C"/>
    <a:srgbClr val="B40085"/>
    <a:srgbClr val="FF6600"/>
    <a:srgbClr val="E20000"/>
    <a:srgbClr val="4477BC"/>
    <a:srgbClr val="AA352C"/>
    <a:srgbClr val="007400"/>
    <a:srgbClr val="009900"/>
    <a:srgbClr val="DB4C25"/>
    <a:srgbClr val="C544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8CC1782-4C52-4EA6-A6AF-23777FB79BA6}" type="datetimeFigureOut">
              <a:rPr lang="fa-IR" smtClean="0"/>
              <a:pPr/>
              <a:t>28/04/1443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70C2079-C4B0-41B2-9CE0-B840796F1F4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C2079-C4B0-41B2-9CE0-B840796F1F45}" type="slidenum">
              <a:rPr lang="fa-IR" smtClean="0"/>
              <a:pPr/>
              <a:t>4</a:t>
            </a:fld>
            <a:endParaRPr lang="fa-I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C2079-C4B0-41B2-9CE0-B840796F1F45}" type="slidenum">
              <a:rPr lang="fa-IR" smtClean="0"/>
              <a:pPr/>
              <a:t>18</a:t>
            </a:fld>
            <a:endParaRPr lang="fa-I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C2079-C4B0-41B2-9CE0-B840796F1F45}" type="slidenum">
              <a:rPr lang="fa-IR" smtClean="0"/>
              <a:pPr/>
              <a:t>29</a:t>
            </a:fld>
            <a:endParaRPr lang="fa-I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C2079-C4B0-41B2-9CE0-B840796F1F45}" type="slidenum">
              <a:rPr lang="fa-IR" smtClean="0"/>
              <a:pPr/>
              <a:t>34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ublic\Pictures\Sample Pictures\image-webtech360-com-12290800215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09600"/>
            <a:ext cx="9525000" cy="7467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In the name of ALLAH</a:t>
            </a:r>
            <a:endParaRPr lang="fa-IR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752600"/>
            <a:ext cx="8686800" cy="48768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2">
                    <a:lumMod val="75000"/>
                  </a:schemeClr>
                </a:solidFill>
              </a:rPr>
              <a:t>Recombinant growth hormone therapy in children</a:t>
            </a:r>
          </a:p>
          <a:p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4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2">
                    <a:lumMod val="50000"/>
                  </a:schemeClr>
                </a:solidFill>
              </a:rPr>
              <a:t>Fatemeh</a:t>
            </a:r>
            <a:r>
              <a:rPr lang="en-US" sz="4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2">
                    <a:lumMod val="50000"/>
                  </a:schemeClr>
                </a:solidFill>
              </a:rPr>
              <a:t>Aghamahdi</a:t>
            </a:r>
            <a:endParaRPr lang="en-US" sz="4000" dirty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endParaRPr lang="en-US" sz="4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Assistant professor of </a:t>
            </a:r>
            <a:r>
              <a:rPr lang="en-US" sz="2400" dirty="0" err="1">
                <a:solidFill>
                  <a:srgbClr val="002060"/>
                </a:solidFill>
              </a:rPr>
              <a:t>Alborz</a:t>
            </a:r>
            <a:r>
              <a:rPr lang="en-US" sz="2400" dirty="0">
                <a:solidFill>
                  <a:srgbClr val="002060"/>
                </a:solidFill>
              </a:rPr>
              <a:t> University of Medical Sciences</a:t>
            </a:r>
          </a:p>
          <a:p>
            <a:pPr algn="l"/>
            <a:endParaRPr lang="fa-IR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B40085"/>
                </a:solidFill>
              </a:rPr>
              <a:t>Idiopathic Short Stature</a:t>
            </a:r>
            <a:endParaRPr lang="fa-IR" dirty="0">
              <a:solidFill>
                <a:srgbClr val="B4008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/>
              <a:t>The indication is for children with current height </a:t>
            </a:r>
            <a:r>
              <a:rPr lang="en-US" dirty="0">
                <a:solidFill>
                  <a:srgbClr val="FF0000"/>
                </a:solidFill>
              </a:rPr>
              <a:t>below -2.25 </a:t>
            </a:r>
            <a:r>
              <a:rPr lang="en-US" dirty="0"/>
              <a:t>SD of the mean, in whom the </a:t>
            </a:r>
            <a:r>
              <a:rPr lang="en-US" b="1" dirty="0"/>
              <a:t>epiphyses are not closed </a:t>
            </a:r>
            <a:r>
              <a:rPr lang="en-US" dirty="0"/>
              <a:t>and whose </a:t>
            </a:r>
            <a:r>
              <a:rPr lang="en-US" b="1" dirty="0"/>
              <a:t>expected adult height</a:t>
            </a:r>
            <a:r>
              <a:rPr lang="en-US" dirty="0"/>
              <a:t> (based on bone age) is </a:t>
            </a:r>
            <a:r>
              <a:rPr lang="en-US" b="1" dirty="0"/>
              <a:t>below the normal range</a:t>
            </a:r>
            <a:r>
              <a:rPr lang="en-US" dirty="0"/>
              <a:t>:</a:t>
            </a:r>
          </a:p>
          <a:p>
            <a:pPr algn="ctr">
              <a:buNone/>
            </a:pPr>
            <a:r>
              <a:rPr lang="en-US" dirty="0">
                <a:solidFill>
                  <a:srgbClr val="FF0000"/>
                </a:solidFill>
              </a:rPr>
              <a:t>&lt;160 cm for males </a:t>
            </a:r>
          </a:p>
          <a:p>
            <a:pPr algn="ctr">
              <a:buNone/>
            </a:pPr>
            <a:r>
              <a:rPr lang="en-US" dirty="0">
                <a:solidFill>
                  <a:srgbClr val="FF0000"/>
                </a:solidFill>
              </a:rPr>
              <a:t>&lt;150 cm for females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3200" y="6248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UpToDate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2021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B40085"/>
                </a:solidFill>
              </a:rPr>
              <a:t>Idiopathic Short Stature</a:t>
            </a:r>
            <a:endParaRPr lang="fa-IR" dirty="0">
              <a:solidFill>
                <a:srgbClr val="B4008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algn="just">
              <a:buClr>
                <a:srgbClr val="B40085"/>
              </a:buClr>
              <a:buFont typeface="Wingdings" pitchFamily="2" charset="2"/>
              <a:buChar char="Ø"/>
            </a:pPr>
            <a:r>
              <a:rPr lang="en-US" dirty="0"/>
              <a:t>Guidelines recommend </a:t>
            </a:r>
            <a:r>
              <a:rPr lang="en-US" b="1" dirty="0">
                <a:solidFill>
                  <a:srgbClr val="FF0000"/>
                </a:solidFill>
              </a:rPr>
              <a:t>against</a:t>
            </a:r>
            <a:r>
              <a:rPr lang="en-US" dirty="0"/>
              <a:t> the routine use of </a:t>
            </a:r>
            <a:r>
              <a:rPr lang="en-US" dirty="0" err="1"/>
              <a:t>rhGH</a:t>
            </a:r>
            <a:r>
              <a:rPr lang="en-US" dirty="0"/>
              <a:t> for every child with ISS.</a:t>
            </a:r>
          </a:p>
          <a:p>
            <a:pPr algn="just">
              <a:buClr>
                <a:srgbClr val="B40085"/>
              </a:buClr>
              <a:buFont typeface="Wingdings" pitchFamily="2" charset="2"/>
              <a:buChar char="Ø"/>
            </a:pPr>
            <a:endParaRPr lang="en-US" dirty="0"/>
          </a:p>
          <a:p>
            <a:pPr algn="just">
              <a:buClr>
                <a:srgbClr val="B40085"/>
              </a:buClr>
              <a:buFont typeface="Wingdings" pitchFamily="2" charset="2"/>
              <a:buChar char="Ø"/>
            </a:pPr>
            <a:r>
              <a:rPr lang="en-US" dirty="0"/>
              <a:t>We suggest </a:t>
            </a:r>
            <a:r>
              <a:rPr lang="en-US" b="1" dirty="0"/>
              <a:t>adjusting</a:t>
            </a:r>
            <a:r>
              <a:rPr lang="en-US" dirty="0"/>
              <a:t> GH dosing based on </a:t>
            </a:r>
            <a:r>
              <a:rPr lang="en-US" b="1" dirty="0">
                <a:solidFill>
                  <a:srgbClr val="FF0000"/>
                </a:solidFill>
              </a:rPr>
              <a:t>IGF-1</a:t>
            </a:r>
            <a:r>
              <a:rPr lang="en-US" dirty="0"/>
              <a:t>  levels when treating children with ISS, targeting an IGF-1 level at approximately </a:t>
            </a:r>
            <a:r>
              <a:rPr lang="en-US" dirty="0">
                <a:solidFill>
                  <a:srgbClr val="FF0000"/>
                </a:solidFill>
              </a:rPr>
              <a:t>1 SD </a:t>
            </a:r>
            <a:r>
              <a:rPr lang="en-US" dirty="0"/>
              <a:t>above the mean for age and gender.</a:t>
            </a:r>
          </a:p>
          <a:p>
            <a:pPr algn="just">
              <a:buClr>
                <a:srgbClr val="B40085"/>
              </a:buClr>
              <a:buFont typeface="Wingdings" pitchFamily="2" charset="2"/>
              <a:buChar char="Ø"/>
            </a:pPr>
            <a:endParaRPr lang="en-US" dirty="0"/>
          </a:p>
          <a:p>
            <a:pPr algn="just">
              <a:buClr>
                <a:srgbClr val="B40085"/>
              </a:buClr>
              <a:buFont typeface="Wingdings" pitchFamily="2" charset="2"/>
              <a:buChar char="Ø"/>
            </a:pPr>
            <a:r>
              <a:rPr lang="en-US" dirty="0"/>
              <a:t>We define a good response as an increase in height velocity of </a:t>
            </a:r>
            <a:r>
              <a:rPr lang="en-US" dirty="0">
                <a:solidFill>
                  <a:srgbClr val="FF0000"/>
                </a:solidFill>
              </a:rPr>
              <a:t>50 percent </a:t>
            </a:r>
            <a:r>
              <a:rPr lang="en-US" dirty="0"/>
              <a:t>or at least </a:t>
            </a:r>
            <a:r>
              <a:rPr lang="en-US" dirty="0">
                <a:solidFill>
                  <a:srgbClr val="FF0000"/>
                </a:solidFill>
              </a:rPr>
              <a:t>2.5 cm/year</a:t>
            </a:r>
            <a:r>
              <a:rPr lang="en-US" dirty="0"/>
              <a:t> above the baseline height velocity.</a:t>
            </a:r>
            <a:endParaRPr lang="fa-IR" dirty="0"/>
          </a:p>
          <a:p>
            <a:endParaRPr lang="fa-I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3200" y="6248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UpToDate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2021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00B050"/>
                </a:solidFill>
              </a:rPr>
              <a:t>Turner Syndrome</a:t>
            </a:r>
            <a:endParaRPr lang="fa-IR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GH therapy is recommended as soon as the height of a girl with Turner syndrome </a:t>
            </a:r>
            <a:r>
              <a:rPr lang="en-US" b="1" dirty="0">
                <a:solidFill>
                  <a:srgbClr val="C00000"/>
                </a:solidFill>
              </a:rPr>
              <a:t>falls below the 5</a:t>
            </a:r>
            <a:r>
              <a:rPr lang="en-US" b="1" baseline="30000" dirty="0">
                <a:solidFill>
                  <a:srgbClr val="C00000"/>
                </a:solidFill>
              </a:rPr>
              <a:t>th</a:t>
            </a:r>
            <a:r>
              <a:rPr lang="en-US" b="1" dirty="0">
                <a:solidFill>
                  <a:srgbClr val="C00000"/>
                </a:solidFill>
              </a:rPr>
              <a:t> percentile </a:t>
            </a:r>
            <a:r>
              <a:rPr lang="en-US" dirty="0"/>
              <a:t>for age on the normal female growth chart, which usually occurs between </a:t>
            </a:r>
            <a:r>
              <a:rPr lang="en-US" dirty="0">
                <a:solidFill>
                  <a:srgbClr val="FF0000"/>
                </a:solidFill>
              </a:rPr>
              <a:t>2 and 5 years </a:t>
            </a:r>
            <a:r>
              <a:rPr lang="en-US" dirty="0"/>
              <a:t>of age.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Growth hormone dosing in Turner syndrome patients can be calculated based on body surface area (using </a:t>
            </a:r>
            <a:r>
              <a:rPr lang="en-US" dirty="0">
                <a:solidFill>
                  <a:srgbClr val="FF0000"/>
                </a:solidFill>
              </a:rPr>
              <a:t>1.33 mg/m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/day </a:t>
            </a:r>
            <a:r>
              <a:rPr lang="en-US" dirty="0"/>
              <a:t>as a starting point).</a:t>
            </a:r>
            <a:endParaRPr lang="fa-I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3200" y="6248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UpToDate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2021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err="1">
                <a:solidFill>
                  <a:srgbClr val="FF6600"/>
                </a:solidFill>
              </a:rPr>
              <a:t>Prader-Willi</a:t>
            </a:r>
            <a:r>
              <a:rPr lang="en-US" b="1" dirty="0">
                <a:solidFill>
                  <a:srgbClr val="FF6600"/>
                </a:solidFill>
              </a:rPr>
              <a:t> Syndrome</a:t>
            </a:r>
            <a:endParaRPr lang="fa-IR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dirty="0"/>
          </a:p>
          <a:p>
            <a:r>
              <a:rPr lang="en-US" dirty="0"/>
              <a:t>Treatment with </a:t>
            </a:r>
            <a:r>
              <a:rPr lang="en-US" dirty="0" err="1"/>
              <a:t>rhGH</a:t>
            </a:r>
            <a:r>
              <a:rPr lang="en-US" dirty="0"/>
              <a:t> has been suggested in all children and adolescents with PWS who have clinical evidence of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growth failure </a:t>
            </a:r>
            <a:r>
              <a:rPr lang="en-US" dirty="0"/>
              <a:t>(Except  specific  contraindications).</a:t>
            </a:r>
          </a:p>
          <a:p>
            <a:endParaRPr lang="en-US" b="1" i="1" dirty="0"/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Contraindications</a:t>
            </a:r>
            <a:r>
              <a:rPr lang="en-US" dirty="0"/>
              <a:t> include </a:t>
            </a:r>
            <a:r>
              <a:rPr lang="en-US" i="1" dirty="0"/>
              <a:t>severe obesity</a:t>
            </a:r>
            <a:r>
              <a:rPr lang="en-US" dirty="0"/>
              <a:t>, </a:t>
            </a:r>
            <a:r>
              <a:rPr lang="en-US" i="1" dirty="0"/>
              <a:t>severe sleep apnea</a:t>
            </a:r>
            <a:r>
              <a:rPr lang="en-US" dirty="0"/>
              <a:t>, or </a:t>
            </a:r>
            <a:r>
              <a:rPr lang="en-US" i="1" dirty="0"/>
              <a:t>respiratory compromise </a:t>
            </a:r>
            <a:r>
              <a:rPr lang="en-US" dirty="0"/>
              <a:t>as there may be an increased risk of death in these patients.</a:t>
            </a:r>
          </a:p>
          <a:p>
            <a:endParaRPr lang="en-US" dirty="0"/>
          </a:p>
          <a:p>
            <a:r>
              <a:rPr lang="en-US" dirty="0"/>
              <a:t>The optimal duration of </a:t>
            </a:r>
            <a:r>
              <a:rPr lang="en-US" dirty="0" err="1"/>
              <a:t>rhGH</a:t>
            </a:r>
            <a:r>
              <a:rPr lang="en-US" dirty="0"/>
              <a:t> treatment has not been established.</a:t>
            </a:r>
            <a:endParaRPr lang="fa-I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3200" y="6248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UpToDate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2021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009900"/>
                </a:solidFill>
              </a:rPr>
              <a:t>Chronic renal disease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009900"/>
              </a:buClr>
              <a:buFont typeface="Wingdings" pitchFamily="2" charset="2"/>
              <a:buChar char="ü"/>
            </a:pPr>
            <a:r>
              <a:rPr lang="en-US" dirty="0"/>
              <a:t>All other amenable risk factors for growth impairment have been addressed. (Inadequate nutrition, metabolic acidosis, fluid and electrolyte abnormalities, anemia, and renal </a:t>
            </a:r>
            <a:r>
              <a:rPr lang="en-US" dirty="0" err="1"/>
              <a:t>osteodystrophy</a:t>
            </a:r>
            <a:r>
              <a:rPr lang="en-US" dirty="0"/>
              <a:t>.)</a:t>
            </a:r>
          </a:p>
          <a:p>
            <a:pPr>
              <a:buClr>
                <a:srgbClr val="009900"/>
              </a:buClr>
              <a:buFont typeface="Wingdings" pitchFamily="2" charset="2"/>
              <a:buChar char="ü"/>
            </a:pPr>
            <a:endParaRPr lang="en-US" dirty="0"/>
          </a:p>
          <a:p>
            <a:pPr>
              <a:buClr>
                <a:srgbClr val="009900"/>
              </a:buClr>
              <a:buFont typeface="Wingdings" pitchFamily="2" charset="2"/>
              <a:buChar char="ü"/>
            </a:pPr>
            <a:r>
              <a:rPr lang="en-US" dirty="0"/>
              <a:t>Estimated </a:t>
            </a:r>
            <a:r>
              <a:rPr lang="en-US" dirty="0" err="1"/>
              <a:t>glomerular</a:t>
            </a:r>
            <a:r>
              <a:rPr lang="en-US" dirty="0"/>
              <a:t> filtration rate (GFR) is less than 75 </a:t>
            </a:r>
            <a:r>
              <a:rPr lang="en-US" dirty="0" err="1"/>
              <a:t>mL</a:t>
            </a:r>
            <a:r>
              <a:rPr lang="en-US" dirty="0"/>
              <a:t>/min per 1.73 m</a:t>
            </a:r>
            <a:r>
              <a:rPr lang="en-US" baseline="30000" dirty="0"/>
              <a:t>2</a:t>
            </a:r>
            <a:r>
              <a:rPr lang="en-US" dirty="0"/>
              <a:t>.</a:t>
            </a:r>
          </a:p>
          <a:p>
            <a:pPr>
              <a:buClr>
                <a:srgbClr val="009900"/>
              </a:buClr>
              <a:buFont typeface="Wingdings" pitchFamily="2" charset="2"/>
              <a:buChar char="ü"/>
            </a:pPr>
            <a:endParaRPr lang="en-US" dirty="0"/>
          </a:p>
          <a:p>
            <a:pPr>
              <a:buClr>
                <a:srgbClr val="009900"/>
              </a:buClr>
              <a:buFont typeface="Wingdings" pitchFamily="2" charset="2"/>
              <a:buChar char="ü"/>
            </a:pPr>
            <a:r>
              <a:rPr lang="en-US" dirty="0"/>
              <a:t>height velocity Z-score &lt;-1.88 or a height velocity for age &lt;3</a:t>
            </a:r>
            <a:r>
              <a:rPr lang="en-US" baseline="30000" dirty="0"/>
              <a:t>rd</a:t>
            </a:r>
            <a:r>
              <a:rPr lang="en-US" dirty="0"/>
              <a:t> percentile that persists beyond three months</a:t>
            </a:r>
          </a:p>
          <a:p>
            <a:pPr>
              <a:buClr>
                <a:srgbClr val="009900"/>
              </a:buClr>
              <a:buFont typeface="Wingdings" pitchFamily="2" charset="2"/>
              <a:buChar char="ü"/>
            </a:pPr>
            <a:endParaRPr lang="en-US" dirty="0"/>
          </a:p>
          <a:p>
            <a:pPr>
              <a:buClr>
                <a:srgbClr val="009900"/>
              </a:buClr>
              <a:buFont typeface="Wingdings" pitchFamily="2" charset="2"/>
              <a:buChar char="ü"/>
            </a:pPr>
            <a:r>
              <a:rPr lang="en-US" dirty="0"/>
              <a:t>There is no evidence of active malignancies.</a:t>
            </a:r>
          </a:p>
          <a:p>
            <a:endParaRPr lang="fa-I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43200" y="6248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UpToDate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2021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009900"/>
                </a:solidFill>
              </a:rPr>
              <a:t>Chronic renal disease</a:t>
            </a:r>
            <a:endParaRPr lang="fa-IR" dirty="0">
              <a:solidFill>
                <a:srgbClr val="00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Recombinant GH therapy improves growth in children with CKD in all clinical settings:</a:t>
            </a:r>
          </a:p>
          <a:p>
            <a:pPr lvl="1"/>
            <a:r>
              <a:rPr lang="en-US" dirty="0"/>
              <a:t>Patients with CKD without renal replacement therapy </a:t>
            </a:r>
          </a:p>
          <a:p>
            <a:pPr lvl="1"/>
            <a:r>
              <a:rPr lang="en-US" dirty="0"/>
              <a:t>Patients undergoing dialysis therapy</a:t>
            </a:r>
          </a:p>
          <a:p>
            <a:pPr lvl="1"/>
            <a:r>
              <a:rPr lang="en-US" dirty="0"/>
              <a:t>Patients with a functioning kidney allograft.</a:t>
            </a:r>
          </a:p>
          <a:p>
            <a:endParaRPr lang="en-US" dirty="0"/>
          </a:p>
          <a:p>
            <a:r>
              <a:rPr lang="en-US" dirty="0"/>
              <a:t>An adequate growth response is defined as a growth velocity that is greater than 2 cm/year over the baseline rate prior to </a:t>
            </a:r>
            <a:r>
              <a:rPr lang="en-US" dirty="0" err="1"/>
              <a:t>rhGH</a:t>
            </a:r>
            <a:r>
              <a:rPr lang="en-US" dirty="0"/>
              <a:t> therapy</a:t>
            </a:r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3200" y="6248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UpToDate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2021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1"/>
            <a:ext cx="7391400" cy="3886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/>
              <a:t>The available clinical data indicate that </a:t>
            </a:r>
            <a:r>
              <a:rPr lang="en-US" dirty="0" err="1"/>
              <a:t>rhGH</a:t>
            </a:r>
            <a:r>
              <a:rPr lang="en-US" dirty="0"/>
              <a:t> therapy does </a:t>
            </a:r>
            <a:r>
              <a:rPr lang="en-US" b="1" dirty="0"/>
              <a:t>not accelerate the loss of residual kidney function.</a:t>
            </a:r>
          </a:p>
          <a:p>
            <a:pPr algn="just">
              <a:buFont typeface="Wingdings" pitchFamily="2" charset="2"/>
              <a:buChar char="ü"/>
            </a:pPr>
            <a:endParaRPr lang="en-US" dirty="0"/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In children with CKD due to </a:t>
            </a:r>
            <a:r>
              <a:rPr lang="en-US" dirty="0" err="1"/>
              <a:t>nephropathic</a:t>
            </a:r>
            <a:r>
              <a:rPr lang="en-US" dirty="0"/>
              <a:t> </a:t>
            </a:r>
            <a:r>
              <a:rPr lang="en-US" dirty="0" err="1"/>
              <a:t>cystinosis</a:t>
            </a:r>
            <a:r>
              <a:rPr lang="en-US" dirty="0"/>
              <a:t> GH therapy is considered at all stages of CKD. </a:t>
            </a:r>
            <a:endParaRPr lang="fa-IR" dirty="0"/>
          </a:p>
        </p:txBody>
      </p:sp>
      <p:sp>
        <p:nvSpPr>
          <p:cNvPr id="5" name="Rectangle 4"/>
          <p:cNvSpPr/>
          <p:nvPr/>
        </p:nvSpPr>
        <p:spPr>
          <a:xfrm>
            <a:off x="762000" y="457200"/>
            <a:ext cx="7391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9900"/>
                </a:solidFill>
              </a:rPr>
              <a:t>Chronic renal disease</a:t>
            </a:r>
            <a:endParaRPr lang="fa-IR" sz="4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400" y="6172200"/>
            <a:ext cx="876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Drube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J, et al. Clinical practice recommendations for growth hormone treatment in children with chronic kidney disease. Nature Reviews Nephrology. 2019 Sep;15(9):577-89.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41019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   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GH therapy should not be started: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In patients with closed epiphyses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In patients with known hypersensitivity to the active substance or to any of the </a:t>
            </a:r>
            <a:r>
              <a:rPr lang="en-US" dirty="0" err="1"/>
              <a:t>excipients</a:t>
            </a:r>
            <a:r>
              <a:rPr lang="en-US" dirty="0"/>
              <a:t>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In the case of unwillingness of the patient or their family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In patients with severe secondary hyperparathyroidism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In patients with proliferative or severe non- proliferative diabetic retinopathy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During the first year after renal transplantation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In patients with acute critical illness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/>
              <a:t>In patients with active malignancy </a:t>
            </a:r>
          </a:p>
          <a:p>
            <a:endParaRPr lang="fa-IR" dirty="0"/>
          </a:p>
        </p:txBody>
      </p:sp>
      <p:sp>
        <p:nvSpPr>
          <p:cNvPr id="5" name="Rectangle 4"/>
          <p:cNvSpPr/>
          <p:nvPr/>
        </p:nvSpPr>
        <p:spPr>
          <a:xfrm>
            <a:off x="457200" y="381000"/>
            <a:ext cx="5410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9900"/>
                </a:solidFill>
              </a:rPr>
              <a:t>Chronic renal disease</a:t>
            </a:r>
            <a:endParaRPr lang="fa-IR" sz="4400" dirty="0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52400" y="6172200"/>
            <a:ext cx="876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Drube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J, et al. Clinical practice recommendations for growth hormone treatment in children with chronic kidney disease. Nature Reviews Nephrology. 2019 Sep;15(9):577-89.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Other Syndromes:</a:t>
            </a:r>
          </a:p>
          <a:p>
            <a:pPr lvl="1"/>
            <a:r>
              <a:rPr lang="en-US" dirty="0"/>
              <a:t>SHOX deficit</a:t>
            </a:r>
          </a:p>
          <a:p>
            <a:pPr lvl="1"/>
            <a:r>
              <a:rPr lang="en-US" dirty="0"/>
              <a:t>Noonan syndrome</a:t>
            </a:r>
          </a:p>
          <a:p>
            <a:pPr lvl="1"/>
            <a:r>
              <a:rPr lang="en-US" dirty="0"/>
              <a:t>Silver-Russell syndrome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Other systemic diseases that GH has been used:</a:t>
            </a:r>
          </a:p>
          <a:p>
            <a:pPr lvl="1"/>
            <a:r>
              <a:rPr lang="en-US" dirty="0"/>
              <a:t>Juvenile Idiopathic Arthritis</a:t>
            </a:r>
          </a:p>
          <a:p>
            <a:pPr lvl="1"/>
            <a:r>
              <a:rPr lang="en-US" dirty="0"/>
              <a:t>AIDS</a:t>
            </a:r>
          </a:p>
          <a:p>
            <a:pPr lvl="1"/>
            <a:r>
              <a:rPr lang="en-US" dirty="0"/>
              <a:t>Short bowel Syndrome</a:t>
            </a:r>
          </a:p>
          <a:p>
            <a:pPr lvl="1"/>
            <a:r>
              <a:rPr lang="en-US" dirty="0"/>
              <a:t>Inherited metabolic disease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r>
              <a:rPr lang="en-US" dirty="0"/>
              <a:t>Ovarian failure and pregnancy in Poor Ovarian Responders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6019800"/>
            <a:ext cx="7467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References: 5,8,9,10,</a:t>
            </a:r>
            <a:r>
              <a:rPr kumimoji="0" lang="en-US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dirty="0"/>
              <a:t>11,13</a:t>
            </a:r>
          </a:p>
          <a:p>
            <a:pPr lvl="0" algn="ctr">
              <a:spcBef>
                <a:spcPct val="0"/>
              </a:spcBef>
            </a:pPr>
            <a:endParaRPr lang="en-US" sz="1200" dirty="0"/>
          </a:p>
          <a:p>
            <a:pPr lvl="0" algn="ctr">
              <a:spcBef>
                <a:spcPct val="0"/>
              </a:spcBef>
            </a:pPr>
            <a:endParaRPr lang="en-US" sz="1200" dirty="0"/>
          </a:p>
          <a:p>
            <a:pPr lvl="0" algn="ctr">
              <a:spcBef>
                <a:spcPct val="0"/>
              </a:spcBef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l"/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Recommended Dosage:</a:t>
            </a:r>
            <a:endParaRPr lang="fa-I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371600"/>
          <a:ext cx="8726774" cy="424400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95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1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452"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Dosage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/>
                        <a:t>Diagnosis</a:t>
                      </a:r>
                      <a:endParaRPr lang="fa-I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452">
                <a:tc>
                  <a:txBody>
                    <a:bodyPr/>
                    <a:lstStyle/>
                    <a:p>
                      <a:pPr rtl="1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0.16–0.24 mg/kg/week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 (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0.024 to 0.034 mg/kg /daily)</a:t>
                      </a:r>
                      <a:endParaRPr lang="fa-I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b="1" dirty="0"/>
                        <a:t>GH </a:t>
                      </a:r>
                      <a:r>
                        <a:rPr lang="en-US" sz="1800" b="1" dirty="0" err="1"/>
                        <a:t>deficincy</a:t>
                      </a:r>
                      <a:endParaRPr lang="fa-IR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452"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0.24 -  0.47  mg/kg/week </a:t>
                      </a:r>
                      <a:endParaRPr lang="fa-I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Idiopathic short stature </a:t>
                      </a:r>
                      <a:endParaRPr lang="fa-IR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452">
                <a:tc>
                  <a:txBody>
                    <a:bodyPr/>
                    <a:lstStyle/>
                    <a:p>
                      <a:pPr rtl="1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0.33 - 0.47mg/kg/week</a:t>
                      </a:r>
                      <a:endParaRPr lang="fa-I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Turner Syndrome</a:t>
                      </a:r>
                      <a:endParaRPr lang="fa-IR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390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0.24 to 0.47mg/kg/week</a:t>
                      </a:r>
                      <a:endParaRPr lang="fa-I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b="1" dirty="0"/>
                        <a:t>Small for Gestational Age (SGA)</a:t>
                      </a:r>
                      <a:endParaRPr lang="fa-IR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452">
                <a:tc>
                  <a:txBody>
                    <a:bodyPr/>
                    <a:lstStyle/>
                    <a:p>
                      <a:pPr rtl="1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0.35</a:t>
                      </a:r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 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mg/kg/week</a:t>
                      </a:r>
                      <a:endParaRPr lang="fa-IR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b="1" dirty="0"/>
                        <a:t>SHOX deficiency</a:t>
                      </a:r>
                      <a:endParaRPr lang="fa-IR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452"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0.31 to 0.35  mg/kg/week</a:t>
                      </a:r>
                      <a:endParaRPr lang="fa-I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Chronic Renal Failure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452">
                <a:tc>
                  <a:txBody>
                    <a:bodyPr/>
                    <a:lstStyle/>
                    <a:p>
                      <a:pPr rtl="1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0.16 to 0.24 mg/kg/week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Prader-Willi Syndrome</a:t>
                      </a:r>
                      <a:endParaRPr lang="fa-IR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0452">
                <a:tc>
                  <a:txBody>
                    <a:bodyPr/>
                    <a:lstStyle/>
                    <a:p>
                      <a:pPr rtl="1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Up to 0.47mg/kg/week</a:t>
                      </a:r>
                      <a:endParaRPr lang="fa-I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Noonan Syndrome</a:t>
                      </a:r>
                      <a:endParaRPr lang="fa-IR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43200" y="6248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UpToDate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2021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172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4000" dirty="0">
                <a:solidFill>
                  <a:srgbClr val="00B050"/>
                </a:solidFill>
              </a:rPr>
              <a:t>What I will talk about in this lecture:</a:t>
            </a:r>
          </a:p>
          <a:p>
            <a:pPr>
              <a:buNone/>
            </a:pPr>
            <a:endParaRPr lang="en-US" sz="2200" dirty="0">
              <a:solidFill>
                <a:srgbClr val="00B050"/>
              </a:solidFill>
            </a:endParaRPr>
          </a:p>
          <a:p>
            <a:pPr lvl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sz="3600" dirty="0"/>
              <a:t>FDA and EMA approved indications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sz="3600" dirty="0"/>
              <a:t>Recommended Dosage for each indication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sz="3600" dirty="0"/>
              <a:t>Follow up of under treatment patients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sz="3600" dirty="0"/>
              <a:t>Predictors of response to GH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sz="3600" dirty="0"/>
              <a:t>Evaluation for suboptimal growth response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sz="3600" dirty="0"/>
              <a:t>Termination of therapy 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ü"/>
            </a:pPr>
            <a:r>
              <a:rPr lang="en-US" sz="3600" dirty="0"/>
              <a:t>Some Tips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960412"/>
                </a:solidFill>
              </a:rPr>
              <a:t>Follow up of under treatment patients </a:t>
            </a:r>
            <a:endParaRPr lang="fa-IR" b="1" dirty="0">
              <a:solidFill>
                <a:srgbClr val="96041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b="1" i="1" dirty="0">
                <a:solidFill>
                  <a:srgbClr val="C25552"/>
                </a:solidFill>
              </a:rPr>
              <a:t>In each visit:</a:t>
            </a:r>
          </a:p>
          <a:p>
            <a:pPr lvl="1"/>
            <a:r>
              <a:rPr lang="en-US" dirty="0"/>
              <a:t>Checking the height velocity </a:t>
            </a:r>
          </a:p>
          <a:p>
            <a:pPr lvl="1"/>
            <a:r>
              <a:rPr lang="en-US" dirty="0"/>
              <a:t>Determining the Sexual Maturity Rating</a:t>
            </a:r>
          </a:p>
          <a:p>
            <a:pPr lvl="1"/>
            <a:r>
              <a:rPr lang="en-US" dirty="0"/>
              <a:t>Reviewing of the necessity of therapy</a:t>
            </a:r>
          </a:p>
          <a:p>
            <a:pPr lvl="1"/>
            <a:r>
              <a:rPr lang="en-US" dirty="0"/>
              <a:t>Checking the complications</a:t>
            </a:r>
          </a:p>
          <a:p>
            <a:r>
              <a:rPr lang="en-US" b="1" i="1" dirty="0" err="1">
                <a:solidFill>
                  <a:srgbClr val="C25552"/>
                </a:solidFill>
              </a:rPr>
              <a:t>Periodiccally</a:t>
            </a:r>
            <a:r>
              <a:rPr lang="en-US" b="1" i="1" dirty="0">
                <a:solidFill>
                  <a:srgbClr val="C25552"/>
                </a:solidFill>
              </a:rPr>
              <a:t>:</a:t>
            </a:r>
          </a:p>
          <a:p>
            <a:pPr lvl="1"/>
            <a:r>
              <a:rPr lang="en-US" dirty="0"/>
              <a:t>Bone  Age </a:t>
            </a:r>
          </a:p>
          <a:p>
            <a:pPr lvl="1"/>
            <a:r>
              <a:rPr lang="en-US"/>
              <a:t>IGF1</a:t>
            </a:r>
            <a:endParaRPr lang="en-US" dirty="0"/>
          </a:p>
          <a:p>
            <a:pPr lvl="1"/>
            <a:r>
              <a:rPr lang="en-US" dirty="0"/>
              <a:t>Thyroid and Adrenal function</a:t>
            </a:r>
          </a:p>
          <a:p>
            <a:pPr lvl="1"/>
            <a:r>
              <a:rPr lang="en-US" dirty="0"/>
              <a:t>Glucose metabolism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fa-I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3200" y="6248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UpToDate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2021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6600"/>
                </a:solidFill>
              </a:rPr>
              <a:t>Complications:</a:t>
            </a:r>
            <a:endParaRPr lang="fa-IR" b="1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Carbohydrate metabolism (DM type 2)</a:t>
            </a:r>
          </a:p>
          <a:p>
            <a:r>
              <a:rPr lang="en-US" dirty="0"/>
              <a:t>Benign intracranial hypertension </a:t>
            </a:r>
            <a:r>
              <a:rPr lang="en-US" sz="2800" dirty="0"/>
              <a:t>(</a:t>
            </a:r>
            <a:r>
              <a:rPr lang="en-US" sz="2800" dirty="0" err="1"/>
              <a:t>pseudotumor</a:t>
            </a:r>
            <a:r>
              <a:rPr lang="en-US" sz="2800" dirty="0"/>
              <a:t> </a:t>
            </a:r>
            <a:r>
              <a:rPr lang="en-US" sz="2800" dirty="0" err="1"/>
              <a:t>cerebri</a:t>
            </a:r>
            <a:r>
              <a:rPr lang="en-US" sz="2800" dirty="0"/>
              <a:t>)</a:t>
            </a:r>
          </a:p>
          <a:p>
            <a:r>
              <a:rPr lang="en-US" dirty="0"/>
              <a:t>Fluid homeostasis </a:t>
            </a:r>
            <a:r>
              <a:rPr lang="en-US" sz="2800" dirty="0"/>
              <a:t>(edema, carpal tunnel syndrome)</a:t>
            </a:r>
          </a:p>
          <a:p>
            <a:r>
              <a:rPr lang="en-US" dirty="0"/>
              <a:t>Skeletal and joint problems </a:t>
            </a:r>
            <a:r>
              <a:rPr lang="en-US" sz="2800" dirty="0"/>
              <a:t>(Slipped capital femoral epiphysis, Scoliosis)</a:t>
            </a:r>
          </a:p>
          <a:p>
            <a:r>
              <a:rPr lang="en-US" dirty="0" err="1"/>
              <a:t>Prepubertal</a:t>
            </a:r>
            <a:r>
              <a:rPr lang="en-US" dirty="0"/>
              <a:t> </a:t>
            </a:r>
            <a:r>
              <a:rPr lang="en-US" dirty="0" err="1"/>
              <a:t>gynecomastia</a:t>
            </a:r>
            <a:endParaRPr lang="en-US" dirty="0"/>
          </a:p>
          <a:p>
            <a:r>
              <a:rPr lang="en-US" dirty="0"/>
              <a:t>pancreatitis 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fa-I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81200" y="6248400"/>
            <a:ext cx="5562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x-none"/>
              <a:t>https://emedicine.medscape.com/article/923688-print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92006C"/>
                </a:solidFill>
              </a:rPr>
              <a:t>Follow up of under treatment patients with special needs</a:t>
            </a:r>
            <a:endParaRPr lang="fa-IR" dirty="0">
              <a:solidFill>
                <a:srgbClr val="92006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Turner Syndrome:</a:t>
            </a:r>
          </a:p>
          <a:p>
            <a:pPr lvl="1"/>
            <a:r>
              <a:rPr lang="en-US" dirty="0"/>
              <a:t>Scoliosis</a:t>
            </a:r>
          </a:p>
          <a:p>
            <a:pPr lvl="1"/>
            <a:r>
              <a:rPr lang="en-US" dirty="0"/>
              <a:t>Edema</a:t>
            </a:r>
          </a:p>
          <a:p>
            <a:pPr lvl="1"/>
            <a:r>
              <a:rPr lang="en-US" dirty="0"/>
              <a:t>Thyroid function test</a:t>
            </a:r>
          </a:p>
          <a:p>
            <a:pPr lvl="1"/>
            <a:r>
              <a:rPr lang="en-US" dirty="0"/>
              <a:t>Glucose metabolism</a:t>
            </a:r>
          </a:p>
          <a:p>
            <a:pPr lvl="1"/>
            <a:r>
              <a:rPr lang="en-US" dirty="0"/>
              <a:t>Vitamin D deficiency </a:t>
            </a:r>
          </a:p>
          <a:p>
            <a:pPr lvl="1"/>
            <a:r>
              <a:rPr lang="en-US" dirty="0"/>
              <a:t>Cardiovascular evaluation</a:t>
            </a:r>
          </a:p>
          <a:p>
            <a:r>
              <a:rPr lang="en-US" dirty="0">
                <a:solidFill>
                  <a:srgbClr val="0070C0"/>
                </a:solidFill>
              </a:rPr>
              <a:t>Small for gestational age:</a:t>
            </a:r>
          </a:p>
          <a:p>
            <a:pPr lvl="1"/>
            <a:r>
              <a:rPr lang="en-US" dirty="0"/>
              <a:t>Glucose and insulin</a:t>
            </a:r>
          </a:p>
          <a:p>
            <a:pPr lvl="1"/>
            <a:r>
              <a:rPr lang="en-US" dirty="0"/>
              <a:t>Lipids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None/>
            </a:pPr>
            <a:endParaRPr lang="fa-I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3200" y="6248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UpToDate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2021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Prader-Willi syndrome:</a:t>
            </a:r>
          </a:p>
          <a:p>
            <a:pPr lvl="1"/>
            <a:r>
              <a:rPr lang="en-US" dirty="0"/>
              <a:t>Thyroid function test</a:t>
            </a:r>
          </a:p>
          <a:p>
            <a:pPr lvl="1"/>
            <a:r>
              <a:rPr lang="en-US" dirty="0"/>
              <a:t>Sleep apnea</a:t>
            </a:r>
          </a:p>
          <a:p>
            <a:pPr lvl="1"/>
            <a:r>
              <a:rPr lang="en-US" dirty="0"/>
              <a:t>Adrenal function test</a:t>
            </a:r>
          </a:p>
          <a:p>
            <a:pPr lvl="1"/>
            <a:r>
              <a:rPr lang="en-US" dirty="0"/>
              <a:t>Scoliosis</a:t>
            </a:r>
          </a:p>
          <a:p>
            <a:pPr lvl="1"/>
            <a:r>
              <a:rPr lang="en-US" dirty="0"/>
              <a:t>Adenoid </a:t>
            </a:r>
            <a:r>
              <a:rPr lang="en-US" dirty="0" err="1"/>
              <a:t>hyperthrophy</a:t>
            </a: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Juvenile Idiopathic Arthritis:</a:t>
            </a:r>
          </a:p>
          <a:p>
            <a:pPr lvl="1"/>
            <a:r>
              <a:rPr lang="en-US" dirty="0"/>
              <a:t>Glucose metabolism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fa-I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3200" y="6248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UpToDate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2021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Chronic renal disease:</a:t>
            </a:r>
          </a:p>
          <a:p>
            <a:pPr lvl="1"/>
            <a:r>
              <a:rPr lang="en-US" dirty="0"/>
              <a:t>Thyroid function test</a:t>
            </a:r>
          </a:p>
          <a:p>
            <a:pPr lvl="1"/>
            <a:r>
              <a:rPr lang="en-US" dirty="0"/>
              <a:t> PTH, Calcium, Phosphate, HCO3</a:t>
            </a:r>
          </a:p>
          <a:p>
            <a:pPr lvl="1"/>
            <a:r>
              <a:rPr lang="en-US" dirty="0"/>
              <a:t>Renal function</a:t>
            </a:r>
          </a:p>
          <a:p>
            <a:pPr lvl="1"/>
            <a:r>
              <a:rPr lang="en-US" dirty="0"/>
              <a:t>Glucose metabolism</a:t>
            </a:r>
          </a:p>
          <a:p>
            <a:pPr lvl="1"/>
            <a:r>
              <a:rPr lang="en-US" dirty="0" err="1"/>
              <a:t>Avascular</a:t>
            </a:r>
            <a:r>
              <a:rPr lang="en-US" dirty="0"/>
              <a:t> necrosis</a:t>
            </a:r>
          </a:p>
          <a:p>
            <a:pPr lvl="1"/>
            <a:r>
              <a:rPr lang="en-US" dirty="0"/>
              <a:t>Slipped capital </a:t>
            </a:r>
            <a:r>
              <a:rPr lang="en-US" dirty="0" err="1"/>
              <a:t>femoris</a:t>
            </a:r>
            <a:endParaRPr lang="en-US" dirty="0"/>
          </a:p>
          <a:p>
            <a:pPr lvl="1"/>
            <a:r>
              <a:rPr lang="en-US" dirty="0"/>
              <a:t>Increased intracranial pressure</a:t>
            </a:r>
          </a:p>
          <a:p>
            <a:pPr lvl="1"/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3200" y="6248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UpToDate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2021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00B050"/>
                </a:solidFill>
              </a:rPr>
              <a:t>Predictors of response to GH</a:t>
            </a:r>
            <a:endParaRPr lang="fa-IR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Height at start of treatment </a:t>
            </a:r>
            <a:r>
              <a:rPr lang="en-US" dirty="0">
                <a:solidFill>
                  <a:srgbClr val="C00000"/>
                </a:solidFill>
              </a:rPr>
              <a:t>(the taller the better)</a:t>
            </a:r>
          </a:p>
          <a:p>
            <a:r>
              <a:rPr lang="en-US" dirty="0"/>
              <a:t>Age at start of treatment </a:t>
            </a:r>
            <a:r>
              <a:rPr lang="en-US" dirty="0">
                <a:solidFill>
                  <a:srgbClr val="C00000"/>
                </a:solidFill>
              </a:rPr>
              <a:t>(the younger the better, if after age five)</a:t>
            </a:r>
          </a:p>
          <a:p>
            <a:r>
              <a:rPr lang="en-US" dirty="0"/>
              <a:t>Height response during the first year of GH treatment </a:t>
            </a:r>
            <a:r>
              <a:rPr lang="en-US" dirty="0">
                <a:solidFill>
                  <a:srgbClr val="C00000"/>
                </a:solidFill>
              </a:rPr>
              <a:t>(the greater the initial response, the better the long-term outcome)</a:t>
            </a:r>
          </a:p>
          <a:p>
            <a:r>
              <a:rPr lang="en-US" dirty="0" err="1"/>
              <a:t>Midparental</a:t>
            </a:r>
            <a:r>
              <a:rPr lang="en-US" dirty="0"/>
              <a:t> height </a:t>
            </a:r>
            <a:r>
              <a:rPr lang="en-US" dirty="0">
                <a:solidFill>
                  <a:srgbClr val="C00000"/>
                </a:solidFill>
              </a:rPr>
              <a:t>(the taller the parents, the better)</a:t>
            </a:r>
          </a:p>
          <a:p>
            <a:r>
              <a:rPr lang="en-US" dirty="0"/>
              <a:t>Higher doses of GH generally are associated with a greater response (In some indications)</a:t>
            </a:r>
          </a:p>
          <a:p>
            <a:r>
              <a:rPr lang="en-US" dirty="0"/>
              <a:t>A more delayed bone maturation</a:t>
            </a:r>
          </a:p>
          <a:p>
            <a:r>
              <a:rPr lang="en-US" dirty="0"/>
              <a:t>lower pretreatment height velocity</a:t>
            </a:r>
          </a:p>
          <a:p>
            <a:r>
              <a:rPr lang="en-US" dirty="0"/>
              <a:t>lower baseline IGFI</a:t>
            </a:r>
          </a:p>
          <a:p>
            <a:endParaRPr lang="en-US" dirty="0"/>
          </a:p>
          <a:p>
            <a:endParaRPr lang="en-US" dirty="0"/>
          </a:p>
          <a:p>
            <a:endParaRPr lang="fa-I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3200" y="6248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UpToDate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2021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New folder (3)\New folder\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3048000"/>
            <a:ext cx="2819400" cy="3810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458200" cy="563562"/>
          </a:xfrm>
        </p:spPr>
        <p:txBody>
          <a:bodyPr>
            <a:noAutofit/>
          </a:bodyPr>
          <a:lstStyle/>
          <a:p>
            <a:pPr algn="l"/>
            <a:r>
              <a:rPr lang="en-US" sz="3600" b="1" dirty="0">
                <a:solidFill>
                  <a:schemeClr val="accent4">
                    <a:lumMod val="75000"/>
                  </a:schemeClr>
                </a:solidFill>
              </a:rPr>
              <a:t>Evaluation for suboptimal growth response</a:t>
            </a:r>
            <a:endParaRPr lang="fa-IR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Suboptimal dosing</a:t>
            </a:r>
          </a:p>
          <a:p>
            <a:r>
              <a:rPr lang="en-US" dirty="0"/>
              <a:t>None compliance</a:t>
            </a:r>
          </a:p>
          <a:p>
            <a:r>
              <a:rPr lang="en-US" dirty="0"/>
              <a:t>Inherent genetic</a:t>
            </a:r>
          </a:p>
          <a:p>
            <a:r>
              <a:rPr lang="en-US" dirty="0"/>
              <a:t>Clinical or subclinical hypothyroidism</a:t>
            </a:r>
          </a:p>
          <a:p>
            <a:r>
              <a:rPr lang="en-US" dirty="0"/>
              <a:t>Other systemic diseases</a:t>
            </a:r>
          </a:p>
          <a:p>
            <a:r>
              <a:rPr lang="en-US" dirty="0"/>
              <a:t>Advanced bone age</a:t>
            </a:r>
          </a:p>
          <a:p>
            <a:r>
              <a:rPr lang="en-US" dirty="0"/>
              <a:t>Spinal radiotherapy</a:t>
            </a:r>
          </a:p>
          <a:p>
            <a:r>
              <a:rPr lang="en-US" dirty="0"/>
              <a:t>High dose corticosteroid therapy</a:t>
            </a:r>
          </a:p>
          <a:p>
            <a:r>
              <a:rPr lang="en-US" dirty="0"/>
              <a:t>Antibodies against GH</a:t>
            </a:r>
          </a:p>
          <a:p>
            <a:pPr>
              <a:buNone/>
            </a:pPr>
            <a:endParaRPr lang="en-US" b="1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Termination of therapy 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/>
              <a:t>Bone age =</a:t>
            </a:r>
            <a:r>
              <a:rPr lang="en-US" dirty="0">
                <a:solidFill>
                  <a:srgbClr val="FF0000"/>
                </a:solidFill>
              </a:rPr>
              <a:t>16</a:t>
            </a:r>
            <a:r>
              <a:rPr lang="en-US" dirty="0"/>
              <a:t> years (male), or = </a:t>
            </a:r>
            <a:r>
              <a:rPr lang="en-US" dirty="0">
                <a:solidFill>
                  <a:srgbClr val="FF0000"/>
                </a:solidFill>
              </a:rPr>
              <a:t>14</a:t>
            </a:r>
            <a:r>
              <a:rPr lang="en-US" dirty="0"/>
              <a:t> years (female) is reached;</a:t>
            </a:r>
          </a:p>
          <a:p>
            <a:pPr>
              <a:buNone/>
            </a:pPr>
            <a:r>
              <a:rPr lang="en-US" b="1" dirty="0"/>
              <a:t>    OR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Epiphyseal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fusion</a:t>
            </a:r>
            <a:r>
              <a:rPr lang="en-US" dirty="0"/>
              <a:t> has occurred;</a:t>
            </a:r>
          </a:p>
          <a:p>
            <a:pPr>
              <a:buNone/>
            </a:pPr>
            <a:r>
              <a:rPr lang="en-US" b="1" dirty="0"/>
              <a:t>    OR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“Mid-parental height” is </a:t>
            </a:r>
            <a:r>
              <a:rPr lang="en-US" dirty="0">
                <a:solidFill>
                  <a:srgbClr val="FF0000"/>
                </a:solidFill>
              </a:rPr>
              <a:t>achieved</a:t>
            </a:r>
            <a:r>
              <a:rPr lang="en-US" dirty="0"/>
              <a:t>. </a:t>
            </a:r>
            <a:r>
              <a:rPr lang="en-US" sz="2400" dirty="0"/>
              <a:t>Mid-parental height = (father’s height + mother’s height) divided by 2, plus 2.5 inches (male) or minus 2.5 inches (female).</a:t>
            </a:r>
          </a:p>
          <a:p>
            <a:pPr>
              <a:buNone/>
            </a:pPr>
            <a:r>
              <a:rPr lang="en-US" b="1" dirty="0"/>
              <a:t>    OR</a:t>
            </a:r>
          </a:p>
          <a:p>
            <a:pPr>
              <a:buFont typeface="Wingdings" pitchFamily="2" charset="2"/>
              <a:buChar char="v"/>
            </a:pPr>
            <a:r>
              <a:rPr lang="en-US" b="1" dirty="0"/>
              <a:t> </a:t>
            </a:r>
            <a:r>
              <a:rPr lang="en-US" dirty="0"/>
              <a:t>Growth velocity </a:t>
            </a:r>
            <a:r>
              <a:rPr lang="en-US" dirty="0">
                <a:solidFill>
                  <a:srgbClr val="FF0000"/>
                </a:solidFill>
              </a:rPr>
              <a:t>below 2–2.5 cm/year</a:t>
            </a:r>
            <a:endParaRPr lang="en-US" b="1" dirty="0">
              <a:solidFill>
                <a:srgbClr val="FF0000"/>
              </a:solidFill>
            </a:endParaRPr>
          </a:p>
          <a:p>
            <a:endParaRPr lang="fa-I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Some Tips:</a:t>
            </a:r>
            <a:endParaRPr lang="fa-I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800" dirty="0"/>
              <a:t>Starting </a:t>
            </a:r>
            <a:r>
              <a:rPr lang="en-US" sz="2800" dirty="0" err="1"/>
              <a:t>rhGH</a:t>
            </a:r>
            <a:r>
              <a:rPr lang="en-US" sz="2800" dirty="0"/>
              <a:t> is recommended at the approved dose ranges. In certain conditions, such as with </a:t>
            </a:r>
            <a:r>
              <a:rPr lang="en-US" sz="2800" dirty="0">
                <a:solidFill>
                  <a:srgbClr val="C00000"/>
                </a:solidFill>
              </a:rPr>
              <a:t>older SGA patients </a:t>
            </a:r>
            <a:r>
              <a:rPr lang="en-US" sz="2800" dirty="0"/>
              <a:t>and in </a:t>
            </a:r>
            <a:r>
              <a:rPr lang="en-US" sz="2800" dirty="0">
                <a:solidFill>
                  <a:srgbClr val="C00000"/>
                </a:solidFill>
              </a:rPr>
              <a:t>the late diagnosis of Turner syndrome</a:t>
            </a:r>
            <a:r>
              <a:rPr lang="en-US" sz="2800" dirty="0"/>
              <a:t>, it is recommended that </a:t>
            </a:r>
            <a:r>
              <a:rPr lang="en-US" sz="2800" dirty="0" err="1"/>
              <a:t>rhGH</a:t>
            </a:r>
            <a:r>
              <a:rPr lang="en-US" sz="2800" dirty="0"/>
              <a:t> be started at a dose that is at the higher end of the approved range</a:t>
            </a:r>
            <a:r>
              <a:rPr lang="en-US" dirty="0"/>
              <a:t>.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800" dirty="0"/>
              <a:t>In </a:t>
            </a:r>
            <a:r>
              <a:rPr lang="en-US" sz="2800" u="sng" dirty="0"/>
              <a:t>infants</a:t>
            </a:r>
            <a:r>
              <a:rPr lang="en-US" sz="2800" dirty="0"/>
              <a:t> and </a:t>
            </a:r>
            <a:r>
              <a:rPr lang="en-US" sz="2800" u="sng" dirty="0"/>
              <a:t>adolescents</a:t>
            </a:r>
            <a:r>
              <a:rPr lang="en-US" sz="2800" dirty="0"/>
              <a:t>, patients with </a:t>
            </a:r>
            <a:r>
              <a:rPr lang="en-US" sz="2800" u="sng" dirty="0"/>
              <a:t>obesity</a:t>
            </a:r>
            <a:r>
              <a:rPr lang="en-US" sz="2800" dirty="0"/>
              <a:t> and those with </a:t>
            </a:r>
            <a:r>
              <a:rPr lang="en-US" sz="2800" u="sng" dirty="0"/>
              <a:t>PWS</a:t>
            </a:r>
            <a:r>
              <a:rPr lang="en-US" sz="2800" dirty="0"/>
              <a:t>, </a:t>
            </a:r>
            <a:r>
              <a:rPr lang="en-US" sz="2800" dirty="0" err="1"/>
              <a:t>rhGH</a:t>
            </a:r>
            <a:r>
              <a:rPr lang="en-US" sz="2800" dirty="0"/>
              <a:t> dosing may be </a:t>
            </a:r>
            <a:r>
              <a:rPr lang="en-US" sz="2800" dirty="0">
                <a:solidFill>
                  <a:srgbClr val="C00000"/>
                </a:solidFill>
              </a:rPr>
              <a:t>based on body surface area</a:t>
            </a:r>
            <a:r>
              <a:rPr lang="en-US" sz="2800" dirty="0"/>
              <a:t> rather than weight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800" dirty="0"/>
              <a:t>In patients with GHD and syndromes that increase cancer risk, including cancer survivors, an IGF-I target that is not above the mean may be preferred. 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fa-IR" sz="2800" dirty="0"/>
          </a:p>
          <a:p>
            <a:pPr algn="just"/>
            <a:endParaRPr lang="fa-I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19800"/>
            <a:ext cx="8229600" cy="533400"/>
          </a:xfrm>
        </p:spPr>
        <p:txBody>
          <a:bodyPr>
            <a:noAutofit/>
          </a:bodyPr>
          <a:lstStyle/>
          <a:p>
            <a:r>
              <a:rPr lang="en-US" sz="1400" dirty="0" err="1"/>
              <a:t>Collett</a:t>
            </a:r>
            <a:r>
              <a:rPr lang="en-US" sz="1400" dirty="0"/>
              <a:t>-Solberg PF and et al. Diagnosis, genetics, and therapy of short stature in children.... Hormone research in </a:t>
            </a:r>
            <a:r>
              <a:rPr lang="en-US" sz="1400" dirty="0" err="1"/>
              <a:t>paediatrics</a:t>
            </a:r>
            <a:r>
              <a:rPr lang="en-US" sz="1400" dirty="0"/>
              <a:t>. 2019;92(1):1-4.</a:t>
            </a:r>
            <a:br>
              <a:rPr lang="en-US" sz="1400" dirty="0"/>
            </a:br>
            <a:endParaRPr lang="fa-IR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48200"/>
          </a:xfrm>
        </p:spPr>
        <p:txBody>
          <a:bodyPr>
            <a:normAutofit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800" dirty="0"/>
              <a:t>The dose of </a:t>
            </a:r>
            <a:r>
              <a:rPr lang="en-US" sz="2800" dirty="0" err="1"/>
              <a:t>rhGH</a:t>
            </a:r>
            <a:r>
              <a:rPr lang="en-US" sz="2800" dirty="0"/>
              <a:t> should be </a:t>
            </a:r>
            <a:r>
              <a:rPr lang="en-US" sz="2800" b="1" i="1" dirty="0"/>
              <a:t>individualized </a:t>
            </a:r>
            <a:r>
              <a:rPr lang="en-US" sz="2800" dirty="0"/>
              <a:t>according to GH responsiveness aiming for the </a:t>
            </a:r>
            <a:r>
              <a:rPr lang="en-US" sz="2800" b="1" i="1" dirty="0"/>
              <a:t>lowest effective dose.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800" dirty="0"/>
              <a:t>This needs to be in harmony with </a:t>
            </a:r>
            <a:r>
              <a:rPr lang="en-US" sz="2800" b="1" i="1" dirty="0"/>
              <a:t>local guidelines </a:t>
            </a:r>
            <a:r>
              <a:rPr lang="en-US" sz="2800" dirty="0"/>
              <a:t>using doses that are within the indications of the various products and not limited by individual product labeling.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en-US" sz="2800" dirty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sz="2800" dirty="0"/>
              <a:t>In GHD patients, a </a:t>
            </a:r>
            <a:r>
              <a:rPr lang="en-US" sz="2800" dirty="0">
                <a:solidFill>
                  <a:srgbClr val="C00000"/>
                </a:solidFill>
              </a:rPr>
              <a:t>20%</a:t>
            </a:r>
            <a:r>
              <a:rPr lang="en-US" sz="2800" dirty="0"/>
              <a:t> </a:t>
            </a:r>
            <a:r>
              <a:rPr lang="en-US" sz="2800" dirty="0" err="1"/>
              <a:t>rhGH</a:t>
            </a:r>
            <a:r>
              <a:rPr lang="en-US" sz="2800" dirty="0"/>
              <a:t> dose adjustment usually leads to a </a:t>
            </a:r>
            <a:r>
              <a:rPr lang="en-US" sz="2800" dirty="0">
                <a:solidFill>
                  <a:srgbClr val="C00000"/>
                </a:solidFill>
              </a:rPr>
              <a:t>1 SDS </a:t>
            </a:r>
            <a:r>
              <a:rPr lang="en-US" sz="2800" dirty="0"/>
              <a:t>change in IGF-I concentration</a:t>
            </a:r>
          </a:p>
          <a:p>
            <a:pPr algn="just"/>
            <a:endParaRPr lang="en-US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en-US" b="1" i="1" dirty="0"/>
          </a:p>
          <a:p>
            <a:endParaRPr lang="fa-IR" b="1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228600"/>
            <a:ext cx="8077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Some Tips:</a:t>
            </a:r>
            <a:endParaRPr kumimoji="0" lang="fa-IR" sz="4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i="1" u="sng" dirty="0">
                <a:solidFill>
                  <a:schemeClr val="accent2"/>
                </a:solidFill>
              </a:rPr>
              <a:t>Indications  </a:t>
            </a:r>
            <a:r>
              <a:rPr lang="en-US" sz="2800" u="sng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approved by </a:t>
            </a:r>
            <a:r>
              <a:rPr lang="en-US" sz="2800" b="1" i="1" dirty="0"/>
              <a:t>FDA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and </a:t>
            </a:r>
            <a:r>
              <a:rPr lang="en-US" sz="2800" b="1" i="1" dirty="0"/>
              <a:t>EMA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for </a:t>
            </a:r>
            <a:r>
              <a:rPr lang="en-US" sz="2800" dirty="0"/>
              <a:t>GH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therapy</a:t>
            </a:r>
          </a:p>
          <a:p>
            <a:pPr>
              <a:buNone/>
            </a:pPr>
            <a:endParaRPr lang="en-US" sz="1600" dirty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sz="2400" dirty="0"/>
              <a:t>Growth hormone deficiency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sz="2400" dirty="0"/>
              <a:t>Small for gestational age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sz="2400" dirty="0"/>
              <a:t>Chronic renal disease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sz="2400" dirty="0"/>
              <a:t>Turner syndrome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sz="2400" dirty="0"/>
              <a:t>SHOX deficit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sz="2400" dirty="0" err="1"/>
              <a:t>Prader-Willi</a:t>
            </a:r>
            <a:r>
              <a:rPr lang="en-US" sz="2400" dirty="0"/>
              <a:t> syndrome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sz="2400" dirty="0"/>
              <a:t>Silver-Russell syndrome</a:t>
            </a:r>
          </a:p>
          <a:p>
            <a:pPr lvl="1">
              <a:buClr>
                <a:srgbClr val="C00000"/>
              </a:buClr>
              <a:buNone/>
            </a:pPr>
            <a:endParaRPr lang="en-US" sz="2400" dirty="0"/>
          </a:p>
          <a:p>
            <a:pPr>
              <a:buNone/>
            </a:pPr>
            <a:r>
              <a:rPr lang="en-US" sz="2800" b="1" i="1" u="sng" dirty="0">
                <a:solidFill>
                  <a:schemeClr val="accent2"/>
                </a:solidFill>
              </a:rPr>
              <a:t>Indications  </a:t>
            </a:r>
            <a:r>
              <a:rPr lang="en-US" sz="2800" u="sng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approved by </a:t>
            </a:r>
            <a:r>
              <a:rPr lang="en-US" sz="2800" b="1" i="1" dirty="0"/>
              <a:t>FDA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for </a:t>
            </a:r>
            <a:r>
              <a:rPr lang="en-US" sz="2800" dirty="0"/>
              <a:t>GH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therapy</a:t>
            </a:r>
          </a:p>
          <a:p>
            <a:pPr>
              <a:buNone/>
            </a:pPr>
            <a:endParaRPr lang="en-US" sz="1600" dirty="0"/>
          </a:p>
          <a:p>
            <a:pPr lvl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sz="2400" dirty="0"/>
              <a:t>Idiopathic short stature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ü"/>
            </a:pPr>
            <a:r>
              <a:rPr lang="en-US" sz="2400" dirty="0"/>
              <a:t>Noonan syndrome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lvl="1"/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304800" y="5943600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Deodati</a:t>
            </a:r>
            <a:r>
              <a:rPr lang="en-US" dirty="0"/>
              <a:t> A, </a:t>
            </a:r>
            <a:r>
              <a:rPr lang="en-US" dirty="0" err="1"/>
              <a:t>Cianfarani</a:t>
            </a:r>
            <a:r>
              <a:rPr lang="en-US" dirty="0"/>
              <a:t> S. The rationale for growth hormone therapy in children with short stature. Journal of clinical research in pediatric endocrinology. 2017 Dec;9(</a:t>
            </a:r>
            <a:r>
              <a:rPr lang="en-US" dirty="0" err="1"/>
              <a:t>Suppl</a:t>
            </a:r>
            <a:r>
              <a:rPr lang="en-US" dirty="0"/>
              <a:t> 2):23.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dirty="0"/>
              <a:t>In non-GHD conditions, such as ISS, IGF-I levels of approximately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+1 SDS </a:t>
            </a:r>
            <a:r>
              <a:rPr lang="en-US" dirty="0"/>
              <a:t>or higher are usual, but the target should be adjusted on an individual basis based on </a:t>
            </a:r>
            <a:r>
              <a:rPr lang="en-US" dirty="0" err="1"/>
              <a:t>auxological</a:t>
            </a:r>
            <a:r>
              <a:rPr lang="en-US" dirty="0"/>
              <a:t> measurements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up to +2 SDS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dirty="0"/>
              <a:t>There is no compelling evidence to support the use of IGFBP-3, free IGF-I, acid-labile subunit levels, or the IGF-I/IGFBP-3 ratio in monitoring </a:t>
            </a:r>
            <a:r>
              <a:rPr lang="en-US" dirty="0" err="1"/>
              <a:t>rhGH</a:t>
            </a:r>
            <a:r>
              <a:rPr lang="en-US" dirty="0"/>
              <a:t> therapy.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fa-I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Some Tips:</a:t>
            </a:r>
            <a:endParaRPr lang="fa-I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6600"/>
                </a:solidFill>
              </a:rPr>
              <a:t>References:</a:t>
            </a:r>
            <a:endParaRPr lang="fa-IR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en-US" sz="2900" dirty="0"/>
              <a:t>1- </a:t>
            </a:r>
            <a:r>
              <a:rPr lang="en-US" sz="2900" dirty="0" err="1"/>
              <a:t>Collett</a:t>
            </a:r>
            <a:r>
              <a:rPr lang="en-US" sz="2900" dirty="0"/>
              <a:t>-Solberg PF, Ambler G, </a:t>
            </a:r>
            <a:r>
              <a:rPr lang="en-US" sz="2900" dirty="0" err="1"/>
              <a:t>Backeljauw</a:t>
            </a:r>
            <a:r>
              <a:rPr lang="en-US" sz="2900" dirty="0"/>
              <a:t> PF, </a:t>
            </a:r>
            <a:r>
              <a:rPr lang="en-US" sz="2900" dirty="0" err="1"/>
              <a:t>Bidlingmaier</a:t>
            </a:r>
            <a:r>
              <a:rPr lang="en-US" sz="2900" dirty="0"/>
              <a:t> M, Biller BM, </a:t>
            </a:r>
            <a:r>
              <a:rPr lang="en-US" sz="2900" dirty="0" err="1"/>
              <a:t>Boguszewski</a:t>
            </a:r>
            <a:r>
              <a:rPr lang="en-US" sz="2900" dirty="0"/>
              <a:t> MC, Cheung PT, </a:t>
            </a:r>
            <a:r>
              <a:rPr lang="en-US" sz="2900" dirty="0" err="1"/>
              <a:t>Choong</a:t>
            </a:r>
            <a:r>
              <a:rPr lang="en-US" sz="2900" dirty="0"/>
              <a:t> CS, Cohen LE, Cohen P, Dauber A. Diagnosis, genetics, and therapy of short stature in children: a growth hormone research society international perspective. Hormone research in </a:t>
            </a:r>
            <a:r>
              <a:rPr lang="en-US" sz="2900" dirty="0" err="1"/>
              <a:t>paediatrics</a:t>
            </a:r>
            <a:r>
              <a:rPr lang="en-US" sz="2900" dirty="0"/>
              <a:t>. 2019;92(1):1-4.</a:t>
            </a:r>
          </a:p>
          <a:p>
            <a:pPr algn="just">
              <a:buNone/>
            </a:pPr>
            <a:r>
              <a:rPr lang="en-US" sz="2900" dirty="0"/>
              <a:t> </a:t>
            </a:r>
          </a:p>
          <a:p>
            <a:pPr algn="just">
              <a:buNone/>
            </a:pPr>
            <a:r>
              <a:rPr lang="en-US" sz="2900" dirty="0"/>
              <a:t>2- Deal CL, Tony M, </a:t>
            </a:r>
            <a:r>
              <a:rPr lang="en-US" sz="2900" dirty="0" err="1"/>
              <a:t>Höybye</a:t>
            </a:r>
            <a:r>
              <a:rPr lang="en-US" sz="2900" dirty="0"/>
              <a:t> C, Allen DB, </a:t>
            </a:r>
            <a:r>
              <a:rPr lang="en-US" sz="2900" dirty="0" err="1"/>
              <a:t>Tauber</a:t>
            </a:r>
            <a:r>
              <a:rPr lang="en-US" sz="2900" dirty="0"/>
              <a:t> M, Christiansen JS, 2011 Growth Hormone in </a:t>
            </a:r>
            <a:r>
              <a:rPr lang="en-US" sz="2900" dirty="0" err="1"/>
              <a:t>Prader-Willi</a:t>
            </a:r>
            <a:r>
              <a:rPr lang="en-US" sz="2900" dirty="0"/>
              <a:t> Syndrome Clinical Care Guidelines Workshop Participants. Growth Hormone Research Society workshop summary: consensus guidelines for recombinant human growth hormone therapy in </a:t>
            </a:r>
            <a:r>
              <a:rPr lang="en-US" sz="2900" dirty="0" err="1"/>
              <a:t>Prader-Willi</a:t>
            </a:r>
            <a:r>
              <a:rPr lang="en-US" sz="2900" dirty="0"/>
              <a:t> syndrome. The Journal of Clinical Endocrinology &amp; Metabolism. 2013 Jun 1;98(6):E1072-87.</a:t>
            </a:r>
          </a:p>
          <a:p>
            <a:pPr algn="just">
              <a:buNone/>
            </a:pPr>
            <a:r>
              <a:rPr lang="en-US" sz="2900" dirty="0"/>
              <a:t> </a:t>
            </a:r>
          </a:p>
          <a:p>
            <a:pPr algn="just">
              <a:buNone/>
            </a:pPr>
            <a:r>
              <a:rPr lang="en-US" sz="2900" dirty="0"/>
              <a:t>3- </a:t>
            </a:r>
            <a:r>
              <a:rPr lang="en-US" sz="2900" dirty="0" err="1"/>
              <a:t>Schrier</a:t>
            </a:r>
            <a:r>
              <a:rPr lang="en-US" sz="2900" dirty="0"/>
              <a:t> L, De </a:t>
            </a:r>
            <a:r>
              <a:rPr lang="en-US" sz="2900" dirty="0" err="1"/>
              <a:t>Kam</a:t>
            </a:r>
            <a:r>
              <a:rPr lang="en-US" sz="2900" dirty="0"/>
              <a:t> ML, McKinnon R, </a:t>
            </a:r>
            <a:r>
              <a:rPr lang="en-US" sz="2900" dirty="0" err="1"/>
              <a:t>Bakri</a:t>
            </a:r>
            <a:r>
              <a:rPr lang="en-US" sz="2900" dirty="0"/>
              <a:t> AC, </a:t>
            </a:r>
            <a:r>
              <a:rPr lang="en-US" sz="2900" dirty="0" err="1"/>
              <a:t>Oostdijk</a:t>
            </a:r>
            <a:r>
              <a:rPr lang="en-US" sz="2900" dirty="0"/>
              <a:t> W, </a:t>
            </a:r>
            <a:r>
              <a:rPr lang="en-US" sz="2900" dirty="0" err="1"/>
              <a:t>Sas</a:t>
            </a:r>
            <a:r>
              <a:rPr lang="en-US" sz="2900" dirty="0"/>
              <a:t> TC, </a:t>
            </a:r>
            <a:r>
              <a:rPr lang="en-US" sz="2900" dirty="0" err="1"/>
              <a:t>Menke</a:t>
            </a:r>
            <a:r>
              <a:rPr lang="en-US" sz="2900" dirty="0"/>
              <a:t> LA, </a:t>
            </a:r>
            <a:r>
              <a:rPr lang="en-US" sz="2900" dirty="0" err="1"/>
              <a:t>Otten</a:t>
            </a:r>
            <a:r>
              <a:rPr lang="en-US" sz="2900" dirty="0"/>
              <a:t> BJ, de </a:t>
            </a:r>
            <a:r>
              <a:rPr lang="en-US" sz="2900" dirty="0" err="1"/>
              <a:t>Muinck</a:t>
            </a:r>
            <a:r>
              <a:rPr lang="en-US" sz="2900" dirty="0"/>
              <a:t> Keizer-</a:t>
            </a:r>
            <a:r>
              <a:rPr lang="en-US" sz="2900" dirty="0" err="1"/>
              <a:t>Schrama</a:t>
            </a:r>
            <a:r>
              <a:rPr lang="en-US" sz="2900" dirty="0"/>
              <a:t> SM, </a:t>
            </a:r>
            <a:r>
              <a:rPr lang="en-US" sz="2900" dirty="0" err="1"/>
              <a:t>Kristrom</a:t>
            </a:r>
            <a:r>
              <a:rPr lang="en-US" sz="2900" dirty="0"/>
              <a:t> B, </a:t>
            </a:r>
            <a:r>
              <a:rPr lang="en-US" sz="2900" dirty="0" err="1"/>
              <a:t>Ankarberg</a:t>
            </a:r>
            <a:r>
              <a:rPr lang="en-US" sz="2900" dirty="0"/>
              <a:t>-Lindgren C. Comparison of body surface area versus weight-based growth hormone dosing for girls with Turner syndrome. Hormone research in </a:t>
            </a:r>
            <a:r>
              <a:rPr lang="en-US" sz="2900" dirty="0" err="1"/>
              <a:t>paediatrics</a:t>
            </a:r>
            <a:r>
              <a:rPr lang="en-US" sz="2900" dirty="0"/>
              <a:t>. 2014;81(5):319-30.</a:t>
            </a:r>
          </a:p>
          <a:p>
            <a:pPr algn="just">
              <a:buNone/>
            </a:pPr>
            <a:r>
              <a:rPr lang="en-US" sz="2900" dirty="0"/>
              <a:t>4- Wit JM, Ranke MB, </a:t>
            </a:r>
            <a:r>
              <a:rPr lang="en-US" sz="2900" dirty="0" err="1"/>
              <a:t>Albertsson-Wikland</a:t>
            </a:r>
            <a:r>
              <a:rPr lang="en-US" sz="2900" dirty="0"/>
              <a:t> K, </a:t>
            </a:r>
            <a:r>
              <a:rPr lang="en-US" sz="2900" dirty="0" err="1"/>
              <a:t>Carrascosa</a:t>
            </a:r>
            <a:r>
              <a:rPr lang="en-US" sz="2900" dirty="0"/>
              <a:t> A, Rosenfeld RG, Van </a:t>
            </a:r>
            <a:r>
              <a:rPr lang="en-US" sz="2900" dirty="0" err="1"/>
              <a:t>Buuren</a:t>
            </a:r>
            <a:r>
              <a:rPr lang="en-US" sz="2900" dirty="0"/>
              <a:t> S, </a:t>
            </a:r>
            <a:r>
              <a:rPr lang="en-US" sz="2900" dirty="0" err="1"/>
              <a:t>Kristrom</a:t>
            </a:r>
            <a:r>
              <a:rPr lang="en-US" sz="2900" dirty="0"/>
              <a:t> B, </a:t>
            </a:r>
            <a:r>
              <a:rPr lang="en-US" sz="2900" dirty="0" err="1"/>
              <a:t>Schoenau</a:t>
            </a:r>
            <a:r>
              <a:rPr lang="en-US" sz="2900" dirty="0"/>
              <a:t> E, Audi L, </a:t>
            </a:r>
            <a:r>
              <a:rPr lang="en-US" sz="2900" dirty="0" err="1"/>
              <a:t>Hokken-Koelega</a:t>
            </a:r>
            <a:r>
              <a:rPr lang="en-US" sz="2900" dirty="0"/>
              <a:t> AC, Bang P. Personalized approach to growth hormone treatment: clinical use of growth prediction models. Hormone research in </a:t>
            </a:r>
            <a:r>
              <a:rPr lang="en-US" sz="2900" dirty="0" err="1"/>
              <a:t>paediatrics</a:t>
            </a:r>
            <a:r>
              <a:rPr lang="en-US" sz="2900" dirty="0"/>
              <a:t>. 2013;79(5):257-70.</a:t>
            </a:r>
          </a:p>
          <a:p>
            <a:pPr algn="just">
              <a:buNone/>
            </a:pPr>
            <a:r>
              <a:rPr lang="en-US" sz="2900" dirty="0"/>
              <a:t> </a:t>
            </a:r>
          </a:p>
          <a:p>
            <a:pPr algn="just">
              <a:buNone/>
            </a:pPr>
            <a:r>
              <a:rPr lang="en-US" sz="2900" dirty="0"/>
              <a:t>5- </a:t>
            </a:r>
            <a:r>
              <a:rPr lang="en-US" sz="2900" dirty="0" err="1"/>
              <a:t>Kimbrell</a:t>
            </a:r>
            <a:r>
              <a:rPr lang="en-US" sz="2900" dirty="0"/>
              <a:t> BE, Hicks F, Foster CB, </a:t>
            </a:r>
            <a:r>
              <a:rPr lang="en-US" sz="2900" dirty="0" err="1"/>
              <a:t>Kishk</a:t>
            </a:r>
            <a:r>
              <a:rPr lang="en-US" sz="2900" dirty="0"/>
              <a:t> OA, </a:t>
            </a:r>
            <a:r>
              <a:rPr lang="en-US" sz="2900" dirty="0" err="1"/>
              <a:t>Quinteros</a:t>
            </a:r>
            <a:r>
              <a:rPr lang="en-US" sz="2900" dirty="0"/>
              <a:t>-Fernandez SA, Nikita ME, Greene CL. Growth hormone as a rescue treatment in maple syrup urine disease with lessons from pediatric burn literature, case report and brief literature review. Molecular Genetics and Metabolism Reports. 2020 Dec 1;25:100685.</a:t>
            </a:r>
          </a:p>
          <a:p>
            <a:pPr algn="just">
              <a:buNone/>
            </a:pPr>
            <a:r>
              <a:rPr lang="en-US" sz="2900" dirty="0"/>
              <a:t>6- Rose SR, et al. Growth hormone therapy guidelines: clinical and managed care perspectives. Am J </a:t>
            </a:r>
            <a:r>
              <a:rPr lang="en-US" sz="2900" dirty="0" err="1"/>
              <a:t>Pharm</a:t>
            </a:r>
            <a:r>
              <a:rPr lang="en-US" sz="2900" dirty="0"/>
              <a:t> Benefits. 2014 Oct 24;6(5):e134-46.</a:t>
            </a:r>
          </a:p>
          <a:p>
            <a:pPr algn="just">
              <a:buNone/>
            </a:pPr>
            <a:endParaRPr lang="en-US" sz="2900" dirty="0"/>
          </a:p>
          <a:p>
            <a:pPr algn="just">
              <a:buNone/>
            </a:pPr>
            <a:r>
              <a:rPr lang="en-US" sz="2900" dirty="0"/>
              <a:t>7- </a:t>
            </a:r>
            <a:r>
              <a:rPr lang="en-US" sz="2900" dirty="0" err="1"/>
              <a:t>Drube</a:t>
            </a:r>
            <a:r>
              <a:rPr lang="en-US" sz="2900" dirty="0"/>
              <a:t> J, Wan M, </a:t>
            </a:r>
            <a:r>
              <a:rPr lang="en-US" sz="2900" dirty="0" err="1"/>
              <a:t>Bonthuis</a:t>
            </a:r>
            <a:r>
              <a:rPr lang="en-US" sz="2900" dirty="0"/>
              <a:t> M, </a:t>
            </a:r>
            <a:r>
              <a:rPr lang="en-US" sz="2900" dirty="0" err="1"/>
              <a:t>Wühl</a:t>
            </a:r>
            <a:r>
              <a:rPr lang="en-US" sz="2900" dirty="0"/>
              <a:t> E, </a:t>
            </a:r>
            <a:r>
              <a:rPr lang="en-US" sz="2900" dirty="0" err="1"/>
              <a:t>Bacchetta</a:t>
            </a:r>
            <a:r>
              <a:rPr lang="en-US" sz="2900" dirty="0"/>
              <a:t> J, Santos F, </a:t>
            </a:r>
            <a:r>
              <a:rPr lang="en-US" sz="2900" dirty="0" err="1"/>
              <a:t>Grenda</a:t>
            </a:r>
            <a:r>
              <a:rPr lang="en-US" sz="2900" dirty="0"/>
              <a:t> R, </a:t>
            </a:r>
            <a:r>
              <a:rPr lang="en-US" sz="2900" dirty="0" err="1"/>
              <a:t>Edefonti</a:t>
            </a:r>
            <a:r>
              <a:rPr lang="en-US" sz="2900" dirty="0"/>
              <a:t> A, </a:t>
            </a:r>
            <a:r>
              <a:rPr lang="en-US" sz="2900" dirty="0" err="1"/>
              <a:t>Harambat</a:t>
            </a:r>
            <a:r>
              <a:rPr lang="en-US" sz="2900" dirty="0"/>
              <a:t> J, </a:t>
            </a:r>
            <a:r>
              <a:rPr lang="en-US" sz="2900" dirty="0" err="1"/>
              <a:t>Shroff</a:t>
            </a:r>
            <a:r>
              <a:rPr lang="en-US" sz="2900" dirty="0"/>
              <a:t> R, </a:t>
            </a:r>
            <a:r>
              <a:rPr lang="en-US" sz="2900" dirty="0" err="1"/>
              <a:t>Tönshoff</a:t>
            </a:r>
            <a:r>
              <a:rPr lang="en-US" sz="2900" dirty="0"/>
              <a:t> B. Clinical practice recommendations for growth hormone treatment in children with chronic kidney disease. Nature Reviews Nephrology. 2019 Sep;15(9):577-89.</a:t>
            </a:r>
          </a:p>
          <a:p>
            <a:pPr algn="just">
              <a:buNone/>
            </a:pPr>
            <a:endParaRPr lang="en-US" sz="2900" dirty="0"/>
          </a:p>
          <a:p>
            <a:pPr algn="just"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endParaRPr lang="en-US" sz="5600" dirty="0"/>
          </a:p>
          <a:p>
            <a:pPr algn="just">
              <a:buNone/>
            </a:pPr>
            <a:r>
              <a:rPr lang="en-US" sz="5600" dirty="0"/>
              <a:t>8- </a:t>
            </a:r>
            <a:r>
              <a:rPr lang="en-US" sz="5600" dirty="0" err="1"/>
              <a:t>Deodati</a:t>
            </a:r>
            <a:r>
              <a:rPr lang="en-US" sz="5600" dirty="0"/>
              <a:t> A, </a:t>
            </a:r>
            <a:r>
              <a:rPr lang="en-US" sz="5600" dirty="0" err="1"/>
              <a:t>Cianfarani</a:t>
            </a:r>
            <a:r>
              <a:rPr lang="en-US" sz="5600" dirty="0"/>
              <a:t> S. The rationale for growth hormone therapy in children with short stature. Journal of clinical research in pediatric endocrinology. 2017 Dec;9(</a:t>
            </a:r>
            <a:r>
              <a:rPr lang="en-US" sz="5600" dirty="0" err="1"/>
              <a:t>Suppl</a:t>
            </a:r>
            <a:r>
              <a:rPr lang="en-US" sz="5600" dirty="0"/>
              <a:t> 2):23.</a:t>
            </a:r>
          </a:p>
          <a:p>
            <a:pPr algn="just">
              <a:buNone/>
            </a:pPr>
            <a:endParaRPr lang="en-US" sz="5600" dirty="0"/>
          </a:p>
          <a:p>
            <a:pPr algn="just">
              <a:buNone/>
            </a:pPr>
            <a:r>
              <a:rPr lang="en-US" sz="5600" dirty="0"/>
              <a:t>9- </a:t>
            </a:r>
            <a:r>
              <a:rPr lang="en-US" sz="5600" dirty="0" err="1"/>
              <a:t>Safdarian</a:t>
            </a:r>
            <a:r>
              <a:rPr lang="en-US" sz="5600" dirty="0"/>
              <a:t> L, </a:t>
            </a:r>
            <a:r>
              <a:rPr lang="en-US" sz="5600" dirty="0" err="1"/>
              <a:t>Aghahosseini</a:t>
            </a:r>
            <a:r>
              <a:rPr lang="en-US" sz="5600" dirty="0"/>
              <a:t> M, </a:t>
            </a:r>
            <a:r>
              <a:rPr lang="en-US" sz="5600" dirty="0" err="1"/>
              <a:t>Alyasin</a:t>
            </a:r>
            <a:r>
              <a:rPr lang="en-US" sz="5600" dirty="0"/>
              <a:t> A, </a:t>
            </a:r>
            <a:r>
              <a:rPr lang="en-US" sz="5600" dirty="0" err="1"/>
              <a:t>Samaei-Nouroozi</a:t>
            </a:r>
            <a:r>
              <a:rPr lang="en-US" sz="5600" dirty="0"/>
              <a:t> A, </a:t>
            </a:r>
            <a:r>
              <a:rPr lang="en-US" sz="5600" dirty="0" err="1"/>
              <a:t>Rashidi</a:t>
            </a:r>
            <a:r>
              <a:rPr lang="en-US" sz="5600" dirty="0"/>
              <a:t> S, </a:t>
            </a:r>
            <a:r>
              <a:rPr lang="en-US" sz="5600" dirty="0" err="1"/>
              <a:t>Shabani-Nashtaei</a:t>
            </a:r>
            <a:r>
              <a:rPr lang="en-US" sz="5600" dirty="0"/>
              <a:t> M, </a:t>
            </a:r>
            <a:r>
              <a:rPr lang="en-US" sz="5600" dirty="0" err="1"/>
              <a:t>Najafian</a:t>
            </a:r>
            <a:r>
              <a:rPr lang="en-US" sz="5600" dirty="0"/>
              <a:t> A, </a:t>
            </a:r>
            <a:r>
              <a:rPr lang="en-US" sz="5600" dirty="0" err="1"/>
              <a:t>Lak</a:t>
            </a:r>
            <a:r>
              <a:rPr lang="en-US" sz="5600" dirty="0"/>
              <a:t> P. Growth hormone (GH) improvement of ovarian responses and pregnancy outcome in poor ovarian responders: a randomized study. Asian Pacific journal of cancer prevention: APJCP. 2019;20(7):2033.</a:t>
            </a:r>
          </a:p>
          <a:p>
            <a:pPr algn="just">
              <a:buNone/>
            </a:pPr>
            <a:endParaRPr lang="en-US" sz="5600" dirty="0"/>
          </a:p>
          <a:p>
            <a:pPr algn="just">
              <a:buNone/>
            </a:pPr>
            <a:r>
              <a:rPr lang="en-US" sz="5600" dirty="0"/>
              <a:t>10- </a:t>
            </a:r>
            <a:r>
              <a:rPr lang="en-US" sz="5600" dirty="0" err="1"/>
              <a:t>Furigo</a:t>
            </a:r>
            <a:r>
              <a:rPr lang="en-US" sz="5600" dirty="0"/>
              <a:t> IC, Teixeira PD, de Souza GO, </a:t>
            </a:r>
            <a:r>
              <a:rPr lang="en-US" sz="5600" dirty="0" err="1"/>
              <a:t>Couto</a:t>
            </a:r>
            <a:r>
              <a:rPr lang="en-US" sz="5600" dirty="0"/>
              <a:t> GC, Romero GG, </a:t>
            </a:r>
            <a:r>
              <a:rPr lang="en-US" sz="5600" dirty="0" err="1"/>
              <a:t>Perelló</a:t>
            </a:r>
            <a:r>
              <a:rPr lang="en-US" sz="5600" dirty="0"/>
              <a:t> M, </a:t>
            </a:r>
            <a:r>
              <a:rPr lang="en-US" sz="5600" dirty="0" err="1"/>
              <a:t>Frazão</a:t>
            </a:r>
            <a:r>
              <a:rPr lang="en-US" sz="5600" dirty="0"/>
              <a:t> R, Elias LL, Metzger M, List EO, </a:t>
            </a:r>
            <a:r>
              <a:rPr lang="en-US" sz="5600" dirty="0" err="1"/>
              <a:t>Kopchick</a:t>
            </a:r>
            <a:r>
              <a:rPr lang="en-US" sz="5600" dirty="0"/>
              <a:t> JJ. Growth hormone regulates </a:t>
            </a:r>
            <a:r>
              <a:rPr lang="en-US" sz="5600" dirty="0" err="1"/>
              <a:t>neuroendocrine</a:t>
            </a:r>
            <a:r>
              <a:rPr lang="en-US" sz="5600" dirty="0"/>
              <a:t> responses to weight loss via </a:t>
            </a:r>
            <a:r>
              <a:rPr lang="en-US" sz="5600" dirty="0" err="1"/>
              <a:t>AgRP</a:t>
            </a:r>
            <a:r>
              <a:rPr lang="en-US" sz="5600" dirty="0"/>
              <a:t> neurons. Nature communications. 2019 Feb 8;10(1):1-1.</a:t>
            </a:r>
          </a:p>
          <a:p>
            <a:pPr algn="just">
              <a:buNone/>
            </a:pPr>
            <a:endParaRPr lang="en-US" sz="5600" dirty="0"/>
          </a:p>
          <a:p>
            <a:pPr algn="just">
              <a:buNone/>
            </a:pPr>
            <a:r>
              <a:rPr lang="en-US" sz="5600" dirty="0"/>
              <a:t>11- </a:t>
            </a:r>
            <a:r>
              <a:rPr lang="en-US" sz="5600" dirty="0" err="1"/>
              <a:t>Frittoli</a:t>
            </a:r>
            <a:r>
              <a:rPr lang="en-US" sz="5600" dirty="0"/>
              <a:t> RB, </a:t>
            </a:r>
            <a:r>
              <a:rPr lang="en-US" sz="5600" dirty="0" err="1"/>
              <a:t>Longhi</a:t>
            </a:r>
            <a:r>
              <a:rPr lang="en-US" sz="5600" dirty="0"/>
              <a:t> BS, Silva AM, Barros AD, </a:t>
            </a:r>
            <a:r>
              <a:rPr lang="en-US" sz="5600" dirty="0" err="1"/>
              <a:t>Monteiro</a:t>
            </a:r>
            <a:r>
              <a:rPr lang="en-US" sz="5600" dirty="0"/>
              <a:t> MÂ, </a:t>
            </a:r>
            <a:r>
              <a:rPr lang="en-US" sz="5600" dirty="0" err="1"/>
              <a:t>Appenzeller</a:t>
            </a:r>
            <a:r>
              <a:rPr lang="en-US" sz="5600" dirty="0"/>
              <a:t> S. Effects of the use of growth hormone in children and adolescents with juvenile idiopathic arthritis: a systematic review. </a:t>
            </a:r>
            <a:r>
              <a:rPr lang="en-US" sz="5600" dirty="0" err="1"/>
              <a:t>Revista</a:t>
            </a:r>
            <a:r>
              <a:rPr lang="en-US" sz="5600" dirty="0"/>
              <a:t> </a:t>
            </a:r>
            <a:r>
              <a:rPr lang="en-US" sz="5600" dirty="0" err="1"/>
              <a:t>brasileira</a:t>
            </a:r>
            <a:r>
              <a:rPr lang="en-US" sz="5600" dirty="0"/>
              <a:t> de </a:t>
            </a:r>
            <a:r>
              <a:rPr lang="en-US" sz="5600" dirty="0" err="1"/>
              <a:t>reumatologia</a:t>
            </a:r>
            <a:r>
              <a:rPr lang="en-US" sz="5600" dirty="0"/>
              <a:t>. 2017 Mar;57:100-6.</a:t>
            </a:r>
          </a:p>
          <a:p>
            <a:pPr algn="just">
              <a:buNone/>
            </a:pPr>
            <a:endParaRPr lang="en-US" sz="5600" dirty="0"/>
          </a:p>
          <a:p>
            <a:pPr>
              <a:buNone/>
            </a:pPr>
            <a:r>
              <a:rPr lang="en-US" sz="5600" dirty="0"/>
              <a:t>12- </a:t>
            </a:r>
            <a:r>
              <a:rPr lang="en-US" sz="5600" dirty="0" err="1"/>
              <a:t>Vyas</a:t>
            </a:r>
            <a:r>
              <a:rPr lang="en-US" sz="5600" dirty="0"/>
              <a:t> V, </a:t>
            </a:r>
            <a:r>
              <a:rPr lang="en-US" sz="5600" dirty="0" err="1"/>
              <a:t>Menon</a:t>
            </a:r>
            <a:r>
              <a:rPr lang="en-US" sz="5600" dirty="0"/>
              <a:t> RK. Management of short stature: use of growth hormone in GH-deficient and non-GH–deficient conditions. Indian Journal of Pediatrics. 2021 Oct 5:1-6.</a:t>
            </a:r>
          </a:p>
          <a:p>
            <a:pPr>
              <a:buNone/>
            </a:pPr>
            <a:endParaRPr lang="en-US" sz="5600" dirty="0"/>
          </a:p>
          <a:p>
            <a:pPr>
              <a:buNone/>
            </a:pPr>
            <a:r>
              <a:rPr lang="en-US" sz="5600" dirty="0"/>
              <a:t>13- </a:t>
            </a:r>
            <a:r>
              <a:rPr lang="en-US" sz="5600" dirty="0" err="1"/>
              <a:t>Grimberg</a:t>
            </a:r>
            <a:r>
              <a:rPr lang="en-US" sz="5600" dirty="0"/>
              <a:t> A, Allen DB. Growth hormone treatment for growth hormone deficiency and idiopathic short stature: new guidelines shaped by the presence and absence of evidence. Current opinion in pediatrics. 2017 Aug;29(4):466.</a:t>
            </a:r>
          </a:p>
          <a:p>
            <a:pPr>
              <a:buNone/>
            </a:pPr>
            <a:endParaRPr lang="en-US" sz="5600" dirty="0"/>
          </a:p>
          <a:p>
            <a:pPr>
              <a:buNone/>
            </a:pPr>
            <a:r>
              <a:rPr lang="en-US" sz="5600" dirty="0"/>
              <a:t>14- </a:t>
            </a:r>
            <a:r>
              <a:rPr lang="en-US" sz="5600" dirty="0" err="1"/>
              <a:t>UpToDate</a:t>
            </a:r>
            <a:r>
              <a:rPr lang="en-US" sz="5600" dirty="0"/>
              <a:t> 2021 </a:t>
            </a:r>
          </a:p>
          <a:p>
            <a:pPr>
              <a:buNone/>
            </a:pPr>
            <a:endParaRPr lang="en-US" sz="5600" dirty="0"/>
          </a:p>
          <a:p>
            <a:pPr>
              <a:buNone/>
            </a:pPr>
            <a:r>
              <a:rPr lang="en-US" sz="5600" dirty="0"/>
              <a:t>15- https://emedicine.medscape.com/article/923688-print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dirty="0"/>
          </a:p>
          <a:p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685800" y="152400"/>
            <a:ext cx="3886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FF6600"/>
                </a:solidFill>
              </a:rPr>
              <a:t>References</a:t>
            </a:r>
            <a:r>
              <a:rPr lang="en-US" sz="4400" dirty="0"/>
              <a:t>:</a:t>
            </a:r>
            <a:endParaRPr lang="fa-IR" sz="4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E20000"/>
                </a:solidFill>
              </a:rPr>
              <a:t>Take home massage:</a:t>
            </a:r>
            <a:endParaRPr lang="fa-IR" dirty="0">
              <a:solidFill>
                <a:srgbClr val="E2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n-US" b="1" dirty="0"/>
              <a:t>The dose of GH should be</a:t>
            </a:r>
            <a:r>
              <a:rPr lang="en-US" b="1" i="1" dirty="0"/>
              <a:t> the lowest effective dose and</a:t>
            </a:r>
            <a:r>
              <a:rPr lang="en-US" dirty="0"/>
              <a:t> </a:t>
            </a:r>
            <a:r>
              <a:rPr lang="en-US" b="1" i="1" dirty="0"/>
              <a:t>individualized.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n-US" b="1" i="1" dirty="0"/>
              <a:t>local guidelines should be written.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en-US" b="1" i="1" dirty="0"/>
              <a:t>The cost </a:t>
            </a:r>
            <a:r>
              <a:rPr lang="en-US" b="1" i="1" dirty="0" err="1"/>
              <a:t>effectivness</a:t>
            </a:r>
            <a:r>
              <a:rPr lang="en-US" b="1" i="1" dirty="0"/>
              <a:t> of therapy should be considered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Case 1: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12 year old girl</a:t>
            </a:r>
          </a:p>
          <a:p>
            <a:r>
              <a:rPr lang="en-US" dirty="0"/>
              <a:t>Ht: 128</a:t>
            </a:r>
          </a:p>
          <a:p>
            <a:r>
              <a:rPr lang="en-US" dirty="0"/>
              <a:t>Breast: 1</a:t>
            </a:r>
          </a:p>
          <a:p>
            <a:r>
              <a:rPr lang="en-US" dirty="0"/>
              <a:t>P/E: Broad shield-like chest, wide-spaced nipples, increased carrying angle at the elbow</a:t>
            </a:r>
          </a:p>
          <a:p>
            <a:r>
              <a:rPr lang="en-US" dirty="0"/>
              <a:t>Bone Age: 10.5 years old </a:t>
            </a:r>
          </a:p>
          <a:p>
            <a:r>
              <a:rPr lang="en-US" dirty="0"/>
              <a:t>TH: 160</a:t>
            </a:r>
          </a:p>
          <a:p>
            <a:r>
              <a:rPr lang="en-US" dirty="0" err="1"/>
              <a:t>Karyotype</a:t>
            </a:r>
            <a:r>
              <a:rPr lang="en-US" dirty="0"/>
              <a:t>: 45XO</a:t>
            </a:r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  o o  R\AppData\Local\Temp\WhatsApp Image 2021-12-03 at 01.50.12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1036" y="0"/>
            <a:ext cx="514985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Case 2: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12.5 year old girl</a:t>
            </a:r>
          </a:p>
          <a:p>
            <a:r>
              <a:rPr lang="en-US" dirty="0"/>
              <a:t>Ht: 140.5 , GV:0.5/6month</a:t>
            </a:r>
          </a:p>
          <a:p>
            <a:r>
              <a:rPr lang="en-US" dirty="0"/>
              <a:t>Breast 1</a:t>
            </a:r>
          </a:p>
          <a:p>
            <a:r>
              <a:rPr lang="en-US" dirty="0"/>
              <a:t>P/E: Surgery due to scoliosis- Wide nipple- History of horseshoe kidney </a:t>
            </a:r>
          </a:p>
          <a:p>
            <a:r>
              <a:rPr lang="en-US" dirty="0"/>
              <a:t>Bone Age: 11 years old </a:t>
            </a:r>
          </a:p>
          <a:p>
            <a:r>
              <a:rPr lang="en-US" dirty="0"/>
              <a:t>TH: 162</a:t>
            </a:r>
          </a:p>
          <a:p>
            <a:r>
              <a:rPr lang="en-US" dirty="0" err="1"/>
              <a:t>Karyotype</a:t>
            </a:r>
            <a:r>
              <a:rPr lang="en-US" dirty="0"/>
              <a:t>: 46XX</a:t>
            </a:r>
          </a:p>
          <a:p>
            <a:r>
              <a:rPr lang="en-US" dirty="0"/>
              <a:t>FSH, LH↑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Case 3: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9 year old girl</a:t>
            </a:r>
          </a:p>
          <a:p>
            <a:r>
              <a:rPr lang="en-US" dirty="0"/>
              <a:t>Ht: 128 , GV:5cm/ year</a:t>
            </a:r>
          </a:p>
          <a:p>
            <a:r>
              <a:rPr lang="en-US" dirty="0"/>
              <a:t>Breast: 2-3</a:t>
            </a:r>
          </a:p>
          <a:p>
            <a:r>
              <a:rPr lang="en-US" dirty="0"/>
              <a:t>PMH:  Bone Age: 4 years old when she was 6 years old and Ht:112  </a:t>
            </a:r>
          </a:p>
          <a:p>
            <a:r>
              <a:rPr lang="en-US" dirty="0"/>
              <a:t>Bone Age: 10 years old </a:t>
            </a:r>
          </a:p>
          <a:p>
            <a:r>
              <a:rPr lang="en-US" dirty="0"/>
              <a:t>TH: 159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N  o o  R\AppData\Local\Temp\WhatsApp Image 2021-12-03 at 01.41.22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0"/>
            <a:ext cx="52578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ublic\Pictures\Sample Pictures\13770349943523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15000"/>
            <a:ext cx="8229600" cy="1143000"/>
          </a:xfrm>
        </p:spPr>
        <p:txBody>
          <a:bodyPr/>
          <a:lstStyle/>
          <a:p>
            <a:r>
              <a:rPr lang="en-US" b="1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Thank you for your attention</a:t>
            </a:r>
            <a:endParaRPr lang="fa-IR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br>
              <a:rPr lang="en-US" b="1" dirty="0">
                <a:solidFill>
                  <a:srgbClr val="4477BC"/>
                </a:solidFill>
              </a:rPr>
            </a:br>
            <a:r>
              <a:rPr lang="en-US" b="1" dirty="0">
                <a:solidFill>
                  <a:srgbClr val="4477BC"/>
                </a:solidFill>
              </a:rPr>
              <a:t>Growth hormone deficiency</a:t>
            </a:r>
            <a:br>
              <a:rPr lang="en-US" b="1" dirty="0">
                <a:solidFill>
                  <a:srgbClr val="4477BC"/>
                </a:solidFill>
              </a:rPr>
            </a:br>
            <a:endParaRPr lang="fa-IR" dirty="0">
              <a:solidFill>
                <a:srgbClr val="4477B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A diagnosis of GHD should still be considered if all of the following criteria are met: </a:t>
            </a:r>
          </a:p>
          <a:p>
            <a:pPr>
              <a:buNone/>
            </a:pPr>
            <a:endParaRPr lang="en-US" dirty="0"/>
          </a:p>
          <a:p>
            <a:pPr lvl="1" algn="just">
              <a:buNone/>
            </a:pPr>
            <a:r>
              <a:rPr lang="en-US" dirty="0"/>
              <a:t>(1) </a:t>
            </a:r>
            <a:r>
              <a:rPr lang="en-US" b="1" dirty="0">
                <a:solidFill>
                  <a:srgbClr val="00B050"/>
                </a:solidFill>
              </a:rPr>
              <a:t>Height</a:t>
            </a:r>
            <a:r>
              <a:rPr lang="en-US" dirty="0"/>
              <a:t> is shorter than </a:t>
            </a:r>
            <a:r>
              <a:rPr lang="en-US" dirty="0">
                <a:solidFill>
                  <a:srgbClr val="FF0000"/>
                </a:solidFill>
              </a:rPr>
              <a:t>2.25 SDs </a:t>
            </a:r>
            <a:r>
              <a:rPr lang="en-US" dirty="0"/>
              <a:t>below the normal mean for age or shorter than </a:t>
            </a:r>
            <a:r>
              <a:rPr lang="en-US" dirty="0">
                <a:solidFill>
                  <a:srgbClr val="FF0000"/>
                </a:solidFill>
              </a:rPr>
              <a:t>2 SDs </a:t>
            </a:r>
            <a:r>
              <a:rPr lang="en-US" dirty="0"/>
              <a:t>below the mid parental height percentile;</a:t>
            </a:r>
          </a:p>
          <a:p>
            <a:pPr lvl="1" algn="just">
              <a:buNone/>
            </a:pPr>
            <a:r>
              <a:rPr lang="en-US" dirty="0"/>
              <a:t>(2) </a:t>
            </a:r>
            <a:r>
              <a:rPr lang="en-US" b="1" dirty="0">
                <a:solidFill>
                  <a:srgbClr val="00B050"/>
                </a:solidFill>
              </a:rPr>
              <a:t>Growth velocity </a:t>
            </a:r>
            <a:r>
              <a:rPr lang="en-US" dirty="0"/>
              <a:t>(GV) is slower than the </a:t>
            </a:r>
            <a:r>
              <a:rPr lang="en-US" dirty="0">
                <a:solidFill>
                  <a:srgbClr val="FF0000"/>
                </a:solidFill>
              </a:rPr>
              <a:t>25th</a:t>
            </a:r>
            <a:r>
              <a:rPr lang="en-US" dirty="0"/>
              <a:t> percentile for bone age; </a:t>
            </a:r>
          </a:p>
          <a:p>
            <a:pPr lvl="1" algn="just">
              <a:buNone/>
            </a:pPr>
            <a:r>
              <a:rPr lang="en-US" dirty="0"/>
              <a:t>(3) </a:t>
            </a:r>
            <a:r>
              <a:rPr lang="en-US" b="1" dirty="0">
                <a:solidFill>
                  <a:srgbClr val="00B050"/>
                </a:solidFill>
              </a:rPr>
              <a:t>Bone maturation </a:t>
            </a:r>
            <a:r>
              <a:rPr lang="en-US" dirty="0"/>
              <a:t>is delayed more than </a:t>
            </a:r>
            <a:r>
              <a:rPr lang="en-US" dirty="0">
                <a:solidFill>
                  <a:srgbClr val="FF0000"/>
                </a:solidFill>
              </a:rPr>
              <a:t>2 SDs </a:t>
            </a:r>
            <a:r>
              <a:rPr lang="en-US" dirty="0"/>
              <a:t>below the mean for age; </a:t>
            </a:r>
          </a:p>
          <a:p>
            <a:pPr lvl="1" algn="just">
              <a:buNone/>
            </a:pPr>
            <a:r>
              <a:rPr lang="en-US" dirty="0"/>
              <a:t>(4) There are </a:t>
            </a:r>
            <a:r>
              <a:rPr lang="en-US" u="sng" dirty="0"/>
              <a:t>low serum levels </a:t>
            </a:r>
            <a:r>
              <a:rPr lang="en-US" b="1" dirty="0">
                <a:solidFill>
                  <a:srgbClr val="006C31"/>
                </a:solidFill>
              </a:rPr>
              <a:t>of </a:t>
            </a:r>
            <a:r>
              <a:rPr lang="en-US" b="1" dirty="0">
                <a:solidFill>
                  <a:srgbClr val="00B050"/>
                </a:solidFill>
              </a:rPr>
              <a:t>IGF-1</a:t>
            </a:r>
            <a:r>
              <a:rPr lang="en-US" b="1" dirty="0">
                <a:solidFill>
                  <a:srgbClr val="006C31"/>
                </a:solidFill>
              </a:rPr>
              <a:t> </a:t>
            </a:r>
            <a:r>
              <a:rPr lang="en-US" dirty="0"/>
              <a:t>and/or </a:t>
            </a:r>
            <a:r>
              <a:rPr lang="en-US" b="1" dirty="0">
                <a:solidFill>
                  <a:srgbClr val="00B050"/>
                </a:solidFill>
              </a:rPr>
              <a:t>IGFBP3</a:t>
            </a:r>
            <a:r>
              <a:rPr lang="en-US" dirty="0"/>
              <a:t>; </a:t>
            </a:r>
          </a:p>
          <a:p>
            <a:pPr lvl="1" algn="just"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and/or </a:t>
            </a:r>
          </a:p>
          <a:p>
            <a:pPr lvl="1" algn="just">
              <a:buNone/>
            </a:pPr>
            <a:r>
              <a:rPr lang="en-US" dirty="0"/>
              <a:t>(5) There are </a:t>
            </a:r>
            <a:r>
              <a:rPr lang="en-US" b="1" dirty="0">
                <a:solidFill>
                  <a:srgbClr val="00B050"/>
                </a:solidFill>
              </a:rPr>
              <a:t>other clinical features </a:t>
            </a:r>
            <a:r>
              <a:rPr lang="en-US" dirty="0"/>
              <a:t>that suggest significant GHD.</a:t>
            </a:r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533400" y="6211669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Rose SR, et al. Growth hormone therapy guidelines: clinical and managed care perspectives. Am J </a:t>
            </a:r>
            <a:r>
              <a:rPr lang="en-US" dirty="0" err="1"/>
              <a:t>Pharm</a:t>
            </a:r>
            <a:r>
              <a:rPr lang="en-US" dirty="0"/>
              <a:t> Benefits. 2014 Oct 24;6(5):e134-46.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br>
              <a:rPr lang="en-US" b="1" dirty="0">
                <a:solidFill>
                  <a:srgbClr val="4477BC"/>
                </a:solidFill>
              </a:rPr>
            </a:br>
            <a:r>
              <a:rPr lang="en-US" b="1" dirty="0">
                <a:solidFill>
                  <a:srgbClr val="4477BC"/>
                </a:solidFill>
              </a:rPr>
              <a:t>Growth hormone deficiency</a:t>
            </a:r>
            <a:br>
              <a:rPr lang="en-US" b="1" dirty="0">
                <a:solidFill>
                  <a:srgbClr val="4477BC"/>
                </a:solidFill>
              </a:rPr>
            </a:br>
            <a:endParaRPr lang="fa-I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In patients who met the criteria: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Have a </a:t>
            </a:r>
            <a:r>
              <a:rPr lang="en-US" b="1" i="1" dirty="0"/>
              <a:t>subnormal growth rate </a:t>
            </a:r>
            <a:r>
              <a:rPr lang="en-US" dirty="0"/>
              <a:t>and </a:t>
            </a:r>
            <a:r>
              <a:rPr lang="en-US" b="1" i="1" dirty="0"/>
              <a:t>no other identifiable causes</a:t>
            </a:r>
            <a:endParaRPr lang="en-US" baseline="30000" dirty="0"/>
          </a:p>
          <a:p>
            <a:pPr lvl="1">
              <a:buFont typeface="Wingdings" pitchFamily="2" charset="2"/>
              <a:buChar char="Ø"/>
            </a:pPr>
            <a:r>
              <a:rPr lang="en-US" dirty="0"/>
              <a:t> In children, </a:t>
            </a:r>
            <a:r>
              <a:rPr lang="en-US" b="1" i="1" dirty="0"/>
              <a:t>failure to respond to at least 2 GH stimulation tests</a:t>
            </a:r>
          </a:p>
          <a:p>
            <a:pPr algn="just">
              <a:buNone/>
            </a:pPr>
            <a:r>
              <a:rPr lang="en-US" dirty="0"/>
              <a:t>Treatment should be initiated </a:t>
            </a:r>
            <a:r>
              <a:rPr lang="en-US" b="1" i="1" dirty="0">
                <a:solidFill>
                  <a:srgbClr val="C00000"/>
                </a:solidFill>
              </a:rPr>
              <a:t>as soon as the diagnosis </a:t>
            </a:r>
            <a:r>
              <a:rPr lang="en-US" dirty="0"/>
              <a:t>is confirmed and continued until </a:t>
            </a:r>
            <a:r>
              <a:rPr lang="en-US" dirty="0">
                <a:solidFill>
                  <a:srgbClr val="C00000"/>
                </a:solidFill>
              </a:rPr>
              <a:t>linear growth ceases</a:t>
            </a:r>
            <a:r>
              <a:rPr lang="en-US" dirty="0"/>
              <a:t>.</a:t>
            </a:r>
            <a:endParaRPr lang="fa-IR" dirty="0"/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743200" y="6248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UpToDate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2021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b="1" dirty="0">
                <a:solidFill>
                  <a:srgbClr val="4477BC"/>
                </a:solidFill>
              </a:rPr>
            </a:br>
            <a:r>
              <a:rPr lang="en-US" b="1" dirty="0">
                <a:solidFill>
                  <a:srgbClr val="4477BC"/>
                </a:solidFill>
              </a:rPr>
              <a:t>Growth hormone deficiency</a:t>
            </a:r>
            <a:br>
              <a:rPr lang="en-US" b="1" dirty="0">
                <a:solidFill>
                  <a:srgbClr val="4477BC"/>
                </a:solidFill>
              </a:rPr>
            </a:br>
            <a:endParaRPr lang="fa-I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4477BC"/>
              </a:buClr>
              <a:buFont typeface="Wingdings" pitchFamily="2" charset="2"/>
              <a:buChar char="v"/>
            </a:pPr>
            <a:r>
              <a:rPr lang="en-US" dirty="0"/>
              <a:t>For patients with severe GH deficiency, we use a </a:t>
            </a:r>
            <a:r>
              <a:rPr lang="en-US" b="1" dirty="0"/>
              <a:t>lower starting dose </a:t>
            </a:r>
            <a:r>
              <a:rPr lang="en-US" dirty="0"/>
              <a:t>(approximately 20 micrograms/kg/day)</a:t>
            </a:r>
          </a:p>
          <a:p>
            <a:pPr>
              <a:buClr>
                <a:srgbClr val="4477BC"/>
              </a:buClr>
              <a:buFont typeface="Wingdings" pitchFamily="2" charset="2"/>
              <a:buChar char="v"/>
            </a:pPr>
            <a:endParaRPr lang="en-US" dirty="0"/>
          </a:p>
          <a:p>
            <a:pPr algn="just">
              <a:buClr>
                <a:srgbClr val="4477BC"/>
              </a:buClr>
              <a:buFont typeface="Wingdings" pitchFamily="2" charset="2"/>
              <a:buChar char="v"/>
            </a:pPr>
            <a:r>
              <a:rPr lang="en-US" dirty="0"/>
              <a:t> Target of IGF-1 level is in the </a:t>
            </a:r>
            <a:r>
              <a:rPr lang="en-US" b="1" dirty="0"/>
              <a:t>upper one-half </a:t>
            </a:r>
            <a:r>
              <a:rPr lang="en-US" dirty="0"/>
              <a:t>of the normal range (</a:t>
            </a:r>
            <a:r>
              <a:rPr lang="en-US" dirty="0" err="1"/>
              <a:t>ie</a:t>
            </a:r>
            <a:r>
              <a:rPr lang="en-US" dirty="0"/>
              <a:t>, 0 to +2 SD, based on bone age)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3200" y="6248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UpToDate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2021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b="1" dirty="0">
                <a:solidFill>
                  <a:srgbClr val="4477BC"/>
                </a:solidFill>
              </a:rPr>
            </a:br>
            <a:r>
              <a:rPr lang="en-US" b="1" dirty="0">
                <a:solidFill>
                  <a:srgbClr val="4477BC"/>
                </a:solidFill>
              </a:rPr>
              <a:t>Growth hormone deficiency</a:t>
            </a:r>
            <a:br>
              <a:rPr lang="en-US" b="1" dirty="0">
                <a:solidFill>
                  <a:srgbClr val="4477BC"/>
                </a:solidFill>
              </a:rPr>
            </a:br>
            <a:endParaRPr lang="fa-IR" dirty="0">
              <a:solidFill>
                <a:srgbClr val="4477B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An inadequate response after initiation of </a:t>
            </a:r>
            <a:r>
              <a:rPr lang="en-US" dirty="0" err="1"/>
              <a:t>rhGH</a:t>
            </a:r>
            <a:r>
              <a:rPr lang="en-US" dirty="0"/>
              <a:t> therapy in patients with GHD is often defined by one or more of the following criteria:</a:t>
            </a:r>
          </a:p>
          <a:p>
            <a:pPr lvl="1"/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Δ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height velocity &lt; 2 cm/year</a:t>
            </a:r>
          </a:p>
          <a:p>
            <a:pPr lvl="1"/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Δ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height SDS &lt; 0.3/year during the first 6–12 months of therapy </a:t>
            </a:r>
            <a:endParaRPr lang="fa-IR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fa-I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924800" cy="1143000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7030A0"/>
                </a:solidFill>
              </a:rPr>
              <a:t>Small for Gestational Age</a:t>
            </a:r>
            <a:endParaRPr lang="fa-IR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4830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 </a:t>
            </a:r>
            <a:r>
              <a:rPr lang="en-US" i="1" dirty="0"/>
              <a:t>In the United States:</a:t>
            </a:r>
          </a:p>
          <a:p>
            <a:pPr lvl="1">
              <a:buNone/>
            </a:pPr>
            <a:r>
              <a:rPr lang="en-US" i="1" dirty="0"/>
              <a:t> </a:t>
            </a:r>
            <a:r>
              <a:rPr lang="en-US" dirty="0"/>
              <a:t>length or height remains </a:t>
            </a:r>
            <a:r>
              <a:rPr lang="en-US" dirty="0">
                <a:solidFill>
                  <a:srgbClr val="FF0000"/>
                </a:solidFill>
              </a:rPr>
              <a:t>2SD</a:t>
            </a:r>
            <a:r>
              <a:rPr lang="en-US" dirty="0"/>
              <a:t> or more below the mean for age and sex at </a:t>
            </a:r>
            <a:r>
              <a:rPr lang="en-US" dirty="0">
                <a:solidFill>
                  <a:srgbClr val="FF0000"/>
                </a:solidFill>
              </a:rPr>
              <a:t>2 years</a:t>
            </a:r>
            <a:r>
              <a:rPr lang="en-US" dirty="0"/>
              <a:t> of age.</a:t>
            </a:r>
          </a:p>
          <a:p>
            <a:pPr>
              <a:buNone/>
            </a:pPr>
            <a:r>
              <a:rPr lang="en-US" i="1" dirty="0"/>
              <a:t>In Europe:</a:t>
            </a:r>
            <a:endParaRPr lang="en-US" dirty="0"/>
          </a:p>
          <a:p>
            <a:pPr lvl="1">
              <a:buNone/>
            </a:pPr>
            <a:r>
              <a:rPr lang="en-US" dirty="0"/>
              <a:t>height is </a:t>
            </a:r>
            <a:r>
              <a:rPr lang="en-US" dirty="0">
                <a:solidFill>
                  <a:srgbClr val="FF0000"/>
                </a:solidFill>
              </a:rPr>
              <a:t>2.5 SD </a:t>
            </a:r>
            <a:r>
              <a:rPr lang="en-US" dirty="0"/>
              <a:t>or more below the mean for age and sex at </a:t>
            </a:r>
            <a:r>
              <a:rPr lang="en-US" dirty="0">
                <a:solidFill>
                  <a:srgbClr val="FF0000"/>
                </a:solidFill>
              </a:rPr>
              <a:t>4 years </a:t>
            </a:r>
            <a:r>
              <a:rPr lang="en-US" dirty="0"/>
              <a:t>of age, with </a:t>
            </a:r>
            <a:r>
              <a:rPr lang="en-US" dirty="0">
                <a:solidFill>
                  <a:srgbClr val="FF0000"/>
                </a:solidFill>
              </a:rPr>
              <a:t>low height velocity </a:t>
            </a:r>
            <a:r>
              <a:rPr lang="en-US" dirty="0"/>
              <a:t>and low predicted height (1 SD or more below mid-parental height)</a:t>
            </a:r>
            <a:endParaRPr lang="fa-IR" dirty="0"/>
          </a:p>
        </p:txBody>
      </p:sp>
      <p:pic>
        <p:nvPicPr>
          <p:cNvPr id="5122" name="Picture 2" descr="C:\Users\N  o o  R\Pictures\GH\CH187615-768x5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4968948"/>
            <a:ext cx="3124200" cy="1889051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43200" y="6248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UpToDate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2021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7030A0"/>
                </a:solidFill>
              </a:rPr>
              <a:t>Small for Gestational Age</a:t>
            </a:r>
            <a:endParaRPr lang="fa-IR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Increase in adult height of approximately </a:t>
            </a:r>
            <a:r>
              <a:rPr lang="en-US" dirty="0">
                <a:solidFill>
                  <a:srgbClr val="FF0000"/>
                </a:solidFill>
              </a:rPr>
              <a:t>6 cm</a:t>
            </a:r>
            <a:r>
              <a:rPr lang="en-US" dirty="0"/>
              <a:t>, provided that the treatment is started early and continued for at least seven years</a:t>
            </a:r>
            <a:endParaRPr lang="fa-IR" dirty="0"/>
          </a:p>
        </p:txBody>
      </p:sp>
      <p:pic>
        <p:nvPicPr>
          <p:cNvPr id="6146" name="Picture 2" descr="C:\Users\N  o o  R\Pictures\GH\IMG-20191211-WA0026-002-225x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3429000"/>
            <a:ext cx="2143125" cy="2667000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43200" y="6248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UpToDate</a:t>
            </a: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2021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FFFF00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5450</TotalTime>
  <Words>2794</Words>
  <Application>Microsoft Office PowerPoint</Application>
  <PresentationFormat>On-screen Show (4:3)</PresentationFormat>
  <Paragraphs>340</Paragraphs>
  <Slides>39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Wingdings</vt:lpstr>
      <vt:lpstr>Office Theme</vt:lpstr>
      <vt:lpstr>In the name of ALLAH</vt:lpstr>
      <vt:lpstr>PowerPoint Presentation</vt:lpstr>
      <vt:lpstr>PowerPoint Presentation</vt:lpstr>
      <vt:lpstr> Growth hormone deficiency </vt:lpstr>
      <vt:lpstr> Growth hormone deficiency </vt:lpstr>
      <vt:lpstr> Growth hormone deficiency </vt:lpstr>
      <vt:lpstr> Growth hormone deficiency </vt:lpstr>
      <vt:lpstr>Small for Gestational Age</vt:lpstr>
      <vt:lpstr>Small for Gestational Age</vt:lpstr>
      <vt:lpstr>Idiopathic Short Stature</vt:lpstr>
      <vt:lpstr>Idiopathic Short Stature</vt:lpstr>
      <vt:lpstr>Turner Syndrome</vt:lpstr>
      <vt:lpstr>Prader-Willi Syndrome</vt:lpstr>
      <vt:lpstr>Chronic renal disease</vt:lpstr>
      <vt:lpstr>Chronic renal disease</vt:lpstr>
      <vt:lpstr>PowerPoint Presentation</vt:lpstr>
      <vt:lpstr>PowerPoint Presentation</vt:lpstr>
      <vt:lpstr>PowerPoint Presentation</vt:lpstr>
      <vt:lpstr>Recommended Dosage:</vt:lpstr>
      <vt:lpstr>Follow up of under treatment patients </vt:lpstr>
      <vt:lpstr>Complications:</vt:lpstr>
      <vt:lpstr>Follow up of under treatment patients with special needs</vt:lpstr>
      <vt:lpstr>PowerPoint Presentation</vt:lpstr>
      <vt:lpstr>PowerPoint Presentation</vt:lpstr>
      <vt:lpstr>Predictors of response to GH</vt:lpstr>
      <vt:lpstr>Evaluation for suboptimal growth response</vt:lpstr>
      <vt:lpstr>Termination of therapy </vt:lpstr>
      <vt:lpstr>Some Tips:</vt:lpstr>
      <vt:lpstr>Collett-Solberg PF and et al. Diagnosis, genetics, and therapy of short stature in children.... Hormone research in paediatrics. 2019;92(1):1-4. </vt:lpstr>
      <vt:lpstr>Some Tips:</vt:lpstr>
      <vt:lpstr>References:</vt:lpstr>
      <vt:lpstr>PowerPoint Presentation</vt:lpstr>
      <vt:lpstr>Take home massage:</vt:lpstr>
      <vt:lpstr>Case 1:</vt:lpstr>
      <vt:lpstr>PowerPoint Presentation</vt:lpstr>
      <vt:lpstr>Case 2:</vt:lpstr>
      <vt:lpstr>Case 3:</vt:lpstr>
      <vt:lpstr>PowerPoint Presentation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N  o o  R</dc:creator>
  <cp:lastModifiedBy>sony</cp:lastModifiedBy>
  <cp:revision>173</cp:revision>
  <dcterms:created xsi:type="dcterms:W3CDTF">2006-08-16T00:00:00Z</dcterms:created>
  <dcterms:modified xsi:type="dcterms:W3CDTF">2021-12-03T05:51:31Z</dcterms:modified>
</cp:coreProperties>
</file>