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1"/>
  </p:notesMasterIdLst>
  <p:sldIdLst>
    <p:sldId id="452" r:id="rId2"/>
    <p:sldId id="451" r:id="rId3"/>
    <p:sldId id="1594" r:id="rId4"/>
    <p:sldId id="1607" r:id="rId5"/>
    <p:sldId id="1608" r:id="rId6"/>
    <p:sldId id="1596" r:id="rId7"/>
    <p:sldId id="1604" r:id="rId8"/>
    <p:sldId id="1605" r:id="rId9"/>
    <p:sldId id="1598" r:id="rId10"/>
    <p:sldId id="1599" r:id="rId11"/>
    <p:sldId id="1600" r:id="rId12"/>
    <p:sldId id="1602" r:id="rId13"/>
    <p:sldId id="1597" r:id="rId14"/>
    <p:sldId id="1655" r:id="rId15"/>
    <p:sldId id="1610" r:id="rId16"/>
    <p:sldId id="1656" r:id="rId17"/>
    <p:sldId id="1653" r:id="rId18"/>
    <p:sldId id="1611" r:id="rId19"/>
    <p:sldId id="1657" r:id="rId20"/>
    <p:sldId id="1662" r:id="rId21"/>
    <p:sldId id="1612" r:id="rId22"/>
    <p:sldId id="1613" r:id="rId23"/>
    <p:sldId id="1659" r:id="rId24"/>
    <p:sldId id="1692" r:id="rId25"/>
    <p:sldId id="1620" r:id="rId26"/>
    <p:sldId id="1663" r:id="rId27"/>
    <p:sldId id="1614" r:id="rId28"/>
    <p:sldId id="1691" r:id="rId29"/>
    <p:sldId id="1621" r:id="rId30"/>
    <p:sldId id="1616" r:id="rId31"/>
    <p:sldId id="1694" r:id="rId32"/>
    <p:sldId id="1666" r:id="rId33"/>
    <p:sldId id="1698" r:id="rId34"/>
    <p:sldId id="1665" r:id="rId35"/>
    <p:sldId id="1689" r:id="rId36"/>
    <p:sldId id="1617" r:id="rId37"/>
    <p:sldId id="1669" r:id="rId38"/>
    <p:sldId id="1671" r:id="rId39"/>
    <p:sldId id="1693" r:id="rId40"/>
    <p:sldId id="1673" r:id="rId41"/>
    <p:sldId id="1619" r:id="rId42"/>
    <p:sldId id="1664" r:id="rId43"/>
    <p:sldId id="1690" r:id="rId44"/>
    <p:sldId id="1675" r:id="rId45"/>
    <p:sldId id="1685" r:id="rId46"/>
    <p:sldId id="1622" r:id="rId47"/>
    <p:sldId id="1683" r:id="rId48"/>
    <p:sldId id="1679" r:id="rId49"/>
    <p:sldId id="1680" r:id="rId50"/>
    <p:sldId id="1681" r:id="rId51"/>
    <p:sldId id="1682" r:id="rId52"/>
    <p:sldId id="1627" r:id="rId53"/>
    <p:sldId id="1628" r:id="rId54"/>
    <p:sldId id="1629" r:id="rId55"/>
    <p:sldId id="1630" r:id="rId56"/>
    <p:sldId id="1631" r:id="rId57"/>
    <p:sldId id="1696" r:id="rId58"/>
    <p:sldId id="1697" r:id="rId59"/>
    <p:sldId id="1609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163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73" autoAdjust="0"/>
    <p:restoredTop sz="94585" autoAdjust="0"/>
  </p:normalViewPr>
  <p:slideViewPr>
    <p:cSldViewPr>
      <p:cViewPr>
        <p:scale>
          <a:sx n="77" d="100"/>
          <a:sy n="77" d="100"/>
        </p:scale>
        <p:origin x="-907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C026D2-A592-46DD-9F16-93BB1E20DDFC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308A07-C36F-426A-B542-F159E592D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695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94"/>
          <p:cNvSpPr>
            <a:spLocks noGrp="1" noRot="1" noChangeAspect="1" noChangeArrowheads="1" noTextEdit="1"/>
          </p:cNvSpPr>
          <p:nvPr>
            <p:ph type="sldImg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295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EC489-27E7-43E4-9ACC-5C7902ADDC68}" type="slidenum">
              <a:rPr lang="ar-SA" altLang="en-US" smtClean="0"/>
              <a:pPr>
                <a:defRPr/>
              </a:pPr>
              <a:t>59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1CB1F-9862-4ACB-BC04-9C06D8FA251B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37AE7-3677-488F-84A4-68760B8D6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1649-4D6A-4680-ACE7-22065A8353AB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D829E-909E-4989-874E-3C37DBCF5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0669-1FAB-413B-8CBA-327F3A47BD74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18B55-0CB5-4423-A352-E7C88AFF7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3BC6F-399D-4C68-8439-B5B7F10FA950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62798-C295-4C1E-8979-701CDD3FA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F8DE3-76E0-4D66-BB6D-78D016B38194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45FA8-4B68-4F43-8005-367EE8ED8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639F-32CC-42D7-A766-81521519064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E31DE-8C3F-406A-A42B-16D8E1B96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A7D9-6520-4D95-A8CE-7FB72C9B67B7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63CC8-71E1-46A3-AFAB-1EAF665EB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5162-71DD-43B1-AF91-D815B50555A9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7C16-D115-4CDB-B84C-09EF1D472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F7F5D-72FE-4B4F-A360-20EA8E97015B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EEAE3-EB55-4D3B-B1CC-B218F0E08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8E2B1-1D0C-4839-8721-3095539E39E8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C043-EFC5-4776-BDF7-8D66EBCB3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8C314-E87E-4171-9A4B-EED510ACB558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EF1A-7F76-47DE-884F-6F43D9A71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D174F8-D0CB-4A62-9DA4-C7B226C14D0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B33978-2D0E-4924-8675-67E8A3CFA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9" r:id="rId2"/>
    <p:sldLayoutId id="2147483888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9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GB" sz="3600" b="1" dirty="0" smtClean="0">
              <a:solidFill>
                <a:srgbClr val="FF0000"/>
              </a:solidFill>
              <a:ea typeface="MS PGothic" pitchFamily="34" charset="-128"/>
            </a:endParaRPr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err="1" smtClean="0"/>
              <a:t>M.Hashemipour</a:t>
            </a: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smtClean="0"/>
              <a:t>Pediatric Endocrinologist </a:t>
            </a:r>
          </a:p>
          <a:p>
            <a:pPr algn="ctr" eaLnBrk="1" hangingPunct="1">
              <a:buFontTx/>
              <a:buNone/>
            </a:pPr>
            <a:r>
              <a:rPr lang="en-US" sz="2000" dirty="0" smtClean="0"/>
              <a:t>Isfahan University of Medical Sciences</a:t>
            </a:r>
          </a:p>
          <a:p>
            <a:pPr marL="0" indent="0" algn="ctr">
              <a:buNone/>
              <a:defRPr/>
            </a:pPr>
            <a:r>
              <a:rPr lang="en-US" altLang="en-US" sz="2400" dirty="0"/>
              <a:t>Endocrine &amp;metabolic research center</a:t>
            </a:r>
          </a:p>
          <a:p>
            <a:pPr marL="0" indent="0" algn="ctr">
              <a:buNone/>
              <a:defRPr/>
            </a:pPr>
            <a:r>
              <a:rPr lang="en-US" altLang="en-US" sz="2000" dirty="0"/>
              <a:t>Child growth &amp;development research center</a:t>
            </a:r>
          </a:p>
          <a:p>
            <a:pPr>
              <a:defRPr/>
            </a:pPr>
            <a:endParaRPr lang="en-US" altLang="en-US" sz="2000" dirty="0"/>
          </a:p>
          <a:p>
            <a:pPr algn="ctr" eaLnBrk="1" hangingPunct="1">
              <a:buFontTx/>
              <a:buNone/>
            </a:pPr>
            <a:endParaRPr lang="en-US" sz="2000" dirty="0" smtClean="0"/>
          </a:p>
          <a:p>
            <a:pPr eaLnBrk="1" hangingPunct="1"/>
            <a:endParaRPr lang="en-US" b="1" dirty="0" smtClean="0"/>
          </a:p>
        </p:txBody>
      </p:sp>
      <p:sp>
        <p:nvSpPr>
          <p:cNvPr id="6148" name="Text Box 1030"/>
          <p:cNvSpPr txBox="1">
            <a:spLocks noChangeArrowheads="1"/>
          </p:cNvSpPr>
          <p:nvPr/>
        </p:nvSpPr>
        <p:spPr bwMode="auto">
          <a:xfrm>
            <a:off x="4414838" y="3232150"/>
            <a:ext cx="304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0" y="2574235"/>
            <a:ext cx="9144000" cy="1524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Graves disease-induced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Thrombotic thrombocytopenic </a:t>
            </a:r>
            <a:r>
              <a:rPr lang="en-US" sz="2800" b="1" dirty="0" err="1" smtClean="0">
                <a:solidFill>
                  <a:schemeClr val="tx1"/>
                </a:solidFill>
              </a:rPr>
              <a:t>purpura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TSH </a:t>
            </a:r>
            <a:r>
              <a:rPr lang="en-US" sz="5400" dirty="0">
                <a:solidFill>
                  <a:srgbClr val="FF0000"/>
                </a:solidFill>
              </a:rPr>
              <a:t>R</a:t>
            </a:r>
            <a:r>
              <a:rPr lang="en-US" sz="5400" dirty="0" smtClean="0">
                <a:solidFill>
                  <a:srgbClr val="FF0000"/>
                </a:solidFill>
              </a:rPr>
              <a:t>eceptor Antibody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7030A0"/>
                </a:solidFill>
              </a:rPr>
              <a:t>TSH-R-Ab</a:t>
            </a:r>
            <a:r>
              <a:rPr lang="en-US" sz="2400" dirty="0"/>
              <a:t> are specific </a:t>
            </a:r>
            <a:r>
              <a:rPr lang="en-US" sz="2400" dirty="0" smtClean="0"/>
              <a:t>biomarker </a:t>
            </a:r>
            <a:r>
              <a:rPr lang="en-US" sz="2400" dirty="0"/>
              <a:t>for </a:t>
            </a:r>
            <a:r>
              <a:rPr lang="en-US" sz="2400" b="1" dirty="0">
                <a:solidFill>
                  <a:srgbClr val="00B0F0"/>
                </a:solidFill>
              </a:rPr>
              <a:t>diagnosis </a:t>
            </a:r>
            <a:r>
              <a:rPr lang="en-US" sz="2400" b="1" dirty="0" smtClean="0">
                <a:solidFill>
                  <a:srgbClr val="00B0F0"/>
                </a:solidFill>
              </a:rPr>
              <a:t>of graves' disease</a:t>
            </a:r>
            <a:endParaRPr lang="en-US" sz="2400" dirty="0"/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95 % of clinical GD will have positive TRAB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TRAb</a:t>
            </a:r>
            <a:r>
              <a:rPr lang="en-US" sz="2400" dirty="0" smtClean="0"/>
              <a:t> </a:t>
            </a:r>
            <a:r>
              <a:rPr lang="en-US" sz="2400" dirty="0"/>
              <a:t>is a highly sensitive and predictive biomarker for the </a:t>
            </a:r>
            <a:r>
              <a:rPr lang="en-US" sz="2400" dirty="0">
                <a:solidFill>
                  <a:srgbClr val="00B0F0"/>
                </a:solidFill>
              </a:rPr>
              <a:t>extrathyroidal manifestations of GD</a:t>
            </a:r>
            <a:r>
              <a:rPr lang="en-US" sz="2400" dirty="0"/>
              <a:t> as well as a useful predictive measure of fetal or neonatal hyperthyroidism. 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incorporation and early utilization of </a:t>
            </a:r>
            <a:r>
              <a:rPr lang="en-US" sz="2400" dirty="0" smtClean="0"/>
              <a:t>TRAb </a:t>
            </a:r>
            <a:r>
              <a:rPr lang="en-US" sz="2400" dirty="0"/>
              <a:t>into current diagnostic algorithms conferred a </a:t>
            </a:r>
            <a:r>
              <a:rPr lang="en-US" sz="2400" dirty="0">
                <a:solidFill>
                  <a:srgbClr val="FF0000"/>
                </a:solidFill>
              </a:rPr>
              <a:t>46% shortened </a:t>
            </a:r>
            <a:r>
              <a:rPr lang="en-US" sz="2400" dirty="0"/>
              <a:t>time to diagnosis of GD and a cost </a:t>
            </a:r>
            <a:r>
              <a:rPr lang="en-US" sz="2400" dirty="0">
                <a:solidFill>
                  <a:srgbClr val="FF0000"/>
                </a:solidFill>
              </a:rPr>
              <a:t>saving of 47%.</a:t>
            </a:r>
            <a:endParaRPr lang="ru-RU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6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>
                <a:solidFill>
                  <a:srgbClr val="FF0000"/>
                </a:solidFill>
              </a:rPr>
              <a:t>TSH Receptor Antibody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</a:rPr>
              <a:t>TRAb</a:t>
            </a:r>
            <a:r>
              <a:rPr lang="en-US" sz="2800" dirty="0" smtClean="0"/>
              <a:t> </a:t>
            </a:r>
            <a:r>
              <a:rPr lang="en-US" sz="2800" dirty="0"/>
              <a:t>is a sensitive and specific tool for rapid and </a:t>
            </a:r>
            <a:r>
              <a:rPr lang="en-US" sz="2800" dirty="0">
                <a:solidFill>
                  <a:srgbClr val="00B050"/>
                </a:solidFill>
              </a:rPr>
              <a:t>accurate diagnosis </a:t>
            </a:r>
            <a:r>
              <a:rPr lang="en-US" sz="2800" dirty="0"/>
              <a:t>and differential diagnosis of Graves’ hyperthyroidism. </a:t>
            </a:r>
            <a:endParaRPr lang="en-US" sz="2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for </a:t>
            </a:r>
            <a:r>
              <a:rPr lang="en-US" sz="2800" dirty="0">
                <a:solidFill>
                  <a:srgbClr val="00B050"/>
                </a:solidFill>
              </a:rPr>
              <a:t>prognostic</a:t>
            </a:r>
            <a:r>
              <a:rPr lang="en-US" sz="2800" dirty="0"/>
              <a:t> </a:t>
            </a:r>
            <a:r>
              <a:rPr lang="en-US" sz="2800" dirty="0" smtClean="0"/>
              <a:t>purposes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 for </a:t>
            </a:r>
            <a:r>
              <a:rPr lang="en-US" sz="2800" dirty="0" smtClean="0">
                <a:solidFill>
                  <a:srgbClr val="00B050"/>
                </a:solidFill>
              </a:rPr>
              <a:t>monitoring</a:t>
            </a:r>
            <a:r>
              <a:rPr lang="en-US" sz="2800" dirty="0" smtClean="0"/>
              <a:t> </a:t>
            </a:r>
            <a:r>
              <a:rPr lang="en-US" sz="2800" dirty="0"/>
              <a:t>ATD therapy </a:t>
            </a:r>
            <a:endParaRPr lang="en-US" sz="2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 for timing </a:t>
            </a:r>
            <a:r>
              <a:rPr lang="en-US" sz="2800" dirty="0"/>
              <a:t>of </a:t>
            </a:r>
            <a:r>
              <a:rPr lang="en-US" sz="2800" dirty="0">
                <a:solidFill>
                  <a:srgbClr val="7030A0"/>
                </a:solidFill>
              </a:rPr>
              <a:t>stopping</a:t>
            </a:r>
            <a:r>
              <a:rPr lang="en-US" sz="2800" dirty="0"/>
              <a:t> </a:t>
            </a:r>
            <a:r>
              <a:rPr lang="en-US" sz="2800" dirty="0" smtClean="0"/>
              <a:t>therapy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/>
              <a:t>Allows </a:t>
            </a:r>
            <a:r>
              <a:rPr lang="en-US" sz="2800" dirty="0">
                <a:solidFill>
                  <a:srgbClr val="7030A0"/>
                </a:solidFill>
              </a:rPr>
              <a:t>long term ATD </a:t>
            </a:r>
            <a:r>
              <a:rPr lang="en-US" sz="2800" dirty="0"/>
              <a:t>therapy in some </a:t>
            </a:r>
            <a:r>
              <a:rPr lang="en-US" sz="2800" dirty="0" smtClean="0"/>
              <a:t>cases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Execellent </a:t>
            </a:r>
            <a:r>
              <a:rPr lang="en-US" sz="2800" b="1" dirty="0" smtClean="0">
                <a:solidFill>
                  <a:srgbClr val="0070C0"/>
                </a:solidFill>
              </a:rPr>
              <a:t>predictive value for relaps </a:t>
            </a:r>
            <a:endParaRPr lang="en-US" sz="2800" b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09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Thyroid Peroxidase Antibody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1059"/>
            <a:ext cx="8229600" cy="4846637"/>
          </a:xfrm>
        </p:spPr>
        <p:txBody>
          <a:bodyPr/>
          <a:lstStyle/>
          <a:p>
            <a:pPr>
              <a:spcBef>
                <a:spcPts val="1800"/>
              </a:spcBef>
              <a:buClr>
                <a:srgbClr val="FF0000"/>
              </a:buClr>
            </a:pPr>
            <a:r>
              <a:rPr lang="en-US" sz="2800" dirty="0"/>
              <a:t>The most sensitive serologic test for detecting autoimmune thyroid disease (AITD)</a:t>
            </a:r>
          </a:p>
          <a:p>
            <a:pPr>
              <a:spcBef>
                <a:spcPts val="1800"/>
              </a:spcBef>
              <a:buClr>
                <a:srgbClr val="FF0000"/>
              </a:buClr>
              <a:buNone/>
            </a:pPr>
            <a:endParaRPr lang="en-US" sz="1800" dirty="0" smtClean="0"/>
          </a:p>
          <a:p>
            <a:pPr>
              <a:spcBef>
                <a:spcPts val="1800"/>
              </a:spcBef>
              <a:buClr>
                <a:srgbClr val="FF0000"/>
              </a:buClr>
            </a:pPr>
            <a:endParaRPr lang="en-US" dirty="0">
              <a:solidFill>
                <a:srgbClr val="7030A0"/>
              </a:solidFill>
            </a:endParaRPr>
          </a:p>
          <a:p>
            <a:pPr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55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Laboratory test results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TSH = &lt;0.01 </a:t>
            </a:r>
            <a:r>
              <a:rPr lang="en-US" dirty="0" err="1" smtClean="0"/>
              <a:t>mIU</a:t>
            </a:r>
            <a:r>
              <a:rPr lang="en-US" dirty="0" smtClean="0"/>
              <a:t>/L</a:t>
            </a:r>
          </a:p>
          <a:p>
            <a:r>
              <a:rPr lang="en-US" dirty="0" smtClean="0"/>
              <a:t>Free T4 =3.2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(0.9-1.7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Total T3 = 350ng/</a:t>
            </a:r>
            <a:r>
              <a:rPr lang="en-US" dirty="0" err="1" smtClean="0"/>
              <a:t>dL</a:t>
            </a:r>
            <a:r>
              <a:rPr lang="en-US" dirty="0" smtClean="0"/>
              <a:t> (90-240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TRAB =    20</a:t>
            </a:r>
            <a:r>
              <a:rPr lang="en-US" b="1" dirty="0" smtClean="0"/>
              <a:t> </a:t>
            </a:r>
            <a:r>
              <a:rPr lang="en-US" b="1" dirty="0" err="1" smtClean="0"/>
              <a:t>mU</a:t>
            </a:r>
            <a:r>
              <a:rPr lang="en-US" b="1" dirty="0" smtClean="0"/>
              <a:t>/l</a:t>
            </a:r>
            <a:r>
              <a:rPr lang="en-US" dirty="0" smtClean="0"/>
              <a:t>  (</a:t>
            </a:r>
            <a:r>
              <a:rPr lang="en-US" b="1" dirty="0" smtClean="0"/>
              <a:t>0.27 to 4.2 </a:t>
            </a:r>
            <a:r>
              <a:rPr lang="en-US" b="1" dirty="0" err="1" smtClean="0"/>
              <a:t>mU</a:t>
            </a:r>
            <a:r>
              <a:rPr lang="en-US" b="1" dirty="0" smtClean="0"/>
              <a:t>/l)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8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Key Points before Treatment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/>
              <a:t>Discuss with pt logistics, benefits, speed of recovery, drawbacks, potential side </a:t>
            </a:r>
            <a:r>
              <a:rPr lang="en-US" dirty="0" smtClean="0"/>
              <a:t>effects and </a:t>
            </a:r>
            <a:r>
              <a:rPr lang="en-US" dirty="0"/>
              <a:t>cost</a:t>
            </a:r>
          </a:p>
          <a:p>
            <a:pPr>
              <a:buClr>
                <a:srgbClr val="FF0000"/>
              </a:buClr>
            </a:pPr>
            <a:r>
              <a:rPr lang="en-US" dirty="0"/>
              <a:t>Final decision on choice of treatment depends on </a:t>
            </a:r>
            <a:r>
              <a:rPr lang="en-US" dirty="0" smtClean="0"/>
              <a:t>resources pt </a:t>
            </a:r>
            <a:r>
              <a:rPr lang="en-US" dirty="0"/>
              <a:t>preference and </a:t>
            </a:r>
            <a:r>
              <a:rPr lang="en-US" dirty="0" smtClean="0"/>
              <a:t>physician experience</a:t>
            </a:r>
          </a:p>
          <a:p>
            <a:r>
              <a:rPr lang="en-US" dirty="0">
                <a:solidFill>
                  <a:srgbClr val="00B050"/>
                </a:solidFill>
              </a:rPr>
              <a:t>Absolute neutrophil counts should </a:t>
            </a:r>
            <a:r>
              <a:rPr lang="en-US" dirty="0">
                <a:solidFill>
                  <a:srgbClr val="FF0000"/>
                </a:solidFill>
              </a:rPr>
              <a:t>exceed 1000/mm3 </a:t>
            </a:r>
            <a:r>
              <a:rPr lang="en-US" dirty="0">
                <a:solidFill>
                  <a:srgbClr val="00B050"/>
                </a:solidFill>
              </a:rPr>
              <a:t>and liver enzyme </a:t>
            </a:r>
            <a:r>
              <a:rPr lang="en-US" dirty="0" smtClean="0">
                <a:solidFill>
                  <a:srgbClr val="00B050"/>
                </a:solidFill>
              </a:rPr>
              <a:t>should </a:t>
            </a:r>
            <a:r>
              <a:rPr lang="en-US" dirty="0">
                <a:solidFill>
                  <a:srgbClr val="00B050"/>
                </a:solidFill>
              </a:rPr>
              <a:t>be </a:t>
            </a:r>
            <a:r>
              <a:rPr lang="en-US" dirty="0">
                <a:solidFill>
                  <a:srgbClr val="FF0000"/>
                </a:solidFill>
              </a:rPr>
              <a:t>no higher than three times </a:t>
            </a:r>
            <a:r>
              <a:rPr lang="en-US" dirty="0">
                <a:solidFill>
                  <a:srgbClr val="00B050"/>
                </a:solidFill>
              </a:rPr>
              <a:t>the upper limit of the normal range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15545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WBC count with </a:t>
            </a:r>
            <a:r>
              <a:rPr lang="en-US" dirty="0" err="1" smtClean="0"/>
              <a:t>differential,liver</a:t>
            </a:r>
            <a:r>
              <a:rPr lang="en-US" dirty="0" smtClean="0"/>
              <a:t> profile including </a:t>
            </a:r>
            <a:r>
              <a:rPr lang="en-US" dirty="0" err="1" smtClean="0"/>
              <a:t>bilirubin,transaminases</a:t>
            </a:r>
            <a:r>
              <a:rPr lang="en-US" dirty="0" smtClean="0"/>
              <a:t>, and alkaline </a:t>
            </a:r>
            <a:r>
              <a:rPr lang="en-US" dirty="0" err="1" smtClean="0"/>
              <a:t>phosphatase</a:t>
            </a:r>
            <a:r>
              <a:rPr lang="en-US" dirty="0" smtClean="0"/>
              <a:t> measured</a:t>
            </a:r>
          </a:p>
          <a:p>
            <a:r>
              <a:rPr lang="en-US" dirty="0" smtClean="0"/>
              <a:t>Absolute </a:t>
            </a:r>
            <a:r>
              <a:rPr lang="en-US" dirty="0" err="1" smtClean="0"/>
              <a:t>neutrophil</a:t>
            </a:r>
            <a:r>
              <a:rPr lang="en-US" dirty="0" smtClean="0"/>
              <a:t> count (ANC) = 2.3 × 103/</a:t>
            </a:r>
            <a:r>
              <a:rPr lang="en-US" dirty="0" err="1" smtClean="0"/>
              <a:t>μL</a:t>
            </a:r>
            <a:r>
              <a:rPr lang="en-US" dirty="0" smtClean="0"/>
              <a:t> (4.0-6.5 × 103/</a:t>
            </a:r>
            <a:r>
              <a:rPr lang="en-US" dirty="0" err="1" smtClean="0"/>
              <a:t>μL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AST = 40 U/L (5-32 U/L) </a:t>
            </a:r>
          </a:p>
          <a:p>
            <a:r>
              <a:rPr lang="en-US" dirty="0" smtClean="0"/>
              <a:t>ALT = 50 U/L (5-33 U/L)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057400"/>
            <a:ext cx="7924800" cy="2667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/>
              <a:t>When and How to </a:t>
            </a:r>
            <a:r>
              <a:rPr lang="en-US" sz="4800" i="1" dirty="0" smtClean="0"/>
              <a:t>Treat?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3091227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Methimazole</a:t>
            </a:r>
            <a:r>
              <a:rPr lang="en-US" dirty="0" smtClean="0"/>
              <a:t> was initiated at a dosage of </a:t>
            </a:r>
            <a:r>
              <a:rPr lang="en-US" dirty="0" smtClean="0">
                <a:solidFill>
                  <a:srgbClr val="FF0000"/>
                </a:solidFill>
              </a:rPr>
              <a:t>15 mg daily</a:t>
            </a:r>
          </a:p>
          <a:p>
            <a:r>
              <a:rPr lang="en-US" sz="2800" dirty="0" err="1" smtClean="0"/>
              <a:t>Atenolol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half a pill  QD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did </a:t>
            </a:r>
            <a:r>
              <a:rPr lang="en-US" sz="28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FT4 and T3</a:t>
            </a:r>
            <a:r>
              <a:rPr lang="en-US" sz="2800" dirty="0" smtClean="0"/>
              <a:t> four weeks later</a:t>
            </a: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Free T4 = 2.5ng/</a:t>
            </a:r>
            <a:r>
              <a:rPr lang="en-US" dirty="0" err="1" smtClean="0"/>
              <a:t>dL</a:t>
            </a:r>
            <a:r>
              <a:rPr lang="en-US" dirty="0" smtClean="0"/>
              <a:t> (0.9-1.7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Total T3 =  280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(90-240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dose  increased to 20 mg/day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Repeated test </a:t>
            </a:r>
            <a:r>
              <a:rPr lang="en-US" b="1" dirty="0" smtClean="0"/>
              <a:t>After 4 weeks</a:t>
            </a:r>
          </a:p>
          <a:p>
            <a:r>
              <a:rPr lang="en-US" dirty="0" smtClean="0"/>
              <a:t>Free T4 = 2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(0.9-1.7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Total T3 = 250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(90-240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endParaRPr lang="en-US" b="1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pic>
        <p:nvPicPr>
          <p:cNvPr id="5123" name="Picture 3" descr="c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Again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test </a:t>
            </a:r>
            <a:r>
              <a:rPr lang="en-US" sz="2800" dirty="0" smtClean="0"/>
              <a:t>was repeated after 6 weeks</a:t>
            </a:r>
            <a:endParaRPr lang="en-US" sz="28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it was normal </a:t>
            </a:r>
          </a:p>
          <a:p>
            <a:r>
              <a:rPr lang="en-US" dirty="0" smtClean="0"/>
              <a:t>We continued </a:t>
            </a:r>
            <a:r>
              <a:rPr lang="en-US" dirty="0" err="1" smtClean="0"/>
              <a:t>Methimazole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 time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6 month of initiation of disease</a:t>
            </a:r>
          </a:p>
          <a:p>
            <a:r>
              <a:rPr lang="en-US" dirty="0" smtClean="0"/>
              <a:t>She admitted in our hospital with the complaints of </a:t>
            </a:r>
            <a:r>
              <a:rPr lang="en-US" dirty="0" smtClean="0">
                <a:solidFill>
                  <a:srgbClr val="FF0000"/>
                </a:solidFill>
              </a:rPr>
              <a:t>shortness of breath, dizziness,  weakness, headache, Fatigue, Malaise. Nausea. Vomiting. Abdominal pain 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diarrhea</a:t>
            </a:r>
            <a:r>
              <a:rPr lang="en-US" dirty="0" smtClean="0"/>
              <a:t> that had progressed over 2 days. </a:t>
            </a:r>
          </a:p>
          <a:p>
            <a:r>
              <a:rPr lang="en-US" dirty="0" smtClean="0"/>
              <a:t>Her vital signs showed a blood pressure of </a:t>
            </a:r>
            <a:r>
              <a:rPr lang="en-US" b="1" dirty="0" smtClean="0">
                <a:solidFill>
                  <a:srgbClr val="00B050"/>
                </a:solidFill>
              </a:rPr>
              <a:t>126/70</a:t>
            </a:r>
            <a:r>
              <a:rPr lang="en-US" dirty="0" smtClean="0"/>
              <a:t> mmHg, pulse of </a:t>
            </a:r>
            <a:r>
              <a:rPr lang="en-US" b="1" dirty="0" smtClean="0">
                <a:solidFill>
                  <a:srgbClr val="00B050"/>
                </a:solidFill>
              </a:rPr>
              <a:t>120</a:t>
            </a:r>
            <a:r>
              <a:rPr lang="en-US" dirty="0" smtClean="0"/>
              <a:t> beats/minute, respirations of </a:t>
            </a:r>
            <a:r>
              <a:rPr lang="en-US" b="1" dirty="0" smtClean="0">
                <a:solidFill>
                  <a:srgbClr val="00B050"/>
                </a:solidFill>
              </a:rPr>
              <a:t>21/</a:t>
            </a:r>
            <a:r>
              <a:rPr lang="en-US" dirty="0" smtClean="0"/>
              <a:t>minute, temperature was </a:t>
            </a:r>
            <a:r>
              <a:rPr lang="en-US" b="1" dirty="0" smtClean="0">
                <a:solidFill>
                  <a:srgbClr val="00B050"/>
                </a:solidFill>
              </a:rPr>
              <a:t>38.5°C</a:t>
            </a:r>
            <a:endParaRPr lang="fa-I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On physical examination</a:t>
            </a:r>
          </a:p>
          <a:p>
            <a:r>
              <a:rPr lang="en-US" dirty="0" smtClean="0"/>
              <a:t>She was awake and alert </a:t>
            </a:r>
          </a:p>
          <a:p>
            <a:r>
              <a:rPr lang="en-US" dirty="0" smtClean="0"/>
              <a:t>Hydrated, </a:t>
            </a:r>
            <a:r>
              <a:rPr lang="en-US" dirty="0" err="1" smtClean="0"/>
              <a:t>acyanotic</a:t>
            </a:r>
            <a:endParaRPr lang="en-US" dirty="0" smtClean="0"/>
          </a:p>
          <a:p>
            <a:r>
              <a:rPr lang="en-US" dirty="0" smtClean="0"/>
              <a:t> Had a diffuse and enlarged thyroid gland.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organomegaly</a:t>
            </a:r>
            <a:r>
              <a:rPr lang="en-US" dirty="0" smtClean="0"/>
              <a:t>, or </a:t>
            </a:r>
            <a:r>
              <a:rPr lang="en-US" dirty="0" err="1" smtClean="0"/>
              <a:t>lymphadenopathy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Her outpatient records  two month prior to admission showed </a:t>
            </a:r>
          </a:p>
          <a:p>
            <a:r>
              <a:rPr lang="en-US" dirty="0" smtClean="0"/>
              <a:t>Free T4 =1.4 </a:t>
            </a:r>
            <a:r>
              <a:rPr lang="en-US" dirty="0" err="1" smtClean="0"/>
              <a:t>ng</a:t>
            </a:r>
            <a:r>
              <a:rPr lang="en-US" dirty="0" smtClean="0"/>
              <a:t>/dl                          (0.5–1.26 </a:t>
            </a:r>
            <a:r>
              <a:rPr lang="en-US" dirty="0" err="1" smtClean="0"/>
              <a:t>ng</a:t>
            </a:r>
            <a:r>
              <a:rPr lang="en-US" dirty="0" smtClean="0"/>
              <a:t>/dl)</a:t>
            </a:r>
          </a:p>
          <a:p>
            <a:r>
              <a:rPr lang="pl-PL" dirty="0" smtClean="0"/>
              <a:t>TSH</a:t>
            </a:r>
            <a:r>
              <a:rPr lang="en-US" dirty="0" smtClean="0"/>
              <a:t>= </a:t>
            </a:r>
            <a:r>
              <a:rPr lang="pl-PL" dirty="0" smtClean="0"/>
              <a:t> 0. </a:t>
            </a:r>
            <a:r>
              <a:rPr lang="en-US" dirty="0" smtClean="0"/>
              <a:t>4</a:t>
            </a:r>
            <a:r>
              <a:rPr lang="pl-PL" dirty="0" smtClean="0"/>
              <a:t>mIU/ml </a:t>
            </a:r>
            <a:r>
              <a:rPr lang="en-US" dirty="0" smtClean="0"/>
              <a:t>                     </a:t>
            </a:r>
            <a:r>
              <a:rPr lang="pl-PL" dirty="0" smtClean="0"/>
              <a:t>(0.3–4.5 mIU/ml).</a:t>
            </a:r>
            <a:endParaRPr lang="en-US" dirty="0" smtClean="0"/>
          </a:p>
          <a:p>
            <a:r>
              <a:rPr lang="en-US" dirty="0" smtClean="0"/>
              <a:t>T3=   200 </a:t>
            </a:r>
            <a:r>
              <a:rPr lang="en-US" dirty="0" err="1" smtClean="0"/>
              <a:t>ng</a:t>
            </a:r>
            <a:r>
              <a:rPr lang="en-US" dirty="0" smtClean="0"/>
              <a:t>/dl                              (90-240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CBC = Normal 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had stopped taking </a:t>
            </a:r>
            <a:r>
              <a:rPr lang="en-US" dirty="0" err="1" smtClean="0"/>
              <a:t>methimazole</a:t>
            </a:r>
            <a:r>
              <a:rPr lang="en-US" dirty="0" smtClean="0"/>
              <a:t> 4weeks ago and was advised to follow up with an endocrinologist, but she did not comply</a:t>
            </a:r>
          </a:p>
          <a:p>
            <a:endParaRPr lang="en-US" dirty="0" smtClean="0"/>
          </a:p>
          <a:p>
            <a:r>
              <a:rPr lang="en-US" dirty="0" smtClean="0"/>
              <a:t>Finally she started </a:t>
            </a:r>
            <a:r>
              <a:rPr lang="en-US" dirty="0" err="1" smtClean="0"/>
              <a:t>methimazole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 week before </a:t>
            </a:r>
            <a:r>
              <a:rPr lang="en-US" dirty="0" smtClean="0"/>
              <a:t>his hospitalization</a:t>
            </a:r>
          </a:p>
          <a:p>
            <a:r>
              <a:rPr lang="en-US" dirty="0" smtClean="0"/>
              <a:t>At that time, outpatient ultrasound showed an enlarged thyroid with increased background </a:t>
            </a:r>
            <a:r>
              <a:rPr lang="en-US" dirty="0" err="1" smtClean="0"/>
              <a:t>vascularity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On admission</a:t>
            </a:r>
          </a:p>
          <a:p>
            <a:r>
              <a:rPr lang="en-US" dirty="0" smtClean="0"/>
              <a:t>TSH= &lt;0.01 </a:t>
            </a:r>
            <a:r>
              <a:rPr lang="en-US" dirty="0" err="1" smtClean="0"/>
              <a:t>mIU</a:t>
            </a:r>
            <a:r>
              <a:rPr lang="en-US" dirty="0" smtClean="0"/>
              <a:t>/L</a:t>
            </a:r>
          </a:p>
          <a:p>
            <a:r>
              <a:rPr lang="en-US" dirty="0" smtClean="0"/>
              <a:t>Free T4 =3.93 </a:t>
            </a:r>
            <a:r>
              <a:rPr lang="en-US" dirty="0" err="1" smtClean="0"/>
              <a:t>ng</a:t>
            </a:r>
            <a:r>
              <a:rPr lang="en-US" dirty="0" smtClean="0"/>
              <a:t>/dl                      (0.5–1.26 </a:t>
            </a:r>
            <a:r>
              <a:rPr lang="en-US" dirty="0" err="1" smtClean="0"/>
              <a:t>ng</a:t>
            </a:r>
            <a:r>
              <a:rPr lang="en-US" dirty="0" smtClean="0"/>
              <a:t>/ dl)</a:t>
            </a:r>
          </a:p>
          <a:p>
            <a:r>
              <a:rPr lang="en-US" dirty="0" smtClean="0"/>
              <a:t> Total T4 =18  </a:t>
            </a:r>
            <a:r>
              <a:rPr lang="en-US" dirty="0" err="1" smtClean="0"/>
              <a:t>μg</a:t>
            </a:r>
            <a:r>
              <a:rPr lang="en-US" dirty="0" smtClean="0"/>
              <a:t>/dl                      (5.28–9.27 </a:t>
            </a:r>
            <a:r>
              <a:rPr lang="en-US" dirty="0" err="1" smtClean="0"/>
              <a:t>μg</a:t>
            </a:r>
            <a:r>
              <a:rPr lang="en-US" dirty="0" smtClean="0"/>
              <a:t>/dl) </a:t>
            </a:r>
          </a:p>
          <a:p>
            <a:r>
              <a:rPr lang="en-US" dirty="0" smtClean="0"/>
              <a:t>T3 = 300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                             (90-240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methimazole</a:t>
            </a:r>
            <a:r>
              <a:rPr lang="en-US" dirty="0" smtClean="0"/>
              <a:t> was continued </a:t>
            </a:r>
            <a:endParaRPr lang="fa-IR" dirty="0" smtClean="0"/>
          </a:p>
          <a:p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After a few hours </a:t>
            </a:r>
          </a:p>
          <a:p>
            <a:r>
              <a:rPr lang="en-US" dirty="0" smtClean="0"/>
              <a:t>She was lethargic &amp; pallor</a:t>
            </a:r>
          </a:p>
          <a:p>
            <a:r>
              <a:rPr lang="en-US" dirty="0" smtClean="0"/>
              <a:t>She suffered from Abdominal pain </a:t>
            </a:r>
          </a:p>
          <a:p>
            <a:r>
              <a:rPr lang="es-ES" sz="2800" dirty="0" err="1" smtClean="0"/>
              <a:t>She</a:t>
            </a:r>
            <a:r>
              <a:rPr lang="es-ES" sz="2800" dirty="0" smtClean="0"/>
              <a:t> </a:t>
            </a:r>
            <a:r>
              <a:rPr lang="es-ES" sz="2800" dirty="0" err="1" smtClean="0"/>
              <a:t>had</a:t>
            </a:r>
            <a:r>
              <a:rPr lang="es-ES" sz="2800" dirty="0" smtClean="0"/>
              <a:t> Purpura, </a:t>
            </a:r>
            <a:r>
              <a:rPr lang="en-US" sz="2800" dirty="0" err="1" smtClean="0"/>
              <a:t>Petechi</a:t>
            </a:r>
            <a:r>
              <a:rPr lang="en-US" sz="2800" dirty="0" smtClean="0"/>
              <a:t>,</a:t>
            </a:r>
            <a:r>
              <a:rPr lang="es-ES" sz="2800" dirty="0" smtClean="0"/>
              <a:t> </a:t>
            </a:r>
            <a:r>
              <a:rPr lang="es-ES" sz="2800" dirty="0" err="1" smtClean="0"/>
              <a:t>subicter</a:t>
            </a:r>
            <a:endParaRPr lang="es-ES" sz="2800" dirty="0" smtClean="0"/>
          </a:p>
          <a:p>
            <a:r>
              <a:rPr lang="es-ES" sz="2800" dirty="0" err="1" smtClean="0"/>
              <a:t>She</a:t>
            </a:r>
            <a:r>
              <a:rPr lang="es-ES" sz="2800" dirty="0" smtClean="0"/>
              <a:t> </a:t>
            </a:r>
            <a:r>
              <a:rPr lang="es-ES" sz="2800" dirty="0" err="1" smtClean="0"/>
              <a:t>had</a:t>
            </a:r>
            <a:r>
              <a:rPr lang="en-US" sz="2800" dirty="0" smtClean="0"/>
              <a:t> dark urine</a:t>
            </a:r>
            <a:endParaRPr lang="es-E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The general condition got worse</a:t>
            </a:r>
            <a:endParaRPr lang="fa-IR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The patient's tests were as follows</a:t>
            </a:r>
          </a:p>
          <a:p>
            <a:r>
              <a:rPr lang="en-US" dirty="0" smtClean="0"/>
              <a:t>Hemoglobin of 7.9 g/dl</a:t>
            </a:r>
          </a:p>
          <a:p>
            <a:r>
              <a:rPr lang="en-US" dirty="0" smtClean="0"/>
              <a:t>platelets of 40000/</a:t>
            </a:r>
            <a:r>
              <a:rPr lang="en-US" dirty="0" err="1" smtClean="0"/>
              <a:t>μl</a:t>
            </a:r>
            <a:endParaRPr lang="en-US" dirty="0" smtClean="0"/>
          </a:p>
          <a:p>
            <a:r>
              <a:rPr lang="en-US" dirty="0" err="1" smtClean="0"/>
              <a:t>Reticulocyte</a:t>
            </a:r>
            <a:r>
              <a:rPr lang="en-US" dirty="0" smtClean="0"/>
              <a:t> count 5.31%</a:t>
            </a:r>
          </a:p>
          <a:p>
            <a:r>
              <a:rPr lang="en-US" dirty="0" smtClean="0"/>
              <a:t> </a:t>
            </a:r>
            <a:r>
              <a:rPr lang="en-US" sz="2400" dirty="0" err="1" smtClean="0"/>
              <a:t>Unconjugated</a:t>
            </a:r>
            <a:r>
              <a:rPr lang="en-US" sz="2400" dirty="0" smtClean="0"/>
              <a:t> </a:t>
            </a:r>
            <a:r>
              <a:rPr lang="en-US" sz="2400" dirty="0" err="1" smtClean="0"/>
              <a:t>bilirubin</a:t>
            </a:r>
            <a:r>
              <a:rPr lang="en-US" sz="2400" dirty="0" smtClean="0"/>
              <a:t> =   3mg/dl                                                                                      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day of hospitalization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Her peripheral smear showed many</a:t>
            </a: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err="1" smtClean="0">
                <a:solidFill>
                  <a:srgbClr val="00B050"/>
                </a:solidFill>
              </a:rPr>
              <a:t>Schistocytes</a:t>
            </a:r>
            <a:r>
              <a:rPr lang="en-US" sz="2400" dirty="0" smtClean="0">
                <a:solidFill>
                  <a:srgbClr val="00B050"/>
                </a:solidFill>
              </a:rPr>
              <a:t> ,</a:t>
            </a:r>
            <a:r>
              <a:rPr lang="en-US" sz="2400" dirty="0" err="1" smtClean="0">
                <a:solidFill>
                  <a:srgbClr val="00B050"/>
                </a:solidFill>
              </a:rPr>
              <a:t>Acanthoses,Nucleated</a:t>
            </a:r>
            <a:r>
              <a:rPr lang="en-US" sz="2400" dirty="0" smtClean="0">
                <a:solidFill>
                  <a:srgbClr val="00B050"/>
                </a:solidFill>
              </a:rPr>
              <a:t> red blood cells, Micro </a:t>
            </a:r>
            <a:r>
              <a:rPr lang="en-US" sz="2400" dirty="0" err="1" smtClean="0">
                <a:solidFill>
                  <a:srgbClr val="00B050"/>
                </a:solidFill>
              </a:rPr>
              <a:t>Spherocytes</a:t>
            </a:r>
            <a:r>
              <a:rPr lang="fa-IR" sz="2400" dirty="0" smtClean="0">
                <a:solidFill>
                  <a:srgbClr val="00B050"/>
                </a:solidFill>
              </a:rPr>
              <a:t>  </a:t>
            </a:r>
          </a:p>
          <a:p>
            <a:r>
              <a:rPr lang="fa-IR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Direct Coombs test was negative.</a:t>
            </a:r>
          </a:p>
          <a:p>
            <a:r>
              <a:rPr lang="en-US" sz="2400" dirty="0" smtClean="0"/>
              <a:t> Urinalysis Showed </a:t>
            </a:r>
            <a:r>
              <a:rPr lang="en-US" sz="2400" dirty="0" err="1" smtClean="0">
                <a:solidFill>
                  <a:srgbClr val="00B050"/>
                </a:solidFill>
              </a:rPr>
              <a:t>Hemoglobinuria</a:t>
            </a:r>
            <a:r>
              <a:rPr lang="en-US" sz="2400" dirty="0" smtClean="0">
                <a:solidFill>
                  <a:srgbClr val="00B050"/>
                </a:solidFill>
              </a:rPr>
              <a:t> ,</a:t>
            </a:r>
            <a:r>
              <a:rPr lang="en-US" sz="2400" dirty="0" smtClean="0"/>
              <a:t>proteins= ++</a:t>
            </a:r>
          </a:p>
          <a:p>
            <a:r>
              <a:rPr lang="en-US" sz="2400" dirty="0" smtClean="0"/>
              <a:t> Normal  PT,PTT</a:t>
            </a:r>
          </a:p>
          <a:p>
            <a:r>
              <a:rPr lang="en-US" sz="2400" dirty="0" smtClean="0"/>
              <a:t>LDH=    1000 IU/L</a:t>
            </a:r>
            <a:endParaRPr lang="fa-IR" sz="2400" dirty="0" smtClean="0"/>
          </a:p>
          <a:p>
            <a:endParaRPr lang="fa-IR" sz="2400" dirty="0" smtClean="0">
              <a:solidFill>
                <a:srgbClr val="00B050"/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day of hospitalization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dimer</a:t>
            </a:r>
            <a:r>
              <a:rPr lang="en-US" dirty="0" smtClean="0"/>
              <a:t> 1725 = </a:t>
            </a:r>
            <a:r>
              <a:rPr lang="en-US" dirty="0" err="1" smtClean="0"/>
              <a:t>ng</a:t>
            </a:r>
            <a:r>
              <a:rPr lang="en-US" dirty="0" smtClean="0"/>
              <a:t>/ml                      (&lt; 501 </a:t>
            </a:r>
            <a:r>
              <a:rPr lang="en-US" dirty="0" err="1" smtClean="0"/>
              <a:t>ng</a:t>
            </a:r>
            <a:r>
              <a:rPr lang="en-US" dirty="0" smtClean="0"/>
              <a:t>/ml)</a:t>
            </a:r>
          </a:p>
          <a:p>
            <a:r>
              <a:rPr lang="en-US" dirty="0" err="1" smtClean="0"/>
              <a:t>Creatinine</a:t>
            </a:r>
            <a:r>
              <a:rPr lang="en-US" dirty="0" smtClean="0"/>
              <a:t> =1.5mg/dl                        (0.44–1.0mg/dl)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ADAMTS13</a:t>
            </a:r>
            <a:r>
              <a:rPr lang="en-US" b="1" dirty="0" smtClean="0">
                <a:solidFill>
                  <a:srgbClr val="FF0000"/>
                </a:solidFill>
              </a:rPr>
              <a:t>  = </a:t>
            </a:r>
            <a:r>
              <a:rPr lang="en-US" dirty="0" smtClean="0">
                <a:solidFill>
                  <a:srgbClr val="FF0000"/>
                </a:solidFill>
              </a:rPr>
              <a:t>200ng/ml                    </a:t>
            </a:r>
            <a:r>
              <a:rPr lang="en-US" dirty="0" smtClean="0"/>
              <a:t>740-1420 </a:t>
            </a:r>
            <a:r>
              <a:rPr lang="en-US" dirty="0" err="1" smtClean="0"/>
              <a:t>ng</a:t>
            </a:r>
            <a:r>
              <a:rPr lang="en-US" dirty="0" smtClean="0"/>
              <a:t>/ml</a:t>
            </a:r>
          </a:p>
          <a:p>
            <a:r>
              <a:rPr lang="en-US" dirty="0" smtClean="0"/>
              <a:t>AST    =300u/l                                      ( 15–40)</a:t>
            </a:r>
          </a:p>
          <a:p>
            <a:r>
              <a:rPr lang="en-US" dirty="0" smtClean="0"/>
              <a:t>ALT  =200u/l                                        (  9–50)</a:t>
            </a:r>
          </a:p>
          <a:p>
            <a:r>
              <a:rPr lang="en-US" sz="2400" dirty="0" smtClean="0"/>
              <a:t>Fibrinogen  250= mg/dl                   (232–519mg/dl</a:t>
            </a:r>
          </a:p>
          <a:p>
            <a:r>
              <a:rPr lang="it-IT" sz="2400" dirty="0" smtClean="0"/>
              <a:t>Stool culture - For pathogenic </a:t>
            </a:r>
            <a:r>
              <a:rPr lang="it-IT" sz="2400" i="1" dirty="0" smtClean="0"/>
              <a:t>Escherichia coli</a:t>
            </a:r>
            <a:r>
              <a:rPr lang="it-IT" sz="2400" dirty="0" smtClean="0"/>
              <a:t>=negative</a:t>
            </a:r>
            <a:endParaRPr lang="fa-IR" sz="2400" dirty="0" smtClean="0"/>
          </a:p>
          <a:p>
            <a:endParaRPr lang="it-IT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A 16-year-old girl initially presented with</a:t>
            </a:r>
          </a:p>
          <a:p>
            <a:r>
              <a:rPr lang="en-US" dirty="0" smtClean="0"/>
              <a:t>General fatigue, palpitations, and excessive sweating ,weight loss </a:t>
            </a:r>
          </a:p>
          <a:p>
            <a:r>
              <a:rPr lang="en-US" dirty="0" smtClean="0"/>
              <a:t>No significant medical history</a:t>
            </a:r>
          </a:p>
          <a:p>
            <a:r>
              <a:rPr lang="en-US" dirty="0" smtClean="0"/>
              <a:t>There is strong family history of thyroid disease</a:t>
            </a:r>
          </a:p>
          <a:p>
            <a:r>
              <a:rPr lang="en-US" dirty="0" smtClean="0"/>
              <a:t> She tends to easily get tired when does excessive exercise </a:t>
            </a:r>
          </a:p>
          <a:p>
            <a:r>
              <a:rPr lang="en-US" dirty="0" smtClean="0"/>
              <a:t>There is no history of recent illness or 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Thrombotic thrombocytopenic </a:t>
            </a:r>
            <a:r>
              <a:rPr lang="en-US" sz="3600" dirty="0" err="1" smtClean="0"/>
              <a:t>purpura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79985"/>
          </a:xfrm>
        </p:spPr>
        <p:txBody>
          <a:bodyPr/>
          <a:lstStyle/>
          <a:p>
            <a:r>
              <a:rPr lang="en-US" dirty="0" smtClean="0"/>
              <a:t>The criteria for diagnosis of TTP were fulfilled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Thrombocytopenia, hemolytic anemia, neurological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abnormalities, fever, and renal dysfunction</a:t>
            </a:r>
          </a:p>
          <a:p>
            <a:endParaRPr lang="en-US" dirty="0" smtClean="0"/>
          </a:p>
          <a:p>
            <a:r>
              <a:rPr lang="en-US" dirty="0" smtClean="0"/>
              <a:t>Patient was transferred to the intensive care unit for close monitoring</a:t>
            </a:r>
          </a:p>
          <a:p>
            <a:r>
              <a:rPr lang="en-US" dirty="0" smtClean="0"/>
              <a:t>Treatment with plasma exchange should be initiated as soon as possible, </a:t>
            </a:r>
            <a:r>
              <a:rPr lang="en-US" dirty="0" smtClean="0">
                <a:solidFill>
                  <a:srgbClr val="FF0000"/>
                </a:solidFill>
              </a:rPr>
              <a:t>preferably within 4–8 h,</a:t>
            </a:r>
            <a:r>
              <a:rPr lang="en-US" dirty="0" smtClean="0"/>
              <a:t> </a:t>
            </a:r>
          </a:p>
          <a:p>
            <a:r>
              <a:rPr lang="en-US" dirty="0" err="1" smtClean="0"/>
              <a:t>plasmapheresis</a:t>
            </a:r>
            <a:r>
              <a:rPr lang="en-US" dirty="0" smtClean="0"/>
              <a:t> was done for her 7  sessions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 complete  recovery was not achieved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methylprednisolone</a:t>
            </a:r>
            <a:r>
              <a:rPr lang="en-US" dirty="0" smtClean="0"/>
              <a:t> was given in doses 500mg  pulse  plus 1g for 3days, followed </a:t>
            </a:r>
            <a:r>
              <a:rPr lang="en-US" dirty="0" smtClean="0">
                <a:solidFill>
                  <a:srgbClr val="FF0000"/>
                </a:solidFill>
              </a:rPr>
              <a:t>by </a:t>
            </a:r>
            <a:r>
              <a:rPr lang="en-US" dirty="0" err="1" smtClean="0">
                <a:solidFill>
                  <a:srgbClr val="FF0000"/>
                </a:solidFill>
              </a:rPr>
              <a:t>prednisolone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dose 1mg/kg until remission was achieved, with gradual reduction for 2weeks thereafter. </a:t>
            </a:r>
          </a:p>
          <a:p>
            <a:r>
              <a:rPr lang="en-US" dirty="0" smtClean="0"/>
              <a:t> After 2 weeks of admission,</a:t>
            </a:r>
            <a:r>
              <a:rPr lang="en-US" b="1" dirty="0" smtClean="0">
                <a:solidFill>
                  <a:srgbClr val="7030A0"/>
                </a:solidFill>
              </a:rPr>
              <a:t> because of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partial recovery </a:t>
            </a:r>
          </a:p>
          <a:p>
            <a:r>
              <a:rPr lang="en-US" dirty="0" smtClean="0"/>
              <a:t> we decided to do </a:t>
            </a:r>
            <a:r>
              <a:rPr lang="en-US" dirty="0" err="1" smtClean="0"/>
              <a:t>plasmapheresis</a:t>
            </a:r>
            <a:r>
              <a:rPr lang="en-US" dirty="0" smtClean="0"/>
              <a:t> three times a week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Gradually, partial clinical and </a:t>
            </a:r>
            <a:r>
              <a:rPr lang="en-US" dirty="0" err="1" smtClean="0"/>
              <a:t>paraclinical</a:t>
            </a:r>
            <a:r>
              <a:rPr lang="en-US" dirty="0" smtClean="0"/>
              <a:t> recovery was achieved</a:t>
            </a:r>
          </a:p>
          <a:p>
            <a:r>
              <a:rPr lang="en-US" dirty="0" smtClean="0"/>
              <a:t> Also hemoglobin &amp;platelets </a:t>
            </a:r>
            <a:r>
              <a:rPr lang="en-US" dirty="0" smtClean="0"/>
              <a:t>Increased partially </a:t>
            </a:r>
            <a:endParaRPr lang="en-US" dirty="0" smtClean="0"/>
          </a:p>
          <a:p>
            <a:r>
              <a:rPr lang="en-US" dirty="0" smtClean="0"/>
              <a:t>D –</a:t>
            </a:r>
            <a:r>
              <a:rPr lang="en-US" dirty="0" err="1" smtClean="0"/>
              <a:t>dimer</a:t>
            </a:r>
            <a:r>
              <a:rPr lang="en-US" dirty="0" smtClean="0"/>
              <a:t>, ,</a:t>
            </a:r>
            <a:r>
              <a:rPr lang="en-US" dirty="0" err="1" smtClean="0"/>
              <a:t>creatinine</a:t>
            </a:r>
            <a:r>
              <a:rPr lang="en-US" dirty="0" smtClean="0"/>
              <a:t> Decreased</a:t>
            </a:r>
          </a:p>
          <a:p>
            <a:r>
              <a:rPr lang="en-US" dirty="0" smtClean="0"/>
              <a:t>All biochemical findings </a:t>
            </a:r>
            <a:r>
              <a:rPr lang="en-US" dirty="0" smtClean="0"/>
              <a:t>improved partially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We expect </a:t>
            </a:r>
            <a:r>
              <a:rPr lang="en-US" b="1" dirty="0" smtClean="0">
                <a:solidFill>
                  <a:srgbClr val="0070C0"/>
                </a:solidFill>
              </a:rPr>
              <a:t>that</a:t>
            </a:r>
          </a:p>
          <a:p>
            <a:r>
              <a:rPr lang="en-US" dirty="0" smtClean="0"/>
              <a:t>Resolution of neurologic changes  was </a:t>
            </a:r>
            <a:r>
              <a:rPr lang="en-US" dirty="0" smtClean="0">
                <a:solidFill>
                  <a:srgbClr val="FF0000"/>
                </a:solidFill>
              </a:rPr>
              <a:t>3 days</a:t>
            </a:r>
          </a:p>
          <a:p>
            <a:r>
              <a:rPr lang="en-US" dirty="0" smtClean="0"/>
              <a:t>Normal LDH was </a:t>
            </a:r>
            <a:r>
              <a:rPr lang="en-US" dirty="0" smtClean="0">
                <a:solidFill>
                  <a:srgbClr val="FF0000"/>
                </a:solidFill>
              </a:rPr>
              <a:t>5 days</a:t>
            </a:r>
            <a:endParaRPr lang="en-US" dirty="0" smtClean="0"/>
          </a:p>
          <a:p>
            <a:r>
              <a:rPr lang="en-US" dirty="0" smtClean="0"/>
              <a:t>Normal platelet count was </a:t>
            </a:r>
            <a:r>
              <a:rPr lang="en-US" dirty="0" smtClean="0">
                <a:solidFill>
                  <a:srgbClr val="FF0000"/>
                </a:solidFill>
              </a:rPr>
              <a:t>10 days</a:t>
            </a:r>
            <a:endParaRPr lang="en-US" dirty="0" smtClean="0"/>
          </a:p>
          <a:p>
            <a:r>
              <a:rPr lang="en-US" dirty="0" smtClean="0"/>
              <a:t> Normal kidney function was </a:t>
            </a:r>
            <a:r>
              <a:rPr lang="en-US" dirty="0" smtClean="0">
                <a:solidFill>
                  <a:srgbClr val="FF0000"/>
                </a:solidFill>
              </a:rPr>
              <a:t>15 days</a:t>
            </a:r>
            <a:endParaRPr lang="fa-IR" dirty="0" smtClean="0">
              <a:solidFill>
                <a:srgbClr val="FF0000"/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</a:t>
            </a:r>
            <a:r>
              <a:rPr lang="en-US" sz="5400" dirty="0" err="1" smtClean="0"/>
              <a:t>plasmapheresis</a:t>
            </a:r>
            <a:r>
              <a:rPr lang="en-US" sz="5400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Daily PEX is the mainstay of treatment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 removes</a:t>
            </a:r>
          </a:p>
          <a:p>
            <a:r>
              <a:rPr lang="en-US" sz="2400" dirty="0" err="1" smtClean="0"/>
              <a:t>vW</a:t>
            </a:r>
            <a:r>
              <a:rPr lang="en-US" sz="2400" dirty="0" smtClean="0"/>
              <a:t> </a:t>
            </a:r>
            <a:r>
              <a:rPr lang="en-US" sz="2400" dirty="0" err="1" smtClean="0"/>
              <a:t>multimers</a:t>
            </a:r>
            <a:endParaRPr lang="en-US" sz="2400" dirty="0" smtClean="0"/>
          </a:p>
          <a:p>
            <a:r>
              <a:rPr lang="en-US" sz="2400" dirty="0" smtClean="0"/>
              <a:t> </a:t>
            </a:r>
            <a:r>
              <a:rPr lang="en-US" sz="2400" i="1" dirty="0" smtClean="0"/>
              <a:t>ADAMTS-13 </a:t>
            </a:r>
            <a:r>
              <a:rPr lang="en-US" sz="2400" dirty="0" smtClean="0"/>
              <a:t> </a:t>
            </a:r>
            <a:r>
              <a:rPr lang="en-US" sz="2400" dirty="0" err="1" smtClean="0"/>
              <a:t>antimetalloproteinase</a:t>
            </a:r>
            <a:r>
              <a:rPr lang="en-US" sz="2400" dirty="0" smtClean="0"/>
              <a:t> antibodies </a:t>
            </a:r>
          </a:p>
          <a:p>
            <a:r>
              <a:rPr lang="en-US" sz="2400" dirty="0" smtClean="0"/>
              <a:t>Endothelial cytokines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PEX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Replete ADAMTS13.</a:t>
            </a:r>
          </a:p>
          <a:p>
            <a:endParaRPr lang="fa-IR" dirty="0"/>
          </a:p>
        </p:txBody>
      </p:sp>
      <p:pic>
        <p:nvPicPr>
          <p:cNvPr id="4" name="Picture 2" descr="C:\Users\HASHEMI\Desktop\aghili\download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786322"/>
            <a:ext cx="2095500" cy="139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long do we do </a:t>
            </a:r>
            <a:r>
              <a:rPr lang="en-US" sz="4000" dirty="0" err="1" smtClean="0"/>
              <a:t>plasmapheresis</a:t>
            </a:r>
            <a:r>
              <a:rPr lang="en-US" sz="4000" dirty="0" smtClean="0"/>
              <a:t>?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Recommend therapy should be sustained until</a:t>
            </a:r>
          </a:p>
          <a:p>
            <a:r>
              <a:rPr lang="en-US" dirty="0" smtClean="0"/>
              <a:t> platelet count reaches </a:t>
            </a:r>
            <a:r>
              <a:rPr lang="en-US" b="1" dirty="0" smtClean="0">
                <a:solidFill>
                  <a:srgbClr val="C00000"/>
                </a:solidFill>
              </a:rPr>
              <a:t>100,000/mm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</a:p>
          <a:p>
            <a:r>
              <a:rPr lang="en-US" dirty="0" smtClean="0"/>
              <a:t> LDH levels are below </a:t>
            </a:r>
            <a:r>
              <a:rPr lang="en-US" b="1" dirty="0" smtClean="0">
                <a:solidFill>
                  <a:srgbClr val="C00000"/>
                </a:solidFill>
              </a:rPr>
              <a:t>400 UI/l </a:t>
            </a:r>
          </a:p>
          <a:p>
            <a:r>
              <a:rPr lang="en-US" dirty="0" smtClean="0"/>
              <a:t>These are the most sensitive markers for evaluate the </a:t>
            </a:r>
            <a:r>
              <a:rPr lang="en-US" b="1" dirty="0" smtClean="0">
                <a:solidFill>
                  <a:srgbClr val="00B050"/>
                </a:solidFill>
              </a:rPr>
              <a:t>therapeutic response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08547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Workup for secondary causes of TTP was also done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All of them were negative </a:t>
            </a:r>
          </a:p>
          <a:p>
            <a:r>
              <a:rPr lang="en-US" dirty="0" smtClean="0"/>
              <a:t>Her antinuclear antibody</a:t>
            </a:r>
          </a:p>
          <a:p>
            <a:r>
              <a:rPr lang="en-US" dirty="0" smtClean="0"/>
              <a:t>Human immunodeficiency virus</a:t>
            </a:r>
          </a:p>
          <a:p>
            <a:r>
              <a:rPr lang="en-US" dirty="0" smtClean="0"/>
              <a:t>Hepatitis profile</a:t>
            </a:r>
          </a:p>
          <a:p>
            <a:r>
              <a:rPr lang="en-US" dirty="0" smtClean="0"/>
              <a:t>Anti-double-stranded DNA</a:t>
            </a:r>
          </a:p>
          <a:p>
            <a:r>
              <a:rPr lang="en-US" dirty="0" err="1" smtClean="0"/>
              <a:t>Cardiolipin</a:t>
            </a:r>
            <a:r>
              <a:rPr lang="en-US" dirty="0" smtClean="0"/>
              <a:t> antibodies</a:t>
            </a:r>
          </a:p>
          <a:p>
            <a:r>
              <a:rPr lang="en-US" dirty="0" smtClean="0"/>
              <a:t>lupus screen</a:t>
            </a:r>
          </a:p>
          <a:p>
            <a:r>
              <a:rPr lang="en-US" dirty="0" smtClean="0"/>
              <a:t>Scleroderma antibodies </a:t>
            </a:r>
          </a:p>
          <a:p>
            <a:r>
              <a:rPr lang="en-US" dirty="0" smtClean="0"/>
              <a:t> Normal complement C3 and C4</a:t>
            </a:r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patient was discharged with prescription of prednisone  </a:t>
            </a:r>
            <a:r>
              <a:rPr lang="en-US" b="1" dirty="0" smtClean="0">
                <a:solidFill>
                  <a:srgbClr val="00B050"/>
                </a:solidFill>
              </a:rPr>
              <a:t>30 mg /day &amp; </a:t>
            </a:r>
            <a:r>
              <a:rPr lang="en-US" b="1" dirty="0" err="1" smtClean="0">
                <a:solidFill>
                  <a:srgbClr val="00B050"/>
                </a:solidFill>
              </a:rPr>
              <a:t>methimazole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Keeping corticosteroids administration can support complete remission of the disease and outpatient follow up is essential to monitor remission or detect recurrent chronic form </a:t>
            </a:r>
          </a:p>
          <a:p>
            <a:r>
              <a:rPr lang="en-US" dirty="0" smtClean="0"/>
              <a:t>But the disease  </a:t>
            </a:r>
            <a:r>
              <a:rPr lang="en-US" b="1" dirty="0" smtClean="0">
                <a:solidFill>
                  <a:srgbClr val="7030A0"/>
                </a:solidFill>
              </a:rPr>
              <a:t>relapse three times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Most symptoms at the time of admission</a:t>
            </a:r>
          </a:p>
          <a:p>
            <a:r>
              <a:rPr lang="en-US" dirty="0" smtClean="0"/>
              <a:t> Headache, , </a:t>
            </a:r>
            <a:r>
              <a:rPr lang="en-US" dirty="0" err="1" smtClean="0"/>
              <a:t>purpura</a:t>
            </a:r>
            <a:r>
              <a:rPr lang="en-US" dirty="0" smtClean="0"/>
              <a:t>, weakness, fatigue, tachycardia, jaundice , fever, symptomatic anemia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</a:t>
            </a:r>
            <a:r>
              <a:rPr lang="en-US" dirty="0" err="1" smtClean="0"/>
              <a:t>methimazole</a:t>
            </a:r>
            <a:r>
              <a:rPr lang="en-US" dirty="0" smtClean="0"/>
              <a:t> prior to admission </a:t>
            </a:r>
            <a:r>
              <a:rPr lang="en-US" b="1" dirty="0" smtClean="0">
                <a:solidFill>
                  <a:srgbClr val="7030A0"/>
                </a:solidFill>
              </a:rPr>
              <a:t>was not thought </a:t>
            </a:r>
            <a:r>
              <a:rPr lang="en-US" dirty="0" smtClean="0"/>
              <a:t>to be a cause of our patient’s blood cell abnormalities</a:t>
            </a:r>
          </a:p>
          <a:p>
            <a:r>
              <a:rPr lang="en-US" dirty="0" smtClean="0"/>
              <a:t> Because her white blood cell count was normal two month ago </a:t>
            </a:r>
          </a:p>
          <a:p>
            <a:r>
              <a:rPr lang="en-US" dirty="0" smtClean="0"/>
              <a:t>. Drug-induced thrombotic </a:t>
            </a:r>
            <a:r>
              <a:rPr lang="en-US" dirty="0" err="1" smtClean="0"/>
              <a:t>microangiopathy</a:t>
            </a:r>
            <a:r>
              <a:rPr lang="en-US" dirty="0" smtClean="0"/>
              <a:t> (DITMA) was also ruled out because </a:t>
            </a:r>
            <a:r>
              <a:rPr lang="en-US" dirty="0" err="1" smtClean="0"/>
              <a:t>methimazole</a:t>
            </a:r>
            <a:r>
              <a:rPr lang="en-US" dirty="0" smtClean="0"/>
              <a:t> has not been reported to cause DITMA.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Drug-induced thrombotic </a:t>
            </a:r>
            <a:r>
              <a:rPr lang="en-US" sz="3600" dirty="0" err="1" smtClean="0">
                <a:solidFill>
                  <a:schemeClr val="tx1"/>
                </a:solidFill>
              </a:rPr>
              <a:t>microangiopathy</a:t>
            </a:r>
            <a:endParaRPr lang="fa-IR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Chemotherapy drugs </a:t>
            </a:r>
          </a:p>
          <a:p>
            <a:r>
              <a:rPr lang="en-US" dirty="0" err="1" smtClean="0"/>
              <a:t>Antiplatelet</a:t>
            </a:r>
            <a:r>
              <a:rPr lang="en-US" dirty="0" smtClean="0"/>
              <a:t> agents</a:t>
            </a:r>
          </a:p>
          <a:p>
            <a:r>
              <a:rPr lang="en-US" dirty="0" smtClean="0"/>
              <a:t>Quinine</a:t>
            </a:r>
          </a:p>
          <a:p>
            <a:r>
              <a:rPr lang="en-US" dirty="0" smtClean="0"/>
              <a:t>Cyclosporine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was seen by her primary care physician </a:t>
            </a:r>
            <a:r>
              <a:rPr lang="en-US" dirty="0" smtClean="0">
                <a:solidFill>
                  <a:srgbClr val="FF0000"/>
                </a:solidFill>
              </a:rPr>
              <a:t>about 1 month ago </a:t>
            </a:r>
            <a:r>
              <a:rPr lang="en-US" dirty="0" smtClean="0"/>
              <a:t>for poor sleep quality  and mood swings </a:t>
            </a:r>
          </a:p>
          <a:p>
            <a:r>
              <a:rPr lang="en-US" dirty="0" smtClean="0"/>
              <a:t>She was noted to have pulse rate of </a:t>
            </a:r>
            <a:r>
              <a:rPr lang="en-US" dirty="0" smtClean="0">
                <a:solidFill>
                  <a:srgbClr val="0070C0"/>
                </a:solidFill>
              </a:rPr>
              <a:t>140 beats/min </a:t>
            </a:r>
            <a:r>
              <a:rPr lang="en-US" dirty="0" smtClean="0"/>
              <a:t>and blood pressure of </a:t>
            </a:r>
            <a:r>
              <a:rPr lang="en-US" b="1" dirty="0" smtClean="0">
                <a:solidFill>
                  <a:srgbClr val="7030A0"/>
                </a:solidFill>
              </a:rPr>
              <a:t>130/52 mm Hg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patient did not cooperate well and every time she was hospitalized,  thyroid function test  was abnormal</a:t>
            </a:r>
          </a:p>
          <a:p>
            <a:r>
              <a:rPr lang="en-US" dirty="0" smtClean="0"/>
              <a:t>That's why we decided to change the treatment method</a:t>
            </a:r>
          </a:p>
          <a:p>
            <a:r>
              <a:rPr lang="en-US" dirty="0" smtClean="0"/>
              <a:t>We offered her surgery, but she refused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preparation for thyroid  radioiodine therapy </a:t>
            </a:r>
          </a:p>
          <a:p>
            <a:r>
              <a:rPr lang="en-US" dirty="0" smtClean="0"/>
              <a:t>She put on </a:t>
            </a:r>
            <a:r>
              <a:rPr lang="en-US" dirty="0" err="1" smtClean="0"/>
              <a:t>cholestyramine</a:t>
            </a:r>
            <a:r>
              <a:rPr lang="en-US" dirty="0" smtClean="0"/>
              <a:t> and </a:t>
            </a:r>
            <a:r>
              <a:rPr lang="en-US" dirty="0" err="1" smtClean="0"/>
              <a:t>propranolol</a:t>
            </a:r>
            <a:r>
              <a:rPr lang="en-US" dirty="0" smtClean="0"/>
              <a:t>. </a:t>
            </a:r>
          </a:p>
        </p:txBody>
      </p:sp>
      <p:pic>
        <p:nvPicPr>
          <p:cNvPr id="4" name="Picture 2" descr="C:\Users\HASHEMI\Desktop\aghili\download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14818"/>
            <a:ext cx="1428760" cy="147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For rapid treatment 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Cholestyramine</a:t>
            </a:r>
            <a:r>
              <a:rPr lang="en-US" dirty="0" smtClean="0"/>
              <a:t> 4 g every 12 hours was used to treat hyperthyroidism</a:t>
            </a:r>
          </a:p>
          <a:p>
            <a:r>
              <a:rPr lang="en-US" dirty="0" smtClean="0"/>
              <a:t>The patient had rapid decrease of FT4 by more than 30% only 5 days after </a:t>
            </a:r>
            <a:r>
              <a:rPr lang="en-US" dirty="0" err="1" smtClean="0"/>
              <a:t>cholestyramine</a:t>
            </a:r>
            <a:r>
              <a:rPr lang="en-US" dirty="0" smtClean="0"/>
              <a:t> was added to the ongoing therapy and normalized </a:t>
            </a:r>
            <a:r>
              <a:rPr lang="en-US" b="1" dirty="0" smtClean="0">
                <a:solidFill>
                  <a:srgbClr val="00B0F0"/>
                </a:solidFill>
              </a:rPr>
              <a:t>by 12 days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prednisolon</a:t>
            </a:r>
            <a:r>
              <a:rPr lang="en-US" b="1" dirty="0" smtClean="0">
                <a:solidFill>
                  <a:srgbClr val="00B050"/>
                </a:solidFill>
              </a:rPr>
              <a:t>  continued </a:t>
            </a:r>
            <a:r>
              <a:rPr lang="en-US" dirty="0" smtClean="0"/>
              <a:t>at the same time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methimazole</a:t>
            </a:r>
            <a:r>
              <a:rPr lang="en-US" dirty="0" smtClean="0"/>
              <a:t> </a:t>
            </a:r>
            <a:r>
              <a:rPr lang="en-US" dirty="0" err="1" smtClean="0"/>
              <a:t>continueded</a:t>
            </a:r>
            <a:r>
              <a:rPr lang="en-US" dirty="0" smtClean="0"/>
              <a:t> </a:t>
            </a:r>
            <a:endParaRPr lang="fa-I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Cholestyramine</a:t>
            </a:r>
            <a:r>
              <a:rPr lang="en-US" dirty="0" smtClean="0"/>
              <a:t> Treatment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Cholestyramine</a:t>
            </a:r>
            <a:r>
              <a:rPr lang="en-US" dirty="0" smtClean="0"/>
              <a:t> enhances the </a:t>
            </a:r>
            <a:r>
              <a:rPr lang="en-US" dirty="0" err="1" smtClean="0"/>
              <a:t>enterohepatic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excretion of </a:t>
            </a:r>
            <a:r>
              <a:rPr lang="en-US" dirty="0" err="1" smtClean="0">
                <a:solidFill>
                  <a:srgbClr val="00B0F0"/>
                </a:solidFill>
              </a:rPr>
              <a:t>thyroxine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 Lin et al stated that “</a:t>
            </a:r>
            <a:r>
              <a:rPr lang="en-US" i="1" dirty="0" smtClean="0"/>
              <a:t>complete </a:t>
            </a:r>
            <a:r>
              <a:rPr lang="en-US" i="1" dirty="0" err="1" smtClean="0"/>
              <a:t>normalisation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of free thyroid hormones </a:t>
            </a:r>
            <a:r>
              <a:rPr lang="en-US" i="1" dirty="0" smtClean="0"/>
              <a:t>and notable symptom improvement have occurred within </a:t>
            </a:r>
            <a:r>
              <a:rPr lang="en-US" b="1" i="1" dirty="0" smtClean="0">
                <a:solidFill>
                  <a:srgbClr val="00B050"/>
                </a:solidFill>
              </a:rPr>
              <a:t>one week of instituting </a:t>
            </a:r>
            <a:r>
              <a:rPr lang="en-US" b="1" i="1" dirty="0" err="1" smtClean="0">
                <a:solidFill>
                  <a:srgbClr val="00B050"/>
                </a:solidFill>
              </a:rPr>
              <a:t>cholestyramine</a:t>
            </a:r>
            <a:r>
              <a:rPr lang="en-US" b="1" dirty="0" smtClean="0">
                <a:solidFill>
                  <a:srgbClr val="00B050"/>
                </a:solidFill>
              </a:rPr>
              <a:t>”</a:t>
            </a:r>
          </a:p>
          <a:p>
            <a:r>
              <a:rPr lang="en-US" dirty="0" smtClean="0"/>
              <a:t> The optimal dosage Can be used twice or four times a day</a:t>
            </a:r>
            <a:r>
              <a:rPr lang="en-US" b="1" dirty="0" smtClean="0">
                <a:solidFill>
                  <a:srgbClr val="7030A0"/>
                </a:solidFill>
              </a:rPr>
              <a:t> 4 g </a:t>
            </a:r>
            <a:r>
              <a:rPr lang="en-US" b="1" dirty="0" err="1" smtClean="0">
                <a:solidFill>
                  <a:srgbClr val="7030A0"/>
                </a:solidFill>
              </a:rPr>
              <a:t>eatch</a:t>
            </a:r>
            <a:r>
              <a:rPr lang="en-US" b="1" dirty="0" smtClean="0">
                <a:solidFill>
                  <a:srgbClr val="7030A0"/>
                </a:solidFill>
              </a:rPr>
              <a:t> time for four weeks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Radioactive iodine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Methimazole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stopped 7 days </a:t>
            </a:r>
            <a:r>
              <a:rPr lang="en-US" dirty="0" smtClean="0"/>
              <a:t>before treatment</a:t>
            </a:r>
          </a:p>
          <a:p>
            <a:r>
              <a:rPr lang="en-US" dirty="0" err="1" smtClean="0"/>
              <a:t>Cholestyramine</a:t>
            </a:r>
            <a:r>
              <a:rPr lang="en-US" dirty="0" smtClean="0"/>
              <a:t>   was discontinued</a:t>
            </a:r>
          </a:p>
          <a:p>
            <a:r>
              <a:rPr lang="en-US" dirty="0" err="1" smtClean="0"/>
              <a:t>Glucocrticoid</a:t>
            </a:r>
            <a:r>
              <a:rPr lang="en-US" dirty="0" smtClean="0"/>
              <a:t> &amp;</a:t>
            </a:r>
            <a:r>
              <a:rPr lang="en-US" sz="2400" dirty="0" err="1" smtClean="0"/>
              <a:t>Atenolol</a:t>
            </a:r>
            <a:r>
              <a:rPr lang="en-US" sz="2400" dirty="0" smtClean="0"/>
              <a:t>  </a:t>
            </a:r>
            <a:r>
              <a:rPr lang="en-US" dirty="0" smtClean="0"/>
              <a:t> continued </a:t>
            </a:r>
          </a:p>
          <a:p>
            <a:r>
              <a:rPr lang="en-US" dirty="0" smtClean="0"/>
              <a:t>We advise 20 </a:t>
            </a:r>
            <a:r>
              <a:rPr lang="en-US" b="1" dirty="0" err="1" smtClean="0">
                <a:solidFill>
                  <a:srgbClr val="00B050"/>
                </a:solidFill>
              </a:rPr>
              <a:t>mCi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RAI</a:t>
            </a:r>
            <a:endParaRPr lang="en-US" dirty="0" smtClean="0"/>
          </a:p>
          <a:p>
            <a:r>
              <a:rPr lang="en-US" dirty="0" smtClean="0"/>
              <a:t>Beta-blocker continued   until total T4 and/ or free T4 levels normalize  </a:t>
            </a:r>
          </a:p>
          <a:p>
            <a:r>
              <a:rPr lang="en-US" dirty="0" smtClean="0"/>
              <a:t>Nearly took  2 months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fa-IR" dirty="0"/>
          </a:p>
        </p:txBody>
      </p:sp>
      <p:pic>
        <p:nvPicPr>
          <p:cNvPr id="4" name="Picture 2" descr="C:\Users\HASHEMI\Desktop\aghili\download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717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Surprisingly,  the patient's condition improved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prednisolon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dose was gradually reduced and discontinued  6 weeks after RAI therapy</a:t>
            </a:r>
          </a:p>
          <a:p>
            <a:r>
              <a:rPr lang="en-US" dirty="0" smtClean="0"/>
              <a:t>Gradually the patient did not need</a:t>
            </a:r>
            <a:r>
              <a:rPr lang="en-US" sz="2800" dirty="0" smtClean="0"/>
              <a:t> </a:t>
            </a:r>
            <a:r>
              <a:rPr lang="en-US" sz="2800" dirty="0" err="1" smtClean="0"/>
              <a:t>plasmapheresis</a:t>
            </a:r>
            <a:endParaRPr lang="fa-IR" sz="2800" dirty="0" smtClean="0"/>
          </a:p>
          <a:p>
            <a:r>
              <a:rPr lang="en-US" dirty="0" smtClean="0"/>
              <a:t>At now , after a year since </a:t>
            </a:r>
            <a:r>
              <a:rPr lang="en-US" dirty="0" smtClean="0">
                <a:solidFill>
                  <a:srgbClr val="FF0000"/>
                </a:solidFill>
              </a:rPr>
              <a:t>RAI </a:t>
            </a:r>
            <a:r>
              <a:rPr lang="en-US" dirty="0" smtClean="0"/>
              <a:t>treatment, </a:t>
            </a:r>
          </a:p>
          <a:p>
            <a:r>
              <a:rPr lang="en-US" dirty="0" smtClean="0"/>
              <a:t>There has been no problem</a:t>
            </a:r>
            <a:endParaRPr lang="fa-I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 few case reports have described a possible association of Graves disease with TTP. </a:t>
            </a:r>
          </a:p>
          <a:p>
            <a:r>
              <a:rPr lang="en-US" dirty="0" smtClean="0"/>
              <a:t>We present a case in which a patient with Graves disease was found to be biochemically and clinically hyperthyroid with concurrent TTP</a:t>
            </a:r>
          </a:p>
          <a:p>
            <a:r>
              <a:rPr lang="en-US" dirty="0" smtClean="0"/>
              <a:t>TTP usually involves </a:t>
            </a:r>
            <a:r>
              <a:rPr lang="en-US" dirty="0" err="1" smtClean="0"/>
              <a:t>microangiopathic</a:t>
            </a:r>
            <a:r>
              <a:rPr lang="en-US" dirty="0" smtClean="0"/>
              <a:t> hemolytic anemia, thrombocytopenia, </a:t>
            </a:r>
            <a:r>
              <a:rPr lang="en-US" dirty="0" err="1" smtClean="0"/>
              <a:t>microvascular</a:t>
            </a:r>
            <a:r>
              <a:rPr lang="en-US" dirty="0" smtClean="0"/>
              <a:t> occlusion</a:t>
            </a:r>
          </a:p>
          <a:p>
            <a:r>
              <a:rPr lang="en-US" dirty="0" smtClean="0"/>
              <a:t>It is associated with other autoimmune diseases, </a:t>
            </a:r>
          </a:p>
          <a:p>
            <a:r>
              <a:rPr lang="en-US" dirty="0" smtClean="0"/>
              <a:t>it is not commonly associated </a:t>
            </a:r>
            <a:r>
              <a:rPr lang="en-US" b="1" dirty="0" smtClean="0">
                <a:solidFill>
                  <a:srgbClr val="00B050"/>
                </a:solidFill>
              </a:rPr>
              <a:t>with Graves disease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It has inherited and acquired forms</a:t>
            </a:r>
            <a:endParaRPr lang="fa-IR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ADAMTS13</a:t>
            </a:r>
            <a:r>
              <a:rPr lang="en-US" dirty="0" smtClean="0"/>
              <a:t> is a metalloproteinase that breaks down </a:t>
            </a:r>
            <a:r>
              <a:rPr lang="en-US" dirty="0" err="1" smtClean="0">
                <a:solidFill>
                  <a:srgbClr val="00B050"/>
                </a:solidFill>
              </a:rPr>
              <a:t>vWF</a:t>
            </a:r>
            <a:r>
              <a:rPr lang="en-US" dirty="0" smtClean="0"/>
              <a:t>; when it is deficient, large </a:t>
            </a:r>
            <a:r>
              <a:rPr lang="en-US" dirty="0" err="1" smtClean="0"/>
              <a:t>multimers</a:t>
            </a:r>
            <a:r>
              <a:rPr lang="en-US" dirty="0" smtClean="0"/>
              <a:t> of </a:t>
            </a:r>
            <a:r>
              <a:rPr lang="en-US" dirty="0" err="1" smtClean="0"/>
              <a:t>vWF</a:t>
            </a:r>
            <a:r>
              <a:rPr lang="en-US" dirty="0" smtClean="0"/>
              <a:t> circulate, </a:t>
            </a:r>
            <a:r>
              <a:rPr lang="en-US" b="1" dirty="0" smtClean="0">
                <a:solidFill>
                  <a:srgbClr val="7030A0"/>
                </a:solidFill>
              </a:rPr>
              <a:t>provoke the formation of thrombi</a:t>
            </a:r>
            <a:r>
              <a:rPr lang="en-US" dirty="0" smtClean="0"/>
              <a:t>, and</a:t>
            </a:r>
          </a:p>
          <a:p>
            <a:pPr>
              <a:buNone/>
            </a:pPr>
            <a:r>
              <a:rPr lang="en-US" dirty="0" smtClean="0"/>
              <a:t>cause widespread platelet activation leading to platelets’ subsequent deficiency and destruction</a:t>
            </a:r>
          </a:p>
          <a:p>
            <a:r>
              <a:rPr lang="en-US" dirty="0" smtClean="0"/>
              <a:t>. </a:t>
            </a:r>
            <a:endParaRPr lang="fa-IR" dirty="0" smtClean="0"/>
          </a:p>
          <a:p>
            <a:endParaRPr lang="fa-IR" dirty="0"/>
          </a:p>
        </p:txBody>
      </p:sp>
      <p:pic>
        <p:nvPicPr>
          <p:cNvPr id="4" name="Picture 2" descr="C:\Users\HASHEMI\Desktop\aghili\full-24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071943"/>
            <a:ext cx="435771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rgbClr val="7030A0"/>
                </a:solidFill>
              </a:rPr>
              <a:t>Schistocytes</a:t>
            </a:r>
            <a:r>
              <a:rPr lang="en-US" sz="3600" dirty="0" smtClean="0">
                <a:solidFill>
                  <a:srgbClr val="7030A0"/>
                </a:solidFill>
              </a:rPr>
              <a:t> in the peripheral </a:t>
            </a:r>
            <a:r>
              <a:rPr lang="en-US" sz="3600" dirty="0" smtClean="0"/>
              <a:t>blood smear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 The identification of </a:t>
            </a:r>
            <a:r>
              <a:rPr lang="en-US" b="1" dirty="0" err="1" smtClean="0">
                <a:solidFill>
                  <a:srgbClr val="7030A0"/>
                </a:solidFill>
              </a:rPr>
              <a:t>schistocytes</a:t>
            </a:r>
            <a:r>
              <a:rPr lang="en-US" b="1" dirty="0" smtClean="0">
                <a:solidFill>
                  <a:srgbClr val="7030A0"/>
                </a:solidFill>
              </a:rPr>
              <a:t> in the peripheral </a:t>
            </a:r>
            <a:r>
              <a:rPr lang="en-US" dirty="0" smtClean="0"/>
              <a:t>blood smear associated with the compatible clinical-laboratory scenario is fundamental for the diagnosis of TTP, in addition to being strongly suggestive</a:t>
            </a:r>
            <a:endParaRPr lang="fa-IR" dirty="0"/>
          </a:p>
        </p:txBody>
      </p:sp>
      <p:pic>
        <p:nvPicPr>
          <p:cNvPr id="4" name="Picture 2" descr="C:\Users\HASHEMI\Desktop\aghili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929198"/>
            <a:ext cx="2065020" cy="141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neurological condition &amp; Renal dysfunction may manifest at any time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2" descr="C:\Users\HASHEMI\Desktop\aghili\download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4770" y="3082131"/>
            <a:ext cx="139446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Physical examination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Cardiopulmonary examination was unremarkable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There was no </a:t>
            </a:r>
            <a:r>
              <a:rPr lang="en-US" dirty="0" err="1" smtClean="0"/>
              <a:t>hepatosplenomegaly</a:t>
            </a:r>
            <a:r>
              <a:rPr lang="en-US" dirty="0" smtClean="0"/>
              <a:t>, no skin changes, Normal muscle tone and power.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She has a </a:t>
            </a:r>
            <a:r>
              <a:rPr lang="en-US" b="1" dirty="0" err="1" smtClean="0">
                <a:solidFill>
                  <a:srgbClr val="7030A0"/>
                </a:solidFill>
              </a:rPr>
              <a:t>nontender</a:t>
            </a:r>
            <a:r>
              <a:rPr lang="en-US" b="1" dirty="0" smtClean="0">
                <a:solidFill>
                  <a:srgbClr val="7030A0"/>
                </a:solidFill>
              </a:rPr>
              <a:t>, symmetric goiter</a:t>
            </a:r>
            <a:r>
              <a:rPr lang="en-US" dirty="0" smtClean="0"/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 No upper eyelid retraction, </a:t>
            </a:r>
            <a:r>
              <a:rPr lang="en-US" dirty="0" err="1" smtClean="0"/>
              <a:t>scleral</a:t>
            </a:r>
            <a:r>
              <a:rPr lang="en-US" dirty="0" smtClean="0"/>
              <a:t> </a:t>
            </a:r>
            <a:r>
              <a:rPr lang="en-US" dirty="0" err="1" smtClean="0"/>
              <a:t>erythema</a:t>
            </a:r>
            <a:r>
              <a:rPr lang="en-US" dirty="0" smtClean="0"/>
              <a:t>, or </a:t>
            </a:r>
            <a:r>
              <a:rPr lang="en-US" dirty="0" err="1" smtClean="0"/>
              <a:t>proptosis</a:t>
            </a:r>
            <a:r>
              <a:rPr lang="en-US" dirty="0" smtClean="0"/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/>
              <a:t>Her weight was 50 kg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 of TTP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Consists </a:t>
            </a:r>
            <a:r>
              <a:rPr lang="en-US" b="1" dirty="0" smtClean="0">
                <a:solidFill>
                  <a:srgbClr val="00B050"/>
                </a:solidFill>
              </a:rPr>
              <a:t>of </a:t>
            </a:r>
            <a:r>
              <a:rPr lang="en-US" b="1" dirty="0" err="1" smtClean="0">
                <a:solidFill>
                  <a:srgbClr val="00B050"/>
                </a:solidFill>
              </a:rPr>
              <a:t>plasmapheresis</a:t>
            </a:r>
            <a:r>
              <a:rPr lang="en-US" dirty="0" smtClean="0"/>
              <a:t>, favoring enzymatic action </a:t>
            </a:r>
            <a:r>
              <a:rPr lang="en-US" b="1" dirty="0" smtClean="0">
                <a:solidFill>
                  <a:srgbClr val="7030A0"/>
                </a:solidFill>
              </a:rPr>
              <a:t>by removing pathogenic </a:t>
            </a:r>
            <a:r>
              <a:rPr lang="en-US" dirty="0" err="1" smtClean="0"/>
              <a:t>autoantibodies</a:t>
            </a:r>
            <a:r>
              <a:rPr lang="en-US" dirty="0" smtClean="0"/>
              <a:t> and cytokines with endothelial action</a:t>
            </a:r>
          </a:p>
          <a:p>
            <a:r>
              <a:rPr lang="en-US" dirty="0" smtClean="0"/>
              <a:t>  But the number of sessions continued until </a:t>
            </a:r>
            <a:r>
              <a:rPr lang="en-US" b="1" dirty="0" smtClean="0">
                <a:solidFill>
                  <a:srgbClr val="00B050"/>
                </a:solidFill>
              </a:rPr>
              <a:t>normalization of platelet count and LDH level</a:t>
            </a:r>
            <a:r>
              <a:rPr lang="en-US" dirty="0" smtClean="0"/>
              <a:t>, markers of the therapeutic response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 severe acute or recurrent ,resistant cases</a:t>
            </a:r>
            <a:endParaRPr lang="en-US" dirty="0" smtClean="0"/>
          </a:p>
          <a:p>
            <a:r>
              <a:rPr lang="en-US" dirty="0" smtClean="0"/>
              <a:t> The association of corticosteroids, </a:t>
            </a:r>
            <a:r>
              <a:rPr lang="en-US" dirty="0" err="1" smtClean="0"/>
              <a:t>immunosuppressants</a:t>
            </a:r>
            <a:r>
              <a:rPr lang="en-US" dirty="0" smtClean="0"/>
              <a:t> and </a:t>
            </a:r>
            <a:r>
              <a:rPr lang="en-US" dirty="0" err="1" smtClean="0"/>
              <a:t>splenectomy</a:t>
            </a:r>
            <a:r>
              <a:rPr lang="en-US" dirty="0" smtClean="0"/>
              <a:t> may be indicated.</a:t>
            </a:r>
          </a:p>
          <a:p>
            <a:r>
              <a:rPr lang="en-US" dirty="0" smtClean="0"/>
              <a:t> </a:t>
            </a:r>
            <a:endParaRPr lang="fa-IR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Recently, the monoclonal antibody </a:t>
            </a:r>
            <a:r>
              <a:rPr lang="en-US" b="1" dirty="0" err="1" smtClean="0">
                <a:solidFill>
                  <a:srgbClr val="C00000"/>
                </a:solidFill>
              </a:rPr>
              <a:t>rituximab</a:t>
            </a:r>
            <a:r>
              <a:rPr lang="en-US" b="1" dirty="0" smtClean="0">
                <a:solidFill>
                  <a:srgbClr val="C00000"/>
                </a:solidFill>
              </a:rPr>
              <a:t> has been </a:t>
            </a:r>
            <a:r>
              <a:rPr lang="en-US" dirty="0" smtClean="0"/>
              <a:t>reported as a therapeutic option for cases of TTP resistant to </a:t>
            </a:r>
            <a:r>
              <a:rPr lang="en-US" dirty="0" err="1" smtClean="0"/>
              <a:t>plasmapheresis</a:t>
            </a:r>
            <a:endParaRPr lang="fa-IR" dirty="0" smtClean="0"/>
          </a:p>
          <a:p>
            <a:endParaRPr lang="fa-IR" dirty="0"/>
          </a:p>
        </p:txBody>
      </p:sp>
      <p:pic>
        <p:nvPicPr>
          <p:cNvPr id="6" name="Picture 2" descr="C:\Users\HASHEMI\Desktop\aghili\download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214686"/>
            <a:ext cx="307183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 literature review I found that only </a:t>
            </a:r>
            <a:r>
              <a:rPr lang="en-US" b="1" dirty="0" smtClean="0">
                <a:solidFill>
                  <a:srgbClr val="00B050"/>
                </a:solidFill>
              </a:rPr>
              <a:t>a few cases of TTP co-occurring with Graves disease have been described</a:t>
            </a:r>
            <a:r>
              <a:rPr lang="en-US" dirty="0" smtClean="0"/>
              <a:t>.</a:t>
            </a:r>
            <a:endParaRPr lang="fa-I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Chhabra</a:t>
            </a:r>
            <a:r>
              <a:rPr lang="en-US" dirty="0" smtClean="0"/>
              <a:t> et al. mentioned one woman who developed sustained </a:t>
            </a:r>
            <a:r>
              <a:rPr lang="en-US" b="1" dirty="0" smtClean="0">
                <a:solidFill>
                  <a:srgbClr val="7030A0"/>
                </a:solidFill>
              </a:rPr>
              <a:t>remission of TTP after treatment of her hyperthyroidism with radioactive iodine</a:t>
            </a:r>
          </a:p>
          <a:p>
            <a:r>
              <a:rPr lang="en-US" dirty="0" smtClean="0"/>
              <a:t>Probably our patient began experiencing symptoms of TTP a few  weeks after stopping </a:t>
            </a:r>
            <a:r>
              <a:rPr lang="en-US" dirty="0" err="1" smtClean="0"/>
              <a:t>methimazole</a:t>
            </a:r>
            <a:r>
              <a:rPr lang="en-US" dirty="0" smtClean="0"/>
              <a:t>, and her T4 and T3 were elevated on admission, leading us to consider </a:t>
            </a:r>
            <a:r>
              <a:rPr lang="en-US" dirty="0" smtClean="0">
                <a:solidFill>
                  <a:srgbClr val="00B050"/>
                </a:solidFill>
              </a:rPr>
              <a:t>whether her uncontrolled hyperthyroidism </a:t>
            </a:r>
            <a:r>
              <a:rPr lang="en-US" dirty="0" smtClean="0"/>
              <a:t>could have </a:t>
            </a:r>
            <a:r>
              <a:rPr lang="en-US" dirty="0" smtClean="0">
                <a:solidFill>
                  <a:srgbClr val="FF0000"/>
                </a:solidFill>
              </a:rPr>
              <a:t>provoked her TTP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Bellante</a:t>
            </a:r>
            <a:r>
              <a:rPr lang="en-US" dirty="0" smtClean="0"/>
              <a:t> et al. mentioned that their patient showed improvement in TTP with </a:t>
            </a:r>
            <a:r>
              <a:rPr lang="en-US" b="1" dirty="0" smtClean="0">
                <a:solidFill>
                  <a:srgbClr val="00B050"/>
                </a:solidFill>
              </a:rPr>
              <a:t>only radioactive iodine therapy and </a:t>
            </a:r>
            <a:r>
              <a:rPr lang="en-US" b="1" dirty="0" err="1" smtClean="0">
                <a:solidFill>
                  <a:srgbClr val="00B050"/>
                </a:solidFill>
              </a:rPr>
              <a:t>methylprednisolone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was no relapse of TTP in the 6-month follow-up period</a:t>
            </a:r>
          </a:p>
          <a:p>
            <a:r>
              <a:rPr lang="en-US" dirty="0" smtClean="0"/>
              <a:t>The question has been raised before </a:t>
            </a:r>
            <a:r>
              <a:rPr lang="en-US" dirty="0" smtClean="0">
                <a:solidFill>
                  <a:srgbClr val="7030A0"/>
                </a:solidFill>
              </a:rPr>
              <a:t>whether treating the hyperthyroid state could concurrently control TTP</a:t>
            </a:r>
            <a:endParaRPr lang="fa-IR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both Graves disease and TTP are autoimmune diseases, </a:t>
            </a:r>
          </a:p>
          <a:p>
            <a:r>
              <a:rPr lang="en-US" dirty="0" err="1" smtClean="0"/>
              <a:t>Lhotta</a:t>
            </a:r>
            <a:r>
              <a:rPr lang="en-US" dirty="0" smtClean="0"/>
              <a:t> et al. hypothesized that Graves disease </a:t>
            </a:r>
            <a:r>
              <a:rPr lang="en-US" b="1" dirty="0" smtClean="0">
                <a:solidFill>
                  <a:srgbClr val="7030A0"/>
                </a:solidFill>
              </a:rPr>
              <a:t>triggers some autoimmune processes leading to the production of antibodies to ADAMTS13 </a:t>
            </a:r>
          </a:p>
          <a:p>
            <a:r>
              <a:rPr lang="en-US" dirty="0" smtClean="0"/>
              <a:t>Another report illustrated </a:t>
            </a:r>
            <a:r>
              <a:rPr lang="en-US" b="1" dirty="0" smtClean="0">
                <a:solidFill>
                  <a:srgbClr val="00B050"/>
                </a:solidFill>
              </a:rPr>
              <a:t>two cases of Graves disease possibly </a:t>
            </a:r>
            <a:r>
              <a:rPr lang="en-US" dirty="0" smtClean="0"/>
              <a:t>causing a </a:t>
            </a:r>
            <a:r>
              <a:rPr lang="en-US" dirty="0" smtClean="0">
                <a:solidFill>
                  <a:srgbClr val="FF0000"/>
                </a:solidFill>
              </a:rPr>
              <a:t>relapse of preexisting TTP</a:t>
            </a:r>
            <a:r>
              <a:rPr lang="en-US" dirty="0" smtClean="0"/>
              <a:t>; with successful treatment of both TTP and Graves disease, </a:t>
            </a:r>
            <a:r>
              <a:rPr lang="en-US" b="1" dirty="0" smtClean="0">
                <a:solidFill>
                  <a:srgbClr val="0070C0"/>
                </a:solidFill>
              </a:rPr>
              <a:t>there was rapid and prolonged remission of Graves disease</a:t>
            </a:r>
            <a:endParaRPr lang="fa-I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points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any abnormalities </a:t>
            </a:r>
            <a:r>
              <a:rPr lang="en-US" b="1" dirty="0" smtClean="0">
                <a:solidFill>
                  <a:srgbClr val="0070C0"/>
                </a:solidFill>
              </a:rPr>
              <a:t>in the cell count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70C0"/>
                </a:solidFill>
              </a:rPr>
              <a:t>especially thrombocytopenia and 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schistocytes</a:t>
            </a:r>
            <a:r>
              <a:rPr lang="en-US" b="1" dirty="0" smtClean="0">
                <a:solidFill>
                  <a:srgbClr val="7030A0"/>
                </a:solidFill>
              </a:rPr>
              <a:t> in the peripheral </a:t>
            </a:r>
            <a:r>
              <a:rPr lang="en-US" dirty="0" smtClean="0"/>
              <a:t>blood smear associated with the compatible clinical-laboratory scenario </a:t>
            </a:r>
          </a:p>
          <a:p>
            <a:r>
              <a:rPr lang="en-US" dirty="0" smtClean="0"/>
              <a:t> Clinicians should consider the possibility of another autoimmune process, </a:t>
            </a:r>
            <a:r>
              <a:rPr lang="en-US" b="1" dirty="0" smtClean="0">
                <a:solidFill>
                  <a:srgbClr val="7030A0"/>
                </a:solidFill>
              </a:rPr>
              <a:t>such as TTP, in the appropriate clinical context.</a:t>
            </a:r>
            <a:endParaRPr lang="fa-I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patient began experiencing symptoms of TTP a few days after stopping </a:t>
            </a:r>
            <a:r>
              <a:rPr lang="en-US" dirty="0" err="1" smtClean="0"/>
              <a:t>methimazole</a:t>
            </a:r>
            <a:r>
              <a:rPr lang="en-US" dirty="0" smtClean="0"/>
              <a:t>, and her T4 and T3 were very elevated on admission, leading us to consider whether her uncontrolled hyperthyroidism could have provoked her TTP</a:t>
            </a:r>
            <a:endParaRPr lang="fa-I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Graves disease triggers </a:t>
            </a:r>
            <a:r>
              <a:rPr lang="en-US" dirty="0" smtClean="0">
                <a:solidFill>
                  <a:srgbClr val="7030A0"/>
                </a:solidFill>
              </a:rPr>
              <a:t>some autoimmune processes </a:t>
            </a:r>
            <a:r>
              <a:rPr lang="en-US" dirty="0" smtClean="0"/>
              <a:t>leading to the production of </a:t>
            </a:r>
            <a:r>
              <a:rPr lang="en-US" dirty="0" smtClean="0">
                <a:solidFill>
                  <a:srgbClr val="FF0000"/>
                </a:solidFill>
              </a:rPr>
              <a:t>antibodies to ADAMTS13  </a:t>
            </a:r>
          </a:p>
          <a:p>
            <a:pPr marL="0" indent="0">
              <a:buNone/>
            </a:pPr>
            <a:r>
              <a:rPr lang="en-US" dirty="0" smtClean="0"/>
              <a:t>And it emphasis  that we should be placed on controlling hyperthyroidism and avoiding lapses in medical therapy to prevent complications, as in our patient’s case</a:t>
            </a:r>
            <a:endParaRPr lang="fa-I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 descr="A_new_beginning"/>
          <p:cNvSpPr>
            <a:spLocks noGrp="1"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5715000"/>
            <a:ext cx="9144000" cy="1371600"/>
          </a:xfrm>
          <a:prstGeom prst="rect">
            <a:avLst/>
          </a:prstGeom>
          <a:solidFill>
            <a:srgbClr val="00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از</a:t>
            </a:r>
            <a:r>
              <a:rPr kumimoji="0" lang="fa-IR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توجه اساتید و همکاران محترم سپاسگزارم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071538" y="3000372"/>
            <a:ext cx="6000792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Which evaluations are needed?</a:t>
            </a:r>
            <a:endParaRPr lang="fa-I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Lab evaluation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Serum TSH</a:t>
            </a:r>
            <a:r>
              <a:rPr lang="en-US" sz="2800" dirty="0" smtClean="0"/>
              <a:t> has the highest sensitivity and specificity </a:t>
            </a:r>
            <a:r>
              <a:rPr lang="en-US" sz="2800" dirty="0"/>
              <a:t>for assessing TH excess.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Should be </a:t>
            </a:r>
            <a:r>
              <a:rPr lang="en-US" sz="2800" dirty="0" smtClean="0"/>
              <a:t>used as an initial screening test</a:t>
            </a:r>
          </a:p>
          <a:p>
            <a:r>
              <a:rPr lang="en-US" sz="2800" dirty="0" smtClean="0"/>
              <a:t>Accuracy </a:t>
            </a:r>
            <a:r>
              <a:rPr lang="en-US" sz="2800" dirty="0"/>
              <a:t>improves when </a:t>
            </a:r>
            <a:r>
              <a:rPr lang="en-US" sz="2800" dirty="0" smtClean="0"/>
              <a:t>TSH </a:t>
            </a:r>
            <a:r>
              <a:rPr lang="en-US" sz="2800" dirty="0"/>
              <a:t>and free T4 are assessed at the time of the initial evaluation.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8130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Question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need additional test to confirm diagnosis before starting treatment 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3121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7030A0"/>
                </a:solidFill>
              </a:rPr>
              <a:t>TSH-R-</a:t>
            </a:r>
            <a:r>
              <a:rPr lang="en-US" sz="2800" b="1" dirty="0" err="1" smtClean="0">
                <a:solidFill>
                  <a:srgbClr val="7030A0"/>
                </a:solidFill>
              </a:rPr>
              <a:t>Ab</a:t>
            </a:r>
            <a:endParaRPr lang="en-US" sz="2800" dirty="0"/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/>
              <a:t>Most clinicians would request thyroid </a:t>
            </a:r>
            <a:r>
              <a:rPr lang="en-US" sz="2800" dirty="0">
                <a:solidFill>
                  <a:srgbClr val="0070C0"/>
                </a:solidFill>
              </a:rPr>
              <a:t>ultrasound</a:t>
            </a:r>
            <a:r>
              <a:rPr lang="en-US" sz="2800" dirty="0"/>
              <a:t> and less often isotope scanning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90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20187</TotalTime>
  <Words>2057</Words>
  <Application>Microsoft Office PowerPoint</Application>
  <PresentationFormat>On-screen Show (4:3)</PresentationFormat>
  <Paragraphs>279</Paragraphs>
  <Slides>59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Flow</vt:lpstr>
      <vt:lpstr>Slide 1</vt:lpstr>
      <vt:lpstr>Slide 2</vt:lpstr>
      <vt:lpstr>Slide 3</vt:lpstr>
      <vt:lpstr>Slide 4</vt:lpstr>
      <vt:lpstr>Slide 5</vt:lpstr>
      <vt:lpstr>Slide 6</vt:lpstr>
      <vt:lpstr>Lab evaluation </vt:lpstr>
      <vt:lpstr>Question</vt:lpstr>
      <vt:lpstr>Slide 9</vt:lpstr>
      <vt:lpstr>TSH Receptor Antibody </vt:lpstr>
      <vt:lpstr>TSH Receptor Antibody </vt:lpstr>
      <vt:lpstr>Thyroid Peroxidase Antibody</vt:lpstr>
      <vt:lpstr>Laboratory test results </vt:lpstr>
      <vt:lpstr>Key Points before Treatment </vt:lpstr>
      <vt:lpstr> </vt:lpstr>
      <vt:lpstr>Slide 16</vt:lpstr>
      <vt:lpstr>Slide 17</vt:lpstr>
      <vt:lpstr>Slide 18</vt:lpstr>
      <vt:lpstr>Slide 19</vt:lpstr>
      <vt:lpstr>Slide 20</vt:lpstr>
      <vt:lpstr>Admission time</vt:lpstr>
      <vt:lpstr>Slide 22</vt:lpstr>
      <vt:lpstr>Patient course</vt:lpstr>
      <vt:lpstr>Patient course</vt:lpstr>
      <vt:lpstr>Patient course</vt:lpstr>
      <vt:lpstr>Patient course</vt:lpstr>
      <vt:lpstr> Patient course</vt:lpstr>
      <vt:lpstr>Second day of hospitalization</vt:lpstr>
      <vt:lpstr>Second day of hospitalization</vt:lpstr>
      <vt:lpstr>Thrombotic thrombocytopenic purpura</vt:lpstr>
      <vt:lpstr>Patient course</vt:lpstr>
      <vt:lpstr>Patient course</vt:lpstr>
      <vt:lpstr>Key point </vt:lpstr>
      <vt:lpstr>The role of plasmapheresis </vt:lpstr>
      <vt:lpstr>How long do we do plasmapheresis?</vt:lpstr>
      <vt:lpstr>Patient course</vt:lpstr>
      <vt:lpstr>Patient course</vt:lpstr>
      <vt:lpstr>Patient course</vt:lpstr>
      <vt:lpstr>Drug-induced thrombotic microangiopathy</vt:lpstr>
      <vt:lpstr>Patient course</vt:lpstr>
      <vt:lpstr>Patient course</vt:lpstr>
      <vt:lpstr>Patient course</vt:lpstr>
      <vt:lpstr>Cholestyramine Treatment </vt:lpstr>
      <vt:lpstr>Radioactive iodine</vt:lpstr>
      <vt:lpstr>Patient course</vt:lpstr>
      <vt:lpstr>Discussion</vt:lpstr>
      <vt:lpstr>pathogenesis</vt:lpstr>
      <vt:lpstr>Schistocytes in the peripheral blood smear</vt:lpstr>
      <vt:lpstr>Slide 49</vt:lpstr>
      <vt:lpstr>Treatment of TTP</vt:lpstr>
      <vt:lpstr>Slide 51</vt:lpstr>
      <vt:lpstr>Slide 52</vt:lpstr>
      <vt:lpstr>Slide 53</vt:lpstr>
      <vt:lpstr>Slide 54</vt:lpstr>
      <vt:lpstr>Slide 55</vt:lpstr>
      <vt:lpstr>Key points </vt:lpstr>
      <vt:lpstr>Key points </vt:lpstr>
      <vt:lpstr>Key points </vt:lpstr>
      <vt:lpstr>Slide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Disorders of Sexual Development</dc:title>
  <dc:creator>moadab</dc:creator>
  <cp:lastModifiedBy>HASHEMI</cp:lastModifiedBy>
  <cp:revision>1663</cp:revision>
  <dcterms:created xsi:type="dcterms:W3CDTF">2009-11-28T16:57:54Z</dcterms:created>
  <dcterms:modified xsi:type="dcterms:W3CDTF">2021-11-30T09:05:53Z</dcterms:modified>
</cp:coreProperties>
</file>