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7"/>
  </p:notesMasterIdLst>
  <p:sldIdLst>
    <p:sldId id="451" r:id="rId2"/>
    <p:sldId id="452" r:id="rId3"/>
    <p:sldId id="1409" r:id="rId4"/>
    <p:sldId id="975" r:id="rId5"/>
    <p:sldId id="965" r:id="rId6"/>
    <p:sldId id="1404" r:id="rId7"/>
    <p:sldId id="1234" r:id="rId8"/>
    <p:sldId id="989" r:id="rId9"/>
    <p:sldId id="1049" r:id="rId10"/>
    <p:sldId id="1257" r:id="rId11"/>
    <p:sldId id="1683" r:id="rId12"/>
    <p:sldId id="1231" r:id="rId13"/>
    <p:sldId id="1666" r:id="rId14"/>
    <p:sldId id="1042" r:id="rId15"/>
    <p:sldId id="1232" r:id="rId16"/>
    <p:sldId id="1657" r:id="rId17"/>
    <p:sldId id="1044" r:id="rId18"/>
    <p:sldId id="1233" r:id="rId19"/>
    <p:sldId id="1383" r:id="rId20"/>
    <p:sldId id="1722" r:id="rId21"/>
    <p:sldId id="1099" r:id="rId22"/>
    <p:sldId id="1670" r:id="rId23"/>
    <p:sldId id="1671" r:id="rId24"/>
    <p:sldId id="1048" r:id="rId25"/>
    <p:sldId id="1281" r:id="rId26"/>
    <p:sldId id="1288" r:id="rId27"/>
    <p:sldId id="1283" r:id="rId28"/>
    <p:sldId id="1284" r:id="rId29"/>
    <p:sldId id="1285" r:id="rId30"/>
    <p:sldId id="1348" r:id="rId31"/>
    <p:sldId id="1352" r:id="rId32"/>
    <p:sldId id="1674" r:id="rId33"/>
    <p:sldId id="1402" r:id="rId34"/>
    <p:sldId id="1353" r:id="rId35"/>
    <p:sldId id="1723" r:id="rId36"/>
    <p:sldId id="1347" r:id="rId37"/>
    <p:sldId id="1595" r:id="rId38"/>
    <p:sldId id="1675" r:id="rId39"/>
    <p:sldId id="1684" r:id="rId40"/>
    <p:sldId id="1685" r:id="rId41"/>
    <p:sldId id="1680" r:id="rId42"/>
    <p:sldId id="1681" r:id="rId43"/>
    <p:sldId id="1062" r:id="rId44"/>
    <p:sldId id="1650" r:id="rId45"/>
    <p:sldId id="1682" r:id="rId46"/>
    <p:sldId id="1678" r:id="rId47"/>
    <p:sldId id="1278" r:id="rId48"/>
    <p:sldId id="1241" r:id="rId49"/>
    <p:sldId id="1098" r:id="rId50"/>
    <p:sldId id="1077" r:id="rId51"/>
    <p:sldId id="1078" r:id="rId52"/>
    <p:sldId id="1080" r:id="rId53"/>
    <p:sldId id="1100" r:id="rId54"/>
    <p:sldId id="1101" r:id="rId55"/>
    <p:sldId id="1687" r:id="rId56"/>
    <p:sldId id="1249" r:id="rId57"/>
    <p:sldId id="1354" r:id="rId58"/>
    <p:sldId id="1355" r:id="rId59"/>
    <p:sldId id="1688" r:id="rId60"/>
    <p:sldId id="1689" r:id="rId61"/>
    <p:sldId id="1250" r:id="rId62"/>
    <p:sldId id="1690" r:id="rId63"/>
    <p:sldId id="1251" r:id="rId64"/>
    <p:sldId id="1085" r:id="rId65"/>
    <p:sldId id="1253" r:id="rId66"/>
    <p:sldId id="1086" r:id="rId67"/>
    <p:sldId id="1090" r:id="rId68"/>
    <p:sldId id="1260" r:id="rId69"/>
    <p:sldId id="1262" r:id="rId70"/>
    <p:sldId id="1259" r:id="rId71"/>
    <p:sldId id="1258" r:id="rId72"/>
    <p:sldId id="1256" r:id="rId73"/>
    <p:sldId id="940" r:id="rId74"/>
    <p:sldId id="946" r:id="rId75"/>
    <p:sldId id="947" r:id="rId76"/>
    <p:sldId id="1393" r:id="rId77"/>
    <p:sldId id="1603" r:id="rId78"/>
    <p:sldId id="1014" r:id="rId79"/>
    <p:sldId id="1074" r:id="rId80"/>
    <p:sldId id="1066" r:id="rId81"/>
    <p:sldId id="1268" r:id="rId82"/>
    <p:sldId id="1693" r:id="rId83"/>
    <p:sldId id="1697" r:id="rId84"/>
    <p:sldId id="1072" r:id="rId85"/>
    <p:sldId id="1073" r:id="rId86"/>
    <p:sldId id="1069" r:id="rId87"/>
    <p:sldId id="1692" r:id="rId88"/>
    <p:sldId id="1290" r:id="rId89"/>
    <p:sldId id="1699" r:id="rId90"/>
    <p:sldId id="1700" r:id="rId91"/>
    <p:sldId id="1292" r:id="rId92"/>
    <p:sldId id="1417" r:id="rId93"/>
    <p:sldId id="1293" r:id="rId94"/>
    <p:sldId id="1418" r:id="rId95"/>
    <p:sldId id="1295" r:id="rId96"/>
    <p:sldId id="1297" r:id="rId97"/>
    <p:sldId id="1300" r:id="rId98"/>
    <p:sldId id="1298" r:id="rId99"/>
    <p:sldId id="1598" r:id="rId100"/>
    <p:sldId id="1712" r:id="rId101"/>
    <p:sldId id="1710" r:id="rId102"/>
    <p:sldId id="1644" r:id="rId103"/>
    <p:sldId id="1114" r:id="rId104"/>
    <p:sldId id="1299" r:id="rId105"/>
    <p:sldId id="1007" r:id="rId106"/>
    <p:sldId id="1599" r:id="rId107"/>
    <p:sldId id="1304" r:id="rId108"/>
    <p:sldId id="1305" r:id="rId109"/>
    <p:sldId id="1397" r:id="rId110"/>
    <p:sldId id="958" r:id="rId111"/>
    <p:sldId id="1302" r:id="rId112"/>
    <p:sldId id="1398" r:id="rId113"/>
    <p:sldId id="985" r:id="rId114"/>
    <p:sldId id="1362" r:id="rId115"/>
    <p:sldId id="1306" r:id="rId1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163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73" autoAdjust="0"/>
    <p:restoredTop sz="94585" autoAdjust="0"/>
  </p:normalViewPr>
  <p:slideViewPr>
    <p:cSldViewPr>
      <p:cViewPr>
        <p:scale>
          <a:sx n="77" d="100"/>
          <a:sy n="77" d="100"/>
        </p:scale>
        <p:origin x="-907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5C026D2-A592-46DD-9F16-93BB1E20DDFC}" type="datetimeFigureOut">
              <a:rPr lang="en-US"/>
              <a:pPr>
                <a:defRPr/>
              </a:pPr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308A07-C36F-426A-B542-F159E592D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6952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94"/>
          <p:cNvSpPr>
            <a:spLocks noGrp="1" noRot="1" noChangeAspect="1" noChangeArrowheads="1" noTextEdit="1"/>
          </p:cNvSpPr>
          <p:nvPr>
            <p:ph type="sldImg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295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1CB1F-9862-4ACB-BC04-9C06D8FA251B}" type="datetimeFigureOut">
              <a:rPr lang="en-US"/>
              <a:pPr>
                <a:defRPr/>
              </a:pPr>
              <a:t>11/30/2021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37AE7-3677-488F-84A4-68760B8D6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E1649-4D6A-4680-ACE7-22065A8353AB}" type="datetimeFigureOut">
              <a:rPr lang="en-US"/>
              <a:pPr>
                <a:defRPr/>
              </a:pPr>
              <a:t>11/30/2021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D829E-909E-4989-874E-3C37DBCF5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B0669-1FAB-413B-8CBA-327F3A47BD74}" type="datetimeFigureOut">
              <a:rPr lang="en-US"/>
              <a:pPr>
                <a:defRPr/>
              </a:pPr>
              <a:t>11/30/2021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18B55-0CB5-4423-A352-E7C88AFF7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3BC6F-399D-4C68-8439-B5B7F10FA950}" type="datetimeFigureOut">
              <a:rPr lang="en-US"/>
              <a:pPr>
                <a:defRPr/>
              </a:pPr>
              <a:t>11/30/2021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62798-C295-4C1E-8979-701CDD3FA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F8DE3-76E0-4D66-BB6D-78D016B38194}" type="datetimeFigureOut">
              <a:rPr lang="en-US"/>
              <a:pPr>
                <a:defRPr/>
              </a:pPr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45FA8-4B68-4F43-8005-367EE8ED8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D639F-32CC-42D7-A766-81521519064E}" type="datetimeFigureOut">
              <a:rPr lang="en-US"/>
              <a:pPr>
                <a:defRPr/>
              </a:pPr>
              <a:t>11/30/2021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E31DE-8C3F-406A-A42B-16D8E1B96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A7D9-6520-4D95-A8CE-7FB72C9B67B7}" type="datetimeFigureOut">
              <a:rPr lang="en-US"/>
              <a:pPr>
                <a:defRPr/>
              </a:pPr>
              <a:t>11/30/2021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63CC8-71E1-46A3-AFAB-1EAF665EB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E5162-71DD-43B1-AF91-D815B50555A9}" type="datetimeFigureOut">
              <a:rPr lang="en-US"/>
              <a:pPr>
                <a:defRPr/>
              </a:pPr>
              <a:t>11/30/2021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7C16-D115-4CDB-B84C-09EF1D472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F7F5D-72FE-4B4F-A360-20EA8E97015B}" type="datetimeFigureOut">
              <a:rPr lang="en-US"/>
              <a:pPr>
                <a:defRPr/>
              </a:pPr>
              <a:t>11/30/2021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EEAE3-EB55-4D3B-B1CC-B218F0E08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8E2B1-1D0C-4839-8721-3095539E39E8}" type="datetimeFigureOut">
              <a:rPr lang="en-US"/>
              <a:pPr>
                <a:defRPr/>
              </a:pPr>
              <a:t>11/30/2021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FC043-EFC5-4776-BDF7-8D66EBCB3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8C314-E87E-4171-9A4B-EED510ACB558}" type="datetimeFigureOut">
              <a:rPr lang="en-US"/>
              <a:pPr>
                <a:defRPr/>
              </a:pPr>
              <a:t>11/30/2021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EEF1A-7F76-47DE-884F-6F43D9A71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D174F8-D0CB-4A62-9DA4-C7B226C14D0E}" type="datetimeFigureOut">
              <a:rPr lang="en-US"/>
              <a:pPr>
                <a:defRPr/>
              </a:pPr>
              <a:t>11/30/2021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B33978-2D0E-4924-8675-67E8A3CFA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79" r:id="rId2"/>
    <p:sldLayoutId id="2147483888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9" r:id="rId9"/>
    <p:sldLayoutId id="2147483885" r:id="rId10"/>
    <p:sldLayoutId id="21474838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5123" name="Picture 3" descr="c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PTU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It should be considered for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Patient intolerant to MMI</a:t>
            </a:r>
          </a:p>
          <a:p>
            <a:pPr>
              <a:buClr>
                <a:srgbClr val="FF0000"/>
              </a:buClr>
            </a:pPr>
            <a:r>
              <a:rPr lang="en-US" dirty="0"/>
              <a:t>E</a:t>
            </a:r>
            <a:r>
              <a:rPr lang="en-US" dirty="0" smtClean="0"/>
              <a:t>arly pregnancy</a:t>
            </a:r>
          </a:p>
          <a:p>
            <a:pPr>
              <a:buClr>
                <a:srgbClr val="FF0000"/>
              </a:buClr>
            </a:pPr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dirty="0" smtClean="0">
                <a:solidFill>
                  <a:srgbClr val="00B050"/>
                </a:solidFill>
              </a:rPr>
              <a:t>or thyroid storm               </a:t>
            </a:r>
            <a:r>
              <a:rPr lang="en-US" dirty="0" smtClean="0"/>
              <a:t>Blocks T4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T3 conversion</a:t>
            </a:r>
          </a:p>
          <a:p>
            <a:pPr>
              <a:buClr>
                <a:srgbClr val="FF0000"/>
              </a:buClr>
            </a:pPr>
            <a:r>
              <a:rPr lang="en-US" b="1" dirty="0">
                <a:solidFill>
                  <a:srgbClr val="00B050"/>
                </a:solidFill>
              </a:rPr>
              <a:t>who refuse 131I therapy or surgery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85474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What are important issues before surgery ?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if </a:t>
            </a:r>
            <a:r>
              <a:rPr lang="en-US" b="1" dirty="0" err="1" smtClean="0">
                <a:solidFill>
                  <a:srgbClr val="00B050"/>
                </a:solidFill>
              </a:rPr>
              <a:t>calcitriol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is started 3 days before surgery ,the need</a:t>
            </a:r>
          </a:p>
          <a:p>
            <a:pPr marL="0" indent="0">
              <a:buNone/>
            </a:pPr>
            <a:r>
              <a:rPr lang="en-US" dirty="0" smtClean="0"/>
              <a:t>for postoperative calcium infusions is markedly reduced,</a:t>
            </a:r>
          </a:p>
          <a:p>
            <a:r>
              <a:rPr lang="en-US" dirty="0" smtClean="0"/>
              <a:t>Then weaned over the first two postoperative week</a:t>
            </a:r>
          </a:p>
          <a:p>
            <a:endParaRPr lang="fa-IR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Post surgical hypocalcaemia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637109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Transient </a:t>
            </a:r>
            <a:r>
              <a:rPr lang="en-US" b="1" dirty="0" err="1" smtClean="0">
                <a:solidFill>
                  <a:srgbClr val="00B050"/>
                </a:solidFill>
              </a:rPr>
              <a:t>hypocalcemia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normally resolves </a:t>
            </a:r>
            <a:r>
              <a:rPr lang="en-US" dirty="0" smtClean="0">
                <a:solidFill>
                  <a:srgbClr val="FF0000"/>
                </a:solidFill>
              </a:rPr>
              <a:t>within 6 months </a:t>
            </a:r>
            <a:r>
              <a:rPr lang="en-US" dirty="0" smtClean="0"/>
              <a:t>after </a:t>
            </a:r>
            <a:r>
              <a:rPr lang="en-US" dirty="0" err="1" smtClean="0"/>
              <a:t>thyroidectomy</a:t>
            </a:r>
            <a:endParaRPr lang="en-US" dirty="0" smtClean="0"/>
          </a:p>
          <a:p>
            <a:r>
              <a:rPr lang="en-US" dirty="0" err="1" smtClean="0"/>
              <a:t>Hypocalcemia</a:t>
            </a:r>
            <a:r>
              <a:rPr lang="en-US" dirty="0" smtClean="0"/>
              <a:t> to be permanent if recovery has not occurred within 6 months</a:t>
            </a:r>
          </a:p>
          <a:p>
            <a:pPr>
              <a:buNone/>
            </a:pPr>
            <a:r>
              <a:rPr lang="en-US" sz="1400" b="1" dirty="0" err="1" smtClean="0"/>
              <a:t>Eur</a:t>
            </a:r>
            <a:r>
              <a:rPr lang="en-US" sz="1400" b="1" dirty="0" smtClean="0"/>
              <a:t> Thyroid J 2021</a:t>
            </a:r>
            <a:endParaRPr lang="fa-IR" sz="1400" b="1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Near-total </a:t>
            </a:r>
            <a:r>
              <a:rPr lang="en-US" dirty="0" err="1" smtClean="0"/>
              <a:t>thyroidectomy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is not a perfect decision </a:t>
            </a:r>
            <a:r>
              <a:rPr lang="en-US" dirty="0" smtClean="0"/>
              <a:t>since thyroid tissue remnants can still be immunogenic in </a:t>
            </a:r>
            <a:r>
              <a:rPr lang="en-US" dirty="0" err="1" smtClean="0"/>
              <a:t>TRAb</a:t>
            </a:r>
            <a:r>
              <a:rPr lang="en-US" dirty="0" smtClean="0"/>
              <a:t> production, maintaining the risk for relapse and TED and nodule formation</a:t>
            </a:r>
          </a:p>
          <a:p>
            <a:endParaRPr lang="en-US" dirty="0" smtClean="0"/>
          </a:p>
          <a:p>
            <a:r>
              <a:rPr lang="en-US" dirty="0" smtClean="0"/>
              <a:t>Endocrine Abstracts 2020</a:t>
            </a:r>
            <a:endParaRPr lang="fa-IR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2395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Contraindication of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rgbClr val="FF0000"/>
              </a:buClr>
            </a:pPr>
            <a:r>
              <a:rPr lang="en-US" dirty="0"/>
              <a:t>H</a:t>
            </a:r>
            <a:r>
              <a:rPr lang="en-US" dirty="0" smtClean="0"/>
              <a:t>igh free T4 estimates &gt;5 ng/dL </a:t>
            </a:r>
          </a:p>
          <a:p>
            <a:pPr algn="l" rtl="0">
              <a:buClr>
                <a:srgbClr val="FF0000"/>
              </a:buClr>
            </a:pPr>
            <a:r>
              <a:rPr lang="en-US" dirty="0"/>
              <a:t>H</a:t>
            </a:r>
            <a:r>
              <a:rPr lang="en-US" dirty="0" smtClean="0"/>
              <a:t>igh TSH receptor antibody levels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b="1" i="1" dirty="0"/>
              <a:t>J Med Assoc Thai 2016</a:t>
            </a:r>
            <a:endParaRPr lang="en-US" altLang="fa-IR" b="1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605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Long term survival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Disease-free </a:t>
            </a:r>
            <a:r>
              <a:rPr lang="en-US" b="1" dirty="0">
                <a:solidFill>
                  <a:srgbClr val="00B050"/>
                </a:solidFill>
              </a:rPr>
              <a:t>survival at 20 years </a:t>
            </a:r>
            <a:r>
              <a:rPr lang="en-US" dirty="0"/>
              <a:t>is reported to be </a:t>
            </a:r>
            <a:r>
              <a:rPr lang="en-US" dirty="0">
                <a:solidFill>
                  <a:srgbClr val="FF0000"/>
                </a:solidFill>
              </a:rPr>
              <a:t>99%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after thyroidectomy for GD in patients with </a:t>
            </a:r>
            <a:r>
              <a:rPr lang="en-US" b="1" dirty="0">
                <a:solidFill>
                  <a:srgbClr val="FFC000"/>
                </a:solidFill>
              </a:rPr>
              <a:t>small (≤1 cm)</a:t>
            </a:r>
            <a:r>
              <a:rPr lang="en-US" dirty="0"/>
              <a:t> coexisting thyroid cancers</a:t>
            </a:r>
            <a:endParaRPr lang="fa-I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952942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Following thyroidectomy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sz="2400" b="1" dirty="0">
                <a:solidFill>
                  <a:srgbClr val="00B050"/>
                </a:solidFill>
              </a:rPr>
              <a:t>L-thyroxine </a:t>
            </a:r>
            <a:r>
              <a:rPr lang="en-US" sz="2400" b="1" dirty="0" smtClean="0">
                <a:solidFill>
                  <a:srgbClr val="00B050"/>
                </a:solidFill>
              </a:rPr>
              <a:t>should </a:t>
            </a:r>
            <a:r>
              <a:rPr lang="en-US" sz="2400" dirty="0"/>
              <a:t>be started at a daily dose appropriate for the patient’s weight </a:t>
            </a:r>
            <a:endParaRPr lang="en-US" sz="2400" dirty="0" smtClean="0"/>
          </a:p>
          <a:p>
            <a:pPr>
              <a:buClr>
                <a:srgbClr val="FF0000"/>
              </a:buClr>
            </a:pPr>
            <a:r>
              <a:rPr lang="en-US" sz="2400" dirty="0"/>
              <a:t>Serum TSH measured </a:t>
            </a:r>
            <a:r>
              <a:rPr lang="en-US" sz="2400" b="1" dirty="0">
                <a:solidFill>
                  <a:srgbClr val="7030A0"/>
                </a:solidFill>
              </a:rPr>
              <a:t>6–8 weeks </a:t>
            </a:r>
            <a:r>
              <a:rPr lang="en-US" sz="2400" b="1" dirty="0" smtClean="0">
                <a:solidFill>
                  <a:srgbClr val="7030A0"/>
                </a:solidFill>
              </a:rPr>
              <a:t>postoperatively</a:t>
            </a:r>
          </a:p>
          <a:p>
            <a:pPr>
              <a:buClr>
                <a:srgbClr val="FF0000"/>
              </a:buClr>
            </a:pPr>
            <a:r>
              <a:rPr lang="en-US" i="1" dirty="0"/>
              <a:t>If TSH was </a:t>
            </a:r>
            <a:r>
              <a:rPr lang="en-US" b="1" i="1" dirty="0">
                <a:solidFill>
                  <a:srgbClr val="00B050"/>
                </a:solidFill>
              </a:rPr>
              <a:t>suppressed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i="1" dirty="0"/>
              <a:t>preoperatively, </a:t>
            </a:r>
            <a:r>
              <a:rPr lang="en-US" b="1" i="1" dirty="0">
                <a:solidFill>
                  <a:srgbClr val="0070C0"/>
                </a:solidFill>
              </a:rPr>
              <a:t>a free T4 and TSH should be </a:t>
            </a:r>
            <a:r>
              <a:rPr lang="en-US" b="1" dirty="0">
                <a:solidFill>
                  <a:srgbClr val="0070C0"/>
                </a:solidFill>
              </a:rPr>
              <a:t>measured 6-8 weeks </a:t>
            </a:r>
            <a:r>
              <a:rPr lang="en-US" dirty="0"/>
              <a:t>postoperatively, since recovery of the pituitary-thyroid axis is occasionally </a:t>
            </a:r>
            <a:r>
              <a:rPr lang="en-US" dirty="0" smtClean="0"/>
              <a:t>delayed</a:t>
            </a:r>
          </a:p>
          <a:p>
            <a:pPr>
              <a:buClr>
                <a:srgbClr val="FF0000"/>
              </a:buClr>
            </a:pPr>
            <a:r>
              <a:rPr lang="en-US" dirty="0" err="1" smtClean="0"/>
              <a:t>levothyroxine</a:t>
            </a:r>
            <a:r>
              <a:rPr lang="en-US" dirty="0" smtClean="0"/>
              <a:t> is started 1.6 mcg/kg/day and thyroid levels should be checked 6-8 weeks</a:t>
            </a:r>
            <a:endParaRPr lang="fa-IR" dirty="0" smtClean="0"/>
          </a:p>
          <a:p>
            <a:pPr>
              <a:buClr>
                <a:srgbClr val="FF0000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94957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Following </a:t>
            </a:r>
            <a:r>
              <a:rPr lang="en-US" dirty="0" err="1" smtClean="0">
                <a:solidFill>
                  <a:schemeClr val="tx1"/>
                </a:solidFill>
              </a:rPr>
              <a:t>thyroidectomy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Monitoring PTH levels </a:t>
            </a:r>
            <a:r>
              <a:rPr lang="en-US" dirty="0" smtClean="0"/>
              <a:t>in the immediate postoperative phase has the ability predict symptomatic </a:t>
            </a:r>
            <a:r>
              <a:rPr lang="en-US" dirty="0" err="1" smtClean="0"/>
              <a:t>hypocalcemia</a:t>
            </a:r>
            <a:r>
              <a:rPr lang="en-US" dirty="0" smtClean="0"/>
              <a:t> if PTH value is low </a:t>
            </a:r>
          </a:p>
          <a:p>
            <a:r>
              <a:rPr lang="en-US" dirty="0" smtClean="0"/>
              <a:t>But normal PTH levels are not able to guarantee </a:t>
            </a:r>
            <a:r>
              <a:rPr lang="en-US" dirty="0" err="1" smtClean="0"/>
              <a:t>normocalcemia</a:t>
            </a:r>
            <a:r>
              <a:rPr lang="en-US" dirty="0" smtClean="0"/>
              <a:t> thus suggesting that vitamin-D insufficiency is likely to be present in these cases. </a:t>
            </a:r>
          </a:p>
          <a:p>
            <a:r>
              <a:rPr lang="en-US" dirty="0" smtClean="0"/>
              <a:t>Treatment for </a:t>
            </a:r>
            <a:r>
              <a:rPr lang="en-US" dirty="0" err="1" smtClean="0"/>
              <a:t>hypocalcemia</a:t>
            </a:r>
            <a:r>
              <a:rPr lang="en-US" dirty="0" smtClean="0"/>
              <a:t> should start with oral calcium</a:t>
            </a:r>
          </a:p>
          <a:p>
            <a:endParaRPr lang="fa-IR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2500" b="1" i="1" smtClean="0">
                <a:solidFill>
                  <a:srgbClr val="C00000"/>
                </a:solidFill>
              </a:rPr>
              <a:t>Advantages and Disadvantages of Available Treatment Modalities for Thyrotoxicosis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855810"/>
      </p:ext>
    </p:extLst>
  </p:cSld>
  <p:clrMapOvr>
    <a:masterClrMapping/>
  </p:clrMapOvr>
  <p:transition spd="med">
    <p:fade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The comparisn between three modalities 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34781951"/>
              </p:ext>
            </p:extLst>
          </p:nvPr>
        </p:nvGraphicFramePr>
        <p:xfrm>
          <a:off x="609600" y="2362200"/>
          <a:ext cx="7569200" cy="3429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55700"/>
                <a:gridCol w="1536700"/>
                <a:gridCol w="1849120"/>
                <a:gridCol w="2087880"/>
                <a:gridCol w="939800"/>
              </a:tblGrid>
              <a:tr h="759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Advantage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Hypothyroidism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Disadvantage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Cost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anchor="ctr" horzOverflow="overflow"/>
                </a:tc>
              </a:tr>
              <a:tr h="9886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ATD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marT="13716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Nonablative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marT="13716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Low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marT="13716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Recurrence </a:t>
                      </a:r>
                      <a:b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side effects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marT="13716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marT="137160" horzOverflow="overflow"/>
                </a:tc>
              </a:tr>
              <a:tr h="840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RAI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Definitive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Fear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++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anchor="ctr" horzOverflow="overflow"/>
                </a:tc>
              </a:tr>
              <a:tr h="840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Surgery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Definitive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Complications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+++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7412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Outcome of Graves disease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increase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gastric </a:t>
            </a:r>
            <a:r>
              <a:rPr lang="en-US" dirty="0">
                <a:solidFill>
                  <a:srgbClr val="FF0000"/>
                </a:solidFill>
              </a:rPr>
              <a:t>and respiratory tract cancers </a:t>
            </a:r>
            <a:r>
              <a:rPr lang="en-US" dirty="0"/>
              <a:t>to the </a:t>
            </a:r>
            <a:r>
              <a:rPr lang="en-US" dirty="0" smtClean="0"/>
              <a:t>hyperthyroidism </a:t>
            </a:r>
          </a:p>
          <a:p>
            <a:r>
              <a:rPr lang="en-US" dirty="0" smtClean="0"/>
              <a:t>Hyperthyroid women </a:t>
            </a:r>
            <a:r>
              <a:rPr lang="en-US" dirty="0"/>
              <a:t>was associated with a slightly</a:t>
            </a:r>
          </a:p>
          <a:p>
            <a:pPr marL="0" indent="0">
              <a:buNone/>
            </a:pPr>
            <a:r>
              <a:rPr lang="en-US" dirty="0"/>
              <a:t>increased </a:t>
            </a:r>
            <a:r>
              <a:rPr lang="en-US" dirty="0">
                <a:solidFill>
                  <a:srgbClr val="FF0000"/>
                </a:solidFill>
              </a:rPr>
              <a:t>breast cancer </a:t>
            </a:r>
            <a:r>
              <a:rPr lang="en-US" dirty="0"/>
              <a:t>attributed to increased cellular</a:t>
            </a:r>
          </a:p>
          <a:p>
            <a:pPr>
              <a:buNone/>
            </a:pPr>
            <a:r>
              <a:rPr lang="en-US" dirty="0"/>
              <a:t>proliferation from hyperthyroidism </a:t>
            </a:r>
          </a:p>
        </p:txBody>
      </p:sp>
    </p:spTree>
    <p:extLst>
      <p:ext uri="{BB962C8B-B14F-4D97-AF65-F5344CB8AC3E}">
        <p14:creationId xmlns:p14="http://schemas.microsoft.com/office/powerpoint/2010/main" xmlns="" val="2814399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Why do we start ATD 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Hyperthyroidism aggravate </a:t>
            </a:r>
            <a:r>
              <a:rPr lang="en-US" dirty="0">
                <a:solidFill>
                  <a:srgbClr val="00B050"/>
                </a:solidFill>
              </a:rPr>
              <a:t>autoimmunity</a:t>
            </a:r>
            <a:r>
              <a:rPr lang="en-US" dirty="0"/>
              <a:t>, leading to the </a:t>
            </a:r>
            <a:r>
              <a:rPr lang="en-US" dirty="0">
                <a:solidFill>
                  <a:srgbClr val="FF0000"/>
                </a:solidFill>
              </a:rPr>
              <a:t>generation of more TRAbs </a:t>
            </a:r>
            <a:r>
              <a:rPr lang="en-US" dirty="0"/>
              <a:t>and </a:t>
            </a:r>
            <a:r>
              <a:rPr lang="en-US" dirty="0" smtClean="0"/>
              <a:t>a worsening </a:t>
            </a:r>
            <a:r>
              <a:rPr lang="en-US" dirty="0"/>
              <a:t>of hyperthyroidism. </a:t>
            </a: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Once </a:t>
            </a:r>
            <a:r>
              <a:rPr lang="en-US" dirty="0"/>
              <a:t>this cycle is broken, by </a:t>
            </a:r>
            <a:r>
              <a:rPr lang="en-US" dirty="0" smtClean="0"/>
              <a:t>ATD</a:t>
            </a:r>
            <a:endParaRPr lang="en-US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/>
              <a:t>R</a:t>
            </a:r>
            <a:r>
              <a:rPr lang="en-US" dirty="0" smtClean="0"/>
              <a:t>endering </a:t>
            </a:r>
            <a:r>
              <a:rPr lang="en-US" dirty="0"/>
              <a:t>the patient euthyroid, </a:t>
            </a:r>
            <a:r>
              <a:rPr lang="en-US" dirty="0" smtClean="0"/>
              <a:t>may </a:t>
            </a:r>
            <a:r>
              <a:rPr lang="en-US" dirty="0"/>
              <a:t>experience gradual remission of the disease</a:t>
            </a:r>
          </a:p>
        </p:txBody>
      </p:sp>
    </p:spTree>
    <p:extLst>
      <p:ext uri="{BB962C8B-B14F-4D97-AF65-F5344CB8AC3E}">
        <p14:creationId xmlns:p14="http://schemas.microsoft.com/office/powerpoint/2010/main" xmlns="" val="390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Immune Reconstitution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sz="2400" dirty="0"/>
              <a:t>GD </a:t>
            </a:r>
            <a:r>
              <a:rPr lang="en-US" sz="2400" dirty="0" smtClean="0"/>
              <a:t>was seen  </a:t>
            </a:r>
            <a:r>
              <a:rPr lang="en-US" sz="2400" dirty="0"/>
              <a:t>in multiple sclerosis patients who had </a:t>
            </a:r>
            <a:r>
              <a:rPr lang="en-US" sz="2400" dirty="0">
                <a:solidFill>
                  <a:srgbClr val="00B050"/>
                </a:solidFill>
              </a:rPr>
              <a:t>received </a:t>
            </a:r>
            <a:r>
              <a:rPr lang="en-US" sz="2400" dirty="0" smtClean="0">
                <a:solidFill>
                  <a:srgbClr val="00B050"/>
                </a:solidFill>
              </a:rPr>
              <a:t>lymphocyte-depleting  alemtuzumab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</a:t>
            </a:r>
            <a:r>
              <a:rPr lang="en-US" sz="2400" dirty="0">
                <a:solidFill>
                  <a:srgbClr val="FF0000"/>
                </a:solidFill>
              </a:rPr>
              <a:t>12–24 months later 20–30% of patients </a:t>
            </a:r>
            <a:r>
              <a:rPr lang="en-US" sz="2400" dirty="0"/>
              <a:t>developed TSH-R-Ab-positive </a:t>
            </a:r>
            <a:r>
              <a:rPr lang="en-US" sz="2400" dirty="0" smtClean="0"/>
              <a:t>GD</a:t>
            </a:r>
          </a:p>
          <a:p>
            <a:pPr>
              <a:buClr>
                <a:srgbClr val="FF0000"/>
              </a:buClr>
            </a:pPr>
            <a:r>
              <a:rPr lang="en-US" sz="2400" dirty="0"/>
              <a:t>patients with </a:t>
            </a:r>
            <a:r>
              <a:rPr lang="en-US" sz="2400" dirty="0">
                <a:solidFill>
                  <a:srgbClr val="C00000"/>
                </a:solidFill>
              </a:rPr>
              <a:t>HIV</a:t>
            </a:r>
            <a:r>
              <a:rPr lang="en-US" sz="2400" dirty="0"/>
              <a:t> who have received effective highly active </a:t>
            </a:r>
            <a:r>
              <a:rPr lang="en-US" sz="2400" b="1" dirty="0">
                <a:solidFill>
                  <a:srgbClr val="00B0F0"/>
                </a:solidFill>
              </a:rPr>
              <a:t>antiretroviral therapy</a:t>
            </a:r>
            <a:r>
              <a:rPr lang="en-US" sz="2400" dirty="0"/>
              <a:t>, developed </a:t>
            </a:r>
            <a:r>
              <a:rPr lang="en-US" sz="2400" dirty="0" smtClean="0"/>
              <a:t>hyperthyroidism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ATD should be continue  </a:t>
            </a:r>
            <a:r>
              <a:rPr lang="en-US" sz="2400" dirty="0"/>
              <a:t>until </a:t>
            </a:r>
            <a:r>
              <a:rPr lang="en-US" sz="2400" dirty="0" smtClean="0"/>
              <a:t>TSH-R-Ab </a:t>
            </a:r>
            <a:r>
              <a:rPr lang="en-US" sz="2400" dirty="0"/>
              <a:t>become undetectable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painless thyroiditis, </a:t>
            </a:r>
            <a:r>
              <a:rPr lang="en-US" sz="2400" dirty="0" smtClean="0"/>
              <a:t>transient hyperthyroidism and </a:t>
            </a:r>
            <a:r>
              <a:rPr lang="en-US" sz="2400" dirty="0"/>
              <a:t>hypothyroidism</a:t>
            </a:r>
          </a:p>
        </p:txBody>
      </p:sp>
    </p:spTree>
    <p:extLst>
      <p:ext uri="{BB962C8B-B14F-4D97-AF65-F5344CB8AC3E}">
        <p14:creationId xmlns:p14="http://schemas.microsoft.com/office/powerpoint/2010/main" xmlns="" val="6255678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Immune Reconstitution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sz="2800" dirty="0"/>
              <a:t>GD has also been observed in bone marrow transplant patients</a:t>
            </a:r>
          </a:p>
          <a:p>
            <a:pPr>
              <a:buClr>
                <a:srgbClr val="FF0000"/>
              </a:buClr>
            </a:pPr>
            <a:r>
              <a:rPr lang="en-US" sz="2800" dirty="0"/>
              <a:t>They can be managed similarly to patients with “spontaneous” </a:t>
            </a:r>
            <a:r>
              <a:rPr lang="en-US" sz="2800" dirty="0" smtClean="0"/>
              <a:t>GD</a:t>
            </a:r>
          </a:p>
          <a:p>
            <a:r>
              <a:rPr lang="en-US" sz="2800" dirty="0" smtClean="0"/>
              <a:t>Thyroid peroxidase </a:t>
            </a:r>
            <a:r>
              <a:rPr lang="en-US" sz="2800" dirty="0"/>
              <a:t>and thyroglobulin antibodies </a:t>
            </a:r>
            <a:r>
              <a:rPr lang="en-US" sz="2800" dirty="0" smtClean="0"/>
              <a:t>were present </a:t>
            </a:r>
            <a:r>
              <a:rPr lang="en-US" sz="2800" dirty="0"/>
              <a:t>in 45% and 33% at the time of diagnosis</a:t>
            </a:r>
          </a:p>
        </p:txBody>
      </p:sp>
    </p:spTree>
    <p:extLst>
      <p:ext uri="{BB962C8B-B14F-4D97-AF65-F5344CB8AC3E}">
        <p14:creationId xmlns:p14="http://schemas.microsoft.com/office/powerpoint/2010/main" xmlns="" val="232167570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Immune Reconstitution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risk </a:t>
            </a:r>
            <a:r>
              <a:rPr lang="en-US" dirty="0"/>
              <a:t>of hyperthyroidism after radiation therapy </a:t>
            </a:r>
            <a:r>
              <a:rPr lang="en-US" dirty="0" smtClean="0"/>
              <a:t>during childhood </a:t>
            </a:r>
            <a:r>
              <a:rPr lang="en-US" dirty="0"/>
              <a:t>which was positively associated </a:t>
            </a:r>
            <a:r>
              <a:rPr lang="en-US" dirty="0" smtClean="0"/>
              <a:t>with external </a:t>
            </a:r>
            <a:r>
              <a:rPr lang="en-US" dirty="0"/>
              <a:t>radiation dose to the thyroid </a:t>
            </a:r>
            <a:r>
              <a:rPr lang="en-US" dirty="0" smtClean="0"/>
              <a:t>gland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138094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</a:t>
            </a:r>
            <a:r>
              <a:rPr lang="en-US" dirty="0"/>
              <a:t>Thyroid Association Guidelines for Diagnosis and Management of Hyperthyroidism and Other Causes of </a:t>
            </a:r>
            <a:r>
              <a:rPr lang="en-US" dirty="0" smtClean="0"/>
              <a:t>Thyrotoxicosis</a:t>
            </a:r>
            <a:r>
              <a:rPr lang="en-US" dirty="0"/>
              <a:t> </a:t>
            </a:r>
            <a:r>
              <a:rPr lang="en-US" dirty="0" smtClean="0"/>
              <a:t>2016</a:t>
            </a:r>
          </a:p>
          <a:p>
            <a:r>
              <a:rPr lang="en-US" dirty="0"/>
              <a:t>JAMAPediatrics </a:t>
            </a:r>
            <a:r>
              <a:rPr lang="en-US" dirty="0" smtClean="0"/>
              <a:t>2017</a:t>
            </a:r>
          </a:p>
          <a:p>
            <a:r>
              <a:rPr lang="en-US" dirty="0"/>
              <a:t>Horm Res Paediatr </a:t>
            </a:r>
            <a:r>
              <a:rPr lang="en-US" dirty="0" smtClean="0"/>
              <a:t>2017</a:t>
            </a:r>
          </a:p>
          <a:p>
            <a:r>
              <a:rPr lang="it-IT" dirty="0"/>
              <a:t>Clin Pediatr Endocrinol </a:t>
            </a:r>
            <a:r>
              <a:rPr lang="it-IT" dirty="0" smtClean="0"/>
              <a:t>2017</a:t>
            </a:r>
          </a:p>
          <a:p>
            <a:r>
              <a:rPr lang="it-IT" dirty="0" smtClean="0"/>
              <a:t>Ata 2018</a:t>
            </a:r>
          </a:p>
          <a:p>
            <a:r>
              <a:rPr lang="it-IT" dirty="0" smtClean="0"/>
              <a:t>Up to date 2021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226959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European </a:t>
            </a:r>
            <a:r>
              <a:rPr lang="en-US" dirty="0"/>
              <a:t>Thyroid </a:t>
            </a:r>
            <a:r>
              <a:rPr lang="en-US" dirty="0" smtClean="0"/>
              <a:t>Association  2018</a:t>
            </a:r>
            <a:endParaRPr lang="en-US" dirty="0"/>
          </a:p>
          <a:p>
            <a:r>
              <a:rPr lang="en-US" dirty="0"/>
              <a:t>Guideline for the Management </a:t>
            </a:r>
            <a:r>
              <a:rPr lang="en-US" dirty="0" smtClean="0"/>
              <a:t>of Graves</a:t>
            </a:r>
            <a:r>
              <a:rPr lang="en-US" dirty="0"/>
              <a:t>’ </a:t>
            </a:r>
            <a:r>
              <a:rPr lang="en-US" dirty="0" smtClean="0"/>
              <a:t>Hyperthyroidism </a:t>
            </a:r>
            <a:r>
              <a:rPr lang="en-US" dirty="0" err="1" smtClean="0"/>
              <a:t>Eur</a:t>
            </a:r>
            <a:r>
              <a:rPr lang="en-US" dirty="0" smtClean="0"/>
              <a:t> </a:t>
            </a:r>
            <a:r>
              <a:rPr lang="en-US" dirty="0"/>
              <a:t>Thyroid J </a:t>
            </a:r>
            <a:r>
              <a:rPr lang="en-US" dirty="0" smtClean="0"/>
              <a:t>2018</a:t>
            </a:r>
          </a:p>
          <a:p>
            <a:r>
              <a:rPr lang="en-US" i="1" dirty="0" smtClean="0"/>
              <a:t>Best </a:t>
            </a:r>
            <a:r>
              <a:rPr lang="en-US" i="1" dirty="0"/>
              <a:t>Practice &amp; Research Clinical Endocrinology &amp; </a:t>
            </a:r>
            <a:r>
              <a:rPr lang="en-US" i="1" dirty="0" err="1" smtClean="0"/>
              <a:t>Metabolism</a:t>
            </a:r>
            <a:r>
              <a:rPr lang="en-US" dirty="0" err="1" smtClean="0"/>
              <a:t>J</a:t>
            </a:r>
            <a:r>
              <a:rPr lang="en-US" dirty="0" smtClean="0"/>
              <a:t> </a:t>
            </a:r>
            <a:r>
              <a:rPr lang="en-US" dirty="0" err="1" smtClean="0"/>
              <a:t>Clin</a:t>
            </a:r>
            <a:r>
              <a:rPr lang="en-US" dirty="0" smtClean="0"/>
              <a:t> Res </a:t>
            </a:r>
            <a:r>
              <a:rPr lang="en-US" dirty="0" err="1" smtClean="0"/>
              <a:t>Pediatr</a:t>
            </a:r>
            <a:r>
              <a:rPr lang="en-US" dirty="0" smtClean="0"/>
              <a:t> </a:t>
            </a:r>
            <a:r>
              <a:rPr lang="en-US" dirty="0" err="1" smtClean="0"/>
              <a:t>Endocrinol</a:t>
            </a:r>
            <a:r>
              <a:rPr lang="en-US" dirty="0" smtClean="0"/>
              <a:t> 2013</a:t>
            </a:r>
          </a:p>
          <a:p>
            <a:r>
              <a:rPr lang="en-US" dirty="0" err="1" smtClean="0"/>
              <a:t>Curr</a:t>
            </a:r>
            <a:r>
              <a:rPr lang="en-US" dirty="0" smtClean="0"/>
              <a:t> </a:t>
            </a:r>
            <a:r>
              <a:rPr lang="en-US" dirty="0"/>
              <a:t>Opin Endocrinol Diabetes </a:t>
            </a:r>
            <a:r>
              <a:rPr lang="en-US" dirty="0" err="1"/>
              <a:t>Obes</a:t>
            </a:r>
            <a:r>
              <a:rPr lang="en-US" dirty="0"/>
              <a:t> </a:t>
            </a:r>
            <a:r>
              <a:rPr lang="en-US" dirty="0" smtClean="0"/>
              <a:t>2019</a:t>
            </a:r>
          </a:p>
          <a:p>
            <a:r>
              <a:rPr lang="en-US" i="1" dirty="0" smtClean="0"/>
              <a:t>JAMA </a:t>
            </a:r>
            <a:r>
              <a:rPr lang="en-US" i="1" dirty="0" err="1" smtClean="0"/>
              <a:t>Pediatr</a:t>
            </a:r>
            <a:r>
              <a:rPr lang="en-US" dirty="0" smtClean="0"/>
              <a:t>. 2016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Pediatr</a:t>
            </a:r>
            <a:r>
              <a:rPr lang="en-US" dirty="0" smtClean="0"/>
              <a:t> </a:t>
            </a:r>
            <a:r>
              <a:rPr lang="en-US" dirty="0" err="1" smtClean="0"/>
              <a:t>Endocrinol</a:t>
            </a:r>
            <a:r>
              <a:rPr lang="en-US" dirty="0" smtClean="0"/>
              <a:t>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196618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568687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Goal of treatment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To </a:t>
            </a:r>
            <a:r>
              <a:rPr lang="en-US" sz="2800" dirty="0"/>
              <a:t>attain a euthyroid state </a:t>
            </a:r>
            <a:r>
              <a:rPr lang="en-US" sz="2800" b="1" dirty="0">
                <a:solidFill>
                  <a:srgbClr val="00B050"/>
                </a:solidFill>
              </a:rPr>
              <a:t>within three to eight </a:t>
            </a:r>
            <a:r>
              <a:rPr lang="en-US" sz="2800" b="1" dirty="0" smtClean="0">
                <a:solidFill>
                  <a:srgbClr val="00B050"/>
                </a:solidFill>
              </a:rPr>
              <a:t>weeks                  </a:t>
            </a:r>
            <a:r>
              <a:rPr lang="en-US" sz="2800" dirty="0" smtClean="0">
                <a:solidFill>
                  <a:srgbClr val="FF0000"/>
                </a:solidFill>
              </a:rPr>
              <a:t>Clinical response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dirty="0"/>
              <a:t> This can be followed by continuation of the drug for a prolonged period  </a:t>
            </a:r>
            <a:r>
              <a:rPr lang="en-US" sz="2800" dirty="0" smtClean="0"/>
              <a:t>with </a:t>
            </a:r>
            <a:r>
              <a:rPr lang="en-US" sz="2800" dirty="0"/>
              <a:t>the hope of attaining a permanent remission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66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Methimazole</a:t>
            </a:r>
            <a:r>
              <a:rPr lang="en-US" dirty="0" smtClean="0">
                <a:solidFill>
                  <a:schemeClr val="tx1"/>
                </a:solidFill>
              </a:rPr>
              <a:t>  Dose 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MMI dose be </a:t>
            </a:r>
            <a:r>
              <a:rPr lang="en-US" dirty="0" smtClean="0">
                <a:solidFill>
                  <a:srgbClr val="FF0000"/>
                </a:solidFill>
              </a:rPr>
              <a:t>0.2-0.5 mg/kg </a:t>
            </a:r>
          </a:p>
          <a:p>
            <a:r>
              <a:rPr lang="en-US" dirty="0" smtClean="0"/>
              <a:t>With a range of </a:t>
            </a:r>
            <a:r>
              <a:rPr lang="en-US" b="1" dirty="0" smtClean="0">
                <a:solidFill>
                  <a:srgbClr val="00B0F0"/>
                </a:solidFill>
              </a:rPr>
              <a:t>0.1-1.0 mg/kg/ day</a:t>
            </a:r>
          </a:p>
          <a:p>
            <a:endParaRPr lang="en-US" dirty="0" smtClean="0"/>
          </a:p>
          <a:p>
            <a:endParaRPr lang="fa-IR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1800" i="1" dirty="0" smtClean="0"/>
              <a:t>Endocrine Connections  </a:t>
            </a:r>
            <a:r>
              <a:rPr lang="en-US" sz="1800" dirty="0" smtClean="0"/>
              <a:t>2021</a:t>
            </a:r>
            <a:endParaRPr lang="fa-IR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Methimazole  Dose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Patients with </a:t>
            </a:r>
            <a:endParaRPr lang="en-US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</a:pP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ild </a:t>
            </a: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features of </a:t>
            </a: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hyperthyroidism</a:t>
            </a:r>
          </a:p>
          <a:p>
            <a:pPr>
              <a:buClr>
                <a:srgbClr val="FF0000"/>
              </a:buClr>
            </a:pP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mall goiter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Milder </a:t>
            </a: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elevations of FT4 and T3 </a:t>
            </a:r>
            <a:endParaRPr lang="en-US" sz="28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0.25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mg/kg/day </a:t>
            </a:r>
          </a:p>
        </p:txBody>
      </p:sp>
    </p:spTree>
    <p:extLst>
      <p:ext uri="{BB962C8B-B14F-4D97-AF65-F5344CB8AC3E}">
        <p14:creationId xmlns:p14="http://schemas.microsoft.com/office/powerpoint/2010/main" xmlns="" val="288271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Methimazole  Dose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Patients with </a:t>
            </a:r>
            <a:endParaRPr lang="en-US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</a:pP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More severe clinical  features </a:t>
            </a: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hyperthyroidism</a:t>
            </a:r>
          </a:p>
          <a:p>
            <a:pPr>
              <a:buClr>
                <a:srgbClr val="FF0000"/>
              </a:buClr>
            </a:pP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large </a:t>
            </a: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goiter</a:t>
            </a:r>
          </a:p>
          <a:p>
            <a:pPr>
              <a:buClr>
                <a:srgbClr val="FF0000"/>
              </a:buClr>
            </a:pP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ore </a:t>
            </a: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severe elevations of FT4 and </a:t>
            </a: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T3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0.5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 1.0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mg/kg/da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en-US" sz="1400" b="1" dirty="0" smtClean="0">
                <a:solidFill>
                  <a:srgbClr val="00B050"/>
                </a:solidFill>
              </a:rPr>
              <a:t>Maximal </a:t>
            </a:r>
            <a:r>
              <a:rPr lang="en-US" sz="1400" b="1" dirty="0">
                <a:solidFill>
                  <a:srgbClr val="00B050"/>
                </a:solidFill>
              </a:rPr>
              <a:t>dose of 30 mg </a:t>
            </a:r>
            <a:r>
              <a:rPr lang="en-US" sz="1400" b="1" dirty="0" smtClean="0">
                <a:solidFill>
                  <a:srgbClr val="00B050"/>
                </a:solidFill>
              </a:rPr>
              <a:t>per day </a:t>
            </a:r>
            <a:r>
              <a:rPr lang="en-US" sz="1400" b="1" dirty="0">
                <a:solidFill>
                  <a:srgbClr val="00B050"/>
                </a:solidFill>
              </a:rPr>
              <a:t>for MMI</a:t>
            </a: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Clr>
                <a:srgbClr val="FF0000"/>
              </a:buClr>
              <a:buNone/>
            </a:pPr>
            <a:endParaRPr lang="fa-IR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use of a larger </a:t>
            </a:r>
            <a:r>
              <a:rPr lang="en-US" sz="2000" dirty="0" smtClean="0"/>
              <a:t>dose of </a:t>
            </a:r>
            <a:r>
              <a:rPr lang="en-US" sz="2000" dirty="0"/>
              <a:t>MMI will only increase the incidence of </a:t>
            </a:r>
            <a:r>
              <a:rPr lang="en-US" sz="2000" b="1" dirty="0" smtClean="0">
                <a:solidFill>
                  <a:srgbClr val="00B050"/>
                </a:solidFill>
              </a:rPr>
              <a:t>adverse drug </a:t>
            </a:r>
            <a:r>
              <a:rPr lang="en-US" sz="2000" b="1" dirty="0">
                <a:solidFill>
                  <a:srgbClr val="00B050"/>
                </a:solidFill>
              </a:rPr>
              <a:t>reactions</a:t>
            </a:r>
            <a:r>
              <a:rPr lang="en-US" sz="2000" dirty="0"/>
              <a:t>; </a:t>
            </a:r>
            <a:r>
              <a:rPr lang="en-US" sz="2000" dirty="0">
                <a:solidFill>
                  <a:srgbClr val="7030A0"/>
                </a:solidFill>
              </a:rPr>
              <a:t>it will not affect the </a:t>
            </a:r>
            <a:r>
              <a:rPr lang="en-US" sz="2000" dirty="0" smtClean="0">
                <a:solidFill>
                  <a:srgbClr val="7030A0"/>
                </a:solidFill>
              </a:rPr>
              <a:t>effectiveness of </a:t>
            </a:r>
            <a:r>
              <a:rPr lang="en-US" sz="2000" dirty="0">
                <a:solidFill>
                  <a:srgbClr val="7030A0"/>
                </a:solidFill>
              </a:rPr>
              <a:t>the therapy</a:t>
            </a:r>
            <a:r>
              <a:rPr lang="en-US" sz="1400" dirty="0">
                <a:solidFill>
                  <a:srgbClr val="7030A0"/>
                </a:solidFill>
              </a:rPr>
              <a:t>.</a:t>
            </a:r>
            <a:endParaRPr lang="en-US" sz="1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13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Methimazole</a:t>
            </a:r>
            <a:r>
              <a:rPr lang="en-US" dirty="0" smtClean="0">
                <a:solidFill>
                  <a:schemeClr val="tx1"/>
                </a:solidFill>
              </a:rPr>
              <a:t>  Dose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Children younger </a:t>
            </a:r>
            <a:r>
              <a:rPr lang="en-US" b="1" dirty="0" smtClean="0">
                <a:solidFill>
                  <a:srgbClr val="00B050"/>
                </a:solidFill>
              </a:rPr>
              <a:t>than seven years of age </a:t>
            </a:r>
            <a:r>
              <a:rPr lang="en-US" dirty="0" smtClean="0"/>
              <a:t>typically also require this higher dose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Up to date 2021</a:t>
            </a:r>
            <a:endParaRPr lang="fa-IR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Monitoring of children taking MMI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Measure  FT4 and T3 every </a:t>
            </a: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two to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six weeks </a:t>
            </a: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initially.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If these values are elevated, then increase the </a:t>
            </a: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drug dose approximately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0.25 mg/kg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increments</a:t>
            </a:r>
            <a:endParaRPr lang="en-US" sz="28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solidFill>
                  <a:srgbClr val="00B050"/>
                </a:solidFill>
              </a:rPr>
              <a:t>Repeated test  </a:t>
            </a:r>
            <a:r>
              <a:rPr lang="en-US" sz="2800" dirty="0">
                <a:solidFill>
                  <a:srgbClr val="00B050"/>
                </a:solidFill>
              </a:rPr>
              <a:t>in 4-6 </a:t>
            </a:r>
            <a:r>
              <a:rPr lang="en-US" sz="2800" dirty="0" smtClean="0">
                <a:solidFill>
                  <a:srgbClr val="00B050"/>
                </a:solidFill>
              </a:rPr>
              <a:t>weeks</a:t>
            </a: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until thyroid function is normal</a:t>
            </a: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8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00" dirty="0" smtClean="0"/>
              <a:t>ATA </a:t>
            </a:r>
            <a:r>
              <a:rPr lang="en-US" sz="1000" dirty="0"/>
              <a:t>2016 Guidelines for Diagnosis and Management of Hyperthyroidism</a:t>
            </a:r>
          </a:p>
          <a:p>
            <a:endParaRPr lang="en-US" sz="2800" dirty="0"/>
          </a:p>
          <a:p>
            <a:pPr>
              <a:buClr>
                <a:srgbClr val="FF0000"/>
              </a:buClr>
            </a:pPr>
            <a:endParaRPr lang="en-US" sz="28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866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Monitoring of children taking MMI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After thyroid function has normalized</a:t>
            </a:r>
          </a:p>
          <a:p>
            <a:pPr marL="0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Repeat free T4, T3, and TSH at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2-3 month </a:t>
            </a: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intervals</a:t>
            </a:r>
          </a:p>
          <a:p>
            <a:pPr marL="0" indent="0">
              <a:buClr>
                <a:srgbClr val="FF0000"/>
              </a:buClr>
              <a:buFont typeface="Wingdings" pitchFamily="2" charset="2"/>
              <a:buChar char="§"/>
            </a:pPr>
            <a:endParaRPr lang="en-US" sz="24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If a patient is receiving </a:t>
            </a:r>
            <a:r>
              <a:rPr lang="en-US" sz="2400" dirty="0" smtClean="0">
                <a:solidFill>
                  <a:srgbClr val="00B0F0"/>
                </a:solidFill>
              </a:rPr>
              <a:t>long-term MMI (&gt; 18 </a:t>
            </a:r>
            <a:r>
              <a:rPr lang="en-US" sz="2400" dirty="0" smtClean="0"/>
              <a:t>months), this interval can be increased </a:t>
            </a:r>
            <a:r>
              <a:rPr lang="en-US" sz="2400" b="1" dirty="0" smtClean="0">
                <a:solidFill>
                  <a:srgbClr val="00B050"/>
                </a:solidFill>
              </a:rPr>
              <a:t>to 6 months</a:t>
            </a:r>
            <a:endParaRPr lang="fa-IR" sz="2400" b="1" dirty="0" smtClean="0">
              <a:solidFill>
                <a:srgbClr val="00B050"/>
              </a:solidFill>
            </a:endParaRPr>
          </a:p>
          <a:p>
            <a:pPr marL="0" indent="0" rtl="1">
              <a:buClr>
                <a:srgbClr val="FF0000"/>
              </a:buClr>
              <a:buNone/>
            </a:pPr>
            <a:endParaRPr lang="en-US" sz="24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None/>
            </a:pPr>
            <a:endParaRPr lang="en-US" sz="24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</a:pPr>
            <a:endParaRPr lang="en-US" sz="24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rtl="1">
              <a:buClr>
                <a:srgbClr val="FF0000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80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Persistent T3 elevation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As some patients normalize </a:t>
            </a:r>
            <a:r>
              <a:rPr lang="en-US" sz="2400" i="1" dirty="0">
                <a:solidFill>
                  <a:srgbClr val="FF0000"/>
                </a:solidFill>
              </a:rPr>
              <a:t>their free T4 </a:t>
            </a:r>
            <a:r>
              <a:rPr lang="en-US" sz="2400" dirty="0"/>
              <a:t>with MMI </a:t>
            </a:r>
          </a:p>
          <a:p>
            <a:r>
              <a:rPr lang="en-US" sz="2400" dirty="0"/>
              <a:t>But have </a:t>
            </a:r>
            <a:r>
              <a:rPr lang="en-US" sz="2400" dirty="0">
                <a:solidFill>
                  <a:srgbClr val="00B0F0"/>
                </a:solidFill>
              </a:rPr>
              <a:t>persistently elevated serum T3, </a:t>
            </a:r>
            <a:r>
              <a:rPr lang="en-US" sz="2400" b="1" dirty="0">
                <a:solidFill>
                  <a:srgbClr val="00B050"/>
                </a:solidFill>
              </a:rPr>
              <a:t>indicating continuing </a:t>
            </a:r>
            <a:r>
              <a:rPr lang="en-US" sz="2400" b="1" dirty="0" smtClean="0">
                <a:solidFill>
                  <a:srgbClr val="00B050"/>
                </a:solidFill>
              </a:rPr>
              <a:t>thyrotoxicosis</a:t>
            </a:r>
          </a:p>
          <a:p>
            <a:r>
              <a:rPr lang="en-US" sz="2400" dirty="0" smtClean="0"/>
              <a:t>Due </a:t>
            </a:r>
            <a:r>
              <a:rPr lang="en-US" sz="2400" dirty="0"/>
              <a:t>to intrathyroidal iodine deficiency and the increased T3/T4 ratio in Graves </a:t>
            </a:r>
            <a:r>
              <a:rPr lang="en-US" sz="2400" dirty="0" smtClean="0"/>
              <a:t>Tg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T3 levels </a:t>
            </a:r>
            <a:r>
              <a:rPr lang="en-US" sz="2400" dirty="0" smtClean="0"/>
              <a:t>are important to </a:t>
            </a:r>
            <a:r>
              <a:rPr lang="en-US" sz="2400" dirty="0" smtClean="0">
                <a:solidFill>
                  <a:srgbClr val="00B0F0"/>
                </a:solidFill>
              </a:rPr>
              <a:t>monitor initially</a:t>
            </a:r>
          </a:p>
          <a:p>
            <a:r>
              <a:rPr lang="en-US" sz="2400" dirty="0" smtClean="0"/>
              <a:t>increased intra-thyroidal as well as extra-thyroidal conversion of T 4 to T 3 because of activation of type 1 </a:t>
            </a:r>
            <a:r>
              <a:rPr lang="en-US" sz="2400" dirty="0" err="1" smtClean="0"/>
              <a:t>deiodinase</a:t>
            </a:r>
            <a:r>
              <a:rPr lang="en-US" sz="2400" dirty="0" smtClean="0"/>
              <a:t> by excess T 4</a:t>
            </a:r>
          </a:p>
          <a:p>
            <a:endParaRPr lang="en-US" sz="2400" dirty="0" smtClean="0">
              <a:solidFill>
                <a:srgbClr val="00B0F0"/>
              </a:solidFill>
            </a:endParaRPr>
          </a:p>
          <a:p>
            <a:endParaRPr lang="en-US" sz="2400" dirty="0">
              <a:solidFill>
                <a:srgbClr val="00B0F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43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GB" sz="3600" b="1" dirty="0" smtClean="0">
              <a:solidFill>
                <a:srgbClr val="FF0000"/>
              </a:solidFill>
              <a:ea typeface="MS PGothic" pitchFamily="34" charset="-128"/>
            </a:endParaRPr>
          </a:p>
          <a:p>
            <a:pPr algn="ctr" eaLnBrk="1" hangingPunct="1">
              <a:buFontTx/>
              <a:buNone/>
            </a:pPr>
            <a:endParaRPr lang="en-US" b="1" dirty="0" smtClean="0"/>
          </a:p>
          <a:p>
            <a:pPr algn="ctr" eaLnBrk="1" hangingPunct="1">
              <a:buFontTx/>
              <a:buNone/>
            </a:pPr>
            <a:endParaRPr lang="en-US" b="1" dirty="0" smtClean="0"/>
          </a:p>
          <a:p>
            <a:pPr algn="ctr" eaLnBrk="1" hangingPunct="1">
              <a:buFontTx/>
              <a:buNone/>
            </a:pPr>
            <a:endParaRPr lang="en-US" b="1" dirty="0" smtClean="0"/>
          </a:p>
          <a:p>
            <a:pPr algn="ctr" eaLnBrk="1" hangingPunct="1">
              <a:buFontTx/>
              <a:buNone/>
            </a:pPr>
            <a:endParaRPr lang="en-US" b="1" dirty="0" smtClean="0"/>
          </a:p>
          <a:p>
            <a:pPr algn="ctr" eaLnBrk="1" hangingPunct="1">
              <a:buFontTx/>
              <a:buNone/>
            </a:pPr>
            <a:endParaRPr lang="en-US" b="1" dirty="0" smtClean="0"/>
          </a:p>
          <a:p>
            <a:pPr algn="ctr" eaLnBrk="1" hangingPunct="1">
              <a:buFontTx/>
              <a:buNone/>
            </a:pPr>
            <a:r>
              <a:rPr lang="en-US" b="1" dirty="0" err="1" smtClean="0"/>
              <a:t>M.Hashemipour</a:t>
            </a:r>
            <a:endParaRPr lang="en-US" b="1" dirty="0" smtClean="0"/>
          </a:p>
          <a:p>
            <a:pPr algn="ctr" eaLnBrk="1" hangingPunct="1">
              <a:buFontTx/>
              <a:buNone/>
            </a:pPr>
            <a:r>
              <a:rPr lang="en-US" b="1" dirty="0" smtClean="0"/>
              <a:t>Pediatric Endocrinologist </a:t>
            </a:r>
          </a:p>
          <a:p>
            <a:pPr algn="ctr" eaLnBrk="1" hangingPunct="1">
              <a:buFontTx/>
              <a:buNone/>
            </a:pPr>
            <a:r>
              <a:rPr lang="en-US" sz="2000" dirty="0" smtClean="0"/>
              <a:t>Isfahan University of Medical Sciences</a:t>
            </a:r>
          </a:p>
          <a:p>
            <a:pPr marL="0" indent="0" algn="ctr">
              <a:buNone/>
              <a:defRPr/>
            </a:pPr>
            <a:r>
              <a:rPr lang="en-US" altLang="en-US" sz="2400" dirty="0"/>
              <a:t>Endocrine &amp;metabolic research center</a:t>
            </a:r>
          </a:p>
          <a:p>
            <a:pPr marL="0" indent="0" algn="ctr">
              <a:buNone/>
              <a:defRPr/>
            </a:pPr>
            <a:r>
              <a:rPr lang="en-US" altLang="en-US" sz="2000" dirty="0"/>
              <a:t>Child growth &amp;development research center</a:t>
            </a:r>
          </a:p>
          <a:p>
            <a:pPr>
              <a:defRPr/>
            </a:pPr>
            <a:endParaRPr lang="en-US" altLang="en-US" sz="2000" dirty="0"/>
          </a:p>
          <a:p>
            <a:pPr algn="ctr" eaLnBrk="1" hangingPunct="1">
              <a:buFontTx/>
              <a:buNone/>
            </a:pPr>
            <a:endParaRPr lang="en-US" sz="2000" dirty="0" smtClean="0"/>
          </a:p>
          <a:p>
            <a:pPr eaLnBrk="1" hangingPunct="1"/>
            <a:endParaRPr lang="en-US" b="1" dirty="0" smtClean="0"/>
          </a:p>
        </p:txBody>
      </p:sp>
      <p:sp>
        <p:nvSpPr>
          <p:cNvPr id="6148" name="Text Box 1030"/>
          <p:cNvSpPr txBox="1">
            <a:spLocks noChangeArrowheads="1"/>
          </p:cNvSpPr>
          <p:nvPr/>
        </p:nvSpPr>
        <p:spPr bwMode="auto">
          <a:xfrm>
            <a:off x="4414838" y="3232150"/>
            <a:ext cx="304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0" y="2574235"/>
            <a:ext cx="9144000" cy="1524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Long-Term </a:t>
            </a:r>
            <a:r>
              <a:rPr lang="en-US" sz="2800" b="1" dirty="0" err="1" smtClean="0">
                <a:solidFill>
                  <a:schemeClr val="tx1"/>
                </a:solidFill>
              </a:rPr>
              <a:t>Antithyroid</a:t>
            </a:r>
            <a:r>
              <a:rPr lang="en-US" sz="2800" b="1" dirty="0" smtClean="0">
                <a:solidFill>
                  <a:schemeClr val="tx1"/>
                </a:solidFill>
              </a:rPr>
              <a:t> Drug Treatment of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Graves’ Disease in Children and Adolescents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Persistent T3 elevation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These patients </a:t>
            </a:r>
            <a:r>
              <a:rPr lang="en-US" sz="2800" dirty="0" smtClean="0"/>
              <a:t>have </a:t>
            </a:r>
            <a:r>
              <a:rPr lang="en-US" sz="2800" b="1" dirty="0" smtClean="0"/>
              <a:t>larger thyroid glands ,high titers of </a:t>
            </a:r>
            <a:r>
              <a:rPr lang="en-US" sz="2800" b="1" dirty="0" err="1" smtClean="0"/>
              <a:t>TRAb</a:t>
            </a:r>
            <a:r>
              <a:rPr lang="en-US" sz="2800" b="1" dirty="0" smtClean="0"/>
              <a:t>  </a:t>
            </a:r>
          </a:p>
          <a:p>
            <a:r>
              <a:rPr lang="en-US" sz="2800" dirty="0" smtClean="0"/>
              <a:t>Require </a:t>
            </a:r>
            <a:r>
              <a:rPr lang="en-US" sz="2800" dirty="0" smtClean="0">
                <a:solidFill>
                  <a:srgbClr val="FF0000"/>
                </a:solidFill>
              </a:rPr>
              <a:t>prolonged treatment </a:t>
            </a:r>
            <a:r>
              <a:rPr lang="en-US" sz="2800" dirty="0" smtClean="0"/>
              <a:t>with much higher doses of ATD, twice those given to patients with classic</a:t>
            </a:r>
            <a:endParaRPr lang="fa-IR" sz="2800" b="1" dirty="0" smtClean="0">
              <a:solidFill>
                <a:srgbClr val="00B050"/>
              </a:solidFill>
            </a:endParaRPr>
          </a:p>
          <a:p>
            <a:endParaRPr lang="fa-I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Biochemical response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TSH generally becomes detectable in the serum after two to four </a:t>
            </a:r>
            <a:r>
              <a:rPr lang="en-US" sz="2400" b="1" dirty="0" smtClean="0">
                <a:solidFill>
                  <a:srgbClr val="00B050"/>
                </a:solidFill>
              </a:rPr>
              <a:t>months</a:t>
            </a:r>
          </a:p>
          <a:p>
            <a:endParaRPr lang="en-US" sz="2400" b="1" dirty="0" smtClean="0">
              <a:solidFill>
                <a:srgbClr val="00B050"/>
              </a:solidFill>
            </a:endParaRPr>
          </a:p>
          <a:p>
            <a:endParaRPr lang="en-US" sz="24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00B050"/>
              </a:solidFill>
            </a:endParaRPr>
          </a:p>
          <a:p>
            <a:r>
              <a:rPr lang="en-US" sz="2400" dirty="0" smtClean="0"/>
              <a:t>Patients </a:t>
            </a:r>
            <a:r>
              <a:rPr lang="en-US" sz="2400" dirty="0"/>
              <a:t>with persistently </a:t>
            </a:r>
            <a:r>
              <a:rPr lang="en-US" sz="2400" b="1" dirty="0">
                <a:solidFill>
                  <a:srgbClr val="00B0F0"/>
                </a:solidFill>
              </a:rPr>
              <a:t>low serum TSH </a:t>
            </a:r>
            <a:r>
              <a:rPr lang="en-US" sz="2400" dirty="0" smtClean="0"/>
              <a:t>after </a:t>
            </a:r>
            <a:r>
              <a:rPr lang="en-US" sz="2400" dirty="0"/>
              <a:t>more than </a:t>
            </a:r>
            <a:r>
              <a:rPr lang="en-US" sz="2400" b="1" dirty="0">
                <a:solidFill>
                  <a:srgbClr val="00B050"/>
                </a:solidFill>
              </a:rPr>
              <a:t>six months of therapy </a:t>
            </a:r>
            <a:r>
              <a:rPr lang="en-US" sz="2400" dirty="0" smtClean="0"/>
              <a:t>are </a:t>
            </a:r>
            <a:r>
              <a:rPr lang="en-US" sz="2400" dirty="0">
                <a:solidFill>
                  <a:srgbClr val="FF0000"/>
                </a:solidFill>
              </a:rPr>
              <a:t>unlikely to have </a:t>
            </a:r>
            <a:r>
              <a:rPr lang="en-US" sz="2400" dirty="0"/>
              <a:t>a </a:t>
            </a:r>
            <a:r>
              <a:rPr lang="en-US" sz="2400" dirty="0" smtClean="0"/>
              <a:t>remission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onsider drug  discontinuation</a:t>
            </a:r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4647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</a:t>
            </a:r>
            <a:r>
              <a:rPr lang="en-US" sz="4000" dirty="0" smtClean="0">
                <a:solidFill>
                  <a:schemeClr val="tx1"/>
                </a:solidFill>
              </a:rPr>
              <a:t>ow </a:t>
            </a:r>
            <a:r>
              <a:rPr lang="en-US" sz="4000" dirty="0">
                <a:solidFill>
                  <a:schemeClr val="tx1"/>
                </a:solidFill>
              </a:rPr>
              <a:t>should the therapy be managed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800" b="1" dirty="0" smtClean="0">
                <a:solidFill>
                  <a:srgbClr val="00B050"/>
                </a:solidFill>
              </a:rPr>
              <a:t>Once </a:t>
            </a:r>
            <a:r>
              <a:rPr lang="en-US" sz="2800" b="1" dirty="0">
                <a:solidFill>
                  <a:srgbClr val="00B050"/>
                </a:solidFill>
              </a:rPr>
              <a:t>T4 and T3 have fallen </a:t>
            </a:r>
            <a:r>
              <a:rPr lang="en-US" sz="2800" dirty="0"/>
              <a:t>&gt; 50% and /or normalized, MMI doses can be reduced </a:t>
            </a:r>
            <a:r>
              <a:rPr lang="en-US" sz="2800" b="1" dirty="0">
                <a:solidFill>
                  <a:srgbClr val="7030A0"/>
                </a:solidFill>
              </a:rPr>
              <a:t>by 50% </a:t>
            </a:r>
            <a:r>
              <a:rPr lang="en-US" sz="2800" b="1" dirty="0" smtClean="0">
                <a:solidFill>
                  <a:srgbClr val="7030A0"/>
                </a:solidFill>
              </a:rPr>
              <a:t>or </a:t>
            </a:r>
            <a:r>
              <a:rPr lang="en-US" b="1" dirty="0">
                <a:solidFill>
                  <a:srgbClr val="7030A0"/>
                </a:solidFill>
              </a:rPr>
              <a:t>more </a:t>
            </a:r>
            <a:r>
              <a:rPr lang="en-US" dirty="0"/>
              <a:t>to maintain a euthyroid </a:t>
            </a:r>
            <a:r>
              <a:rPr lang="en-US" dirty="0" smtClean="0"/>
              <a:t>state</a:t>
            </a:r>
          </a:p>
          <a:p>
            <a:pPr>
              <a:buClr>
                <a:srgbClr val="FF0000"/>
              </a:buClr>
            </a:pPr>
            <a:r>
              <a:rPr lang="en-US" dirty="0"/>
              <a:t>The maintenance dose for children should be </a:t>
            </a:r>
            <a:r>
              <a:rPr lang="en-US" dirty="0">
                <a:solidFill>
                  <a:srgbClr val="00B050"/>
                </a:solidFill>
              </a:rPr>
              <a:t>a quarter </a:t>
            </a:r>
            <a:r>
              <a:rPr lang="en-US" dirty="0"/>
              <a:t>of the starting </a:t>
            </a:r>
            <a:r>
              <a:rPr lang="en-US" dirty="0" smtClean="0"/>
              <a:t>dose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while </a:t>
            </a:r>
            <a:r>
              <a:rPr lang="en-US" dirty="0"/>
              <a:t>monitoring the </a:t>
            </a:r>
            <a:r>
              <a:rPr lang="en-US" dirty="0" smtClean="0"/>
              <a:t>FT4&amp; T3 level</a:t>
            </a:r>
          </a:p>
          <a:p>
            <a:pPr>
              <a:buClr>
                <a:srgbClr val="FF0000"/>
              </a:buClr>
            </a:pPr>
            <a:r>
              <a:rPr lang="en-US" sz="2400" dirty="0"/>
              <a:t>Dose is titrated based on free T4&amp; </a:t>
            </a:r>
            <a:r>
              <a:rPr lang="en-US" sz="2400" dirty="0" smtClean="0"/>
              <a:t>T3</a:t>
            </a:r>
          </a:p>
          <a:p>
            <a:r>
              <a:rPr lang="en-US" sz="2400" dirty="0" smtClean="0"/>
              <a:t>.</a:t>
            </a:r>
            <a:endParaRPr lang="en-US" sz="2400" dirty="0"/>
          </a:p>
          <a:p>
            <a:endParaRPr lang="en-US" dirty="0" smtClean="0"/>
          </a:p>
          <a:p>
            <a:pPr marL="0" indent="0" algn="l" rtl="0">
              <a:buNone/>
            </a:pPr>
            <a:endParaRPr lang="en-US" sz="1200" dirty="0" smtClean="0"/>
          </a:p>
          <a:p>
            <a:pPr marL="0" indent="0" algn="l" rtl="0">
              <a:buNone/>
            </a:pPr>
            <a:r>
              <a:rPr lang="en-US" sz="1200" dirty="0" smtClean="0"/>
              <a:t>Clin </a:t>
            </a:r>
            <a:r>
              <a:rPr lang="en-US" sz="1200" dirty="0"/>
              <a:t>Pediatr Endocrinol </a:t>
            </a:r>
            <a:r>
              <a:rPr lang="en-US" sz="1200" dirty="0" smtClean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xmlns="" val="377450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</a:t>
            </a:r>
            <a:r>
              <a:rPr lang="en-US" sz="4000" dirty="0" smtClean="0">
                <a:solidFill>
                  <a:schemeClr val="tx1"/>
                </a:solidFill>
              </a:rPr>
              <a:t>ow </a:t>
            </a:r>
            <a:r>
              <a:rPr lang="en-US" sz="4000" dirty="0">
                <a:solidFill>
                  <a:schemeClr val="tx1"/>
                </a:solidFill>
              </a:rPr>
              <a:t>should the therapy be managed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00B050"/>
                </a:solidFill>
              </a:rPr>
              <a:t>When more rapid </a:t>
            </a:r>
            <a:r>
              <a:rPr lang="en-US" b="1" dirty="0" smtClean="0">
                <a:solidFill>
                  <a:srgbClr val="00B050"/>
                </a:solidFill>
              </a:rPr>
              <a:t>biochemical </a:t>
            </a:r>
            <a:r>
              <a:rPr lang="en-US" dirty="0" smtClean="0"/>
              <a:t>control </a:t>
            </a:r>
            <a:r>
              <a:rPr lang="en-US" dirty="0"/>
              <a:t>is needed </a:t>
            </a:r>
            <a:endParaRPr lang="en-US" dirty="0" smtClean="0"/>
          </a:p>
          <a:p>
            <a:pPr algn="l" rtl="0"/>
            <a:r>
              <a:rPr lang="en-US" dirty="0" smtClean="0"/>
              <a:t>An initial </a:t>
            </a:r>
            <a:r>
              <a:rPr lang="en-US" dirty="0">
                <a:solidFill>
                  <a:srgbClr val="FF0000"/>
                </a:solidFill>
              </a:rPr>
              <a:t>split dose </a:t>
            </a:r>
            <a:r>
              <a:rPr lang="en-US" dirty="0"/>
              <a:t>of MMI </a:t>
            </a:r>
            <a:r>
              <a:rPr lang="en-US" dirty="0" smtClean="0"/>
              <a:t>may be </a:t>
            </a:r>
            <a:r>
              <a:rPr lang="en-US" dirty="0"/>
              <a:t>more effective than a single daily dose because the </a:t>
            </a:r>
            <a:r>
              <a:rPr lang="en-US" dirty="0" smtClean="0"/>
              <a:t>duration of </a:t>
            </a:r>
            <a:r>
              <a:rPr lang="en-US" dirty="0"/>
              <a:t>action of MMI may be </a:t>
            </a:r>
            <a:r>
              <a:rPr lang="en-US" b="1" dirty="0">
                <a:solidFill>
                  <a:srgbClr val="00B0F0"/>
                </a:solidFill>
              </a:rPr>
              <a:t>less than 24 </a:t>
            </a:r>
            <a:r>
              <a:rPr lang="en-US" b="1" dirty="0" smtClean="0">
                <a:solidFill>
                  <a:srgbClr val="00B0F0"/>
                </a:solidFill>
              </a:rPr>
              <a:t>hours</a:t>
            </a:r>
          </a:p>
          <a:p>
            <a:r>
              <a:rPr lang="en-US" dirty="0"/>
              <a:t>C</a:t>
            </a:r>
            <a:r>
              <a:rPr lang="en-US" dirty="0" smtClean="0"/>
              <a:t>ontinuous </a:t>
            </a:r>
            <a:r>
              <a:rPr lang="en-US" dirty="0"/>
              <a:t>treatment, rather </a:t>
            </a:r>
            <a:r>
              <a:rPr lang="en-US" dirty="0" smtClean="0"/>
              <a:t>than treatment </a:t>
            </a:r>
            <a:r>
              <a:rPr lang="en-US" dirty="0"/>
              <a:t>cycles of 2 years, should be considered in </a:t>
            </a:r>
            <a:r>
              <a:rPr lang="en-US" dirty="0" smtClean="0"/>
              <a:t>future clinical </a:t>
            </a:r>
            <a:r>
              <a:rPr lang="en-US" dirty="0"/>
              <a:t>trials.</a:t>
            </a:r>
            <a:endParaRPr lang="en-US" b="1" dirty="0" smtClean="0">
              <a:solidFill>
                <a:srgbClr val="00B0F0"/>
              </a:solidFill>
            </a:endParaRPr>
          </a:p>
          <a:p>
            <a:pPr algn="l" rtl="0"/>
            <a:endParaRPr lang="en-US" sz="1200" dirty="0" smtClean="0"/>
          </a:p>
          <a:p>
            <a:pPr algn="l" rtl="0"/>
            <a:endParaRPr lang="en-US" sz="1200" dirty="0"/>
          </a:p>
          <a:p>
            <a:pPr algn="l" rtl="0"/>
            <a:endParaRPr lang="en-US" sz="1200" dirty="0" smtClean="0"/>
          </a:p>
          <a:p>
            <a:pPr algn="l" rtl="0"/>
            <a:endParaRPr lang="en-US" sz="1200" dirty="0"/>
          </a:p>
          <a:p>
            <a:pPr algn="l" rtl="0"/>
            <a:endParaRPr lang="en-US" sz="1200" dirty="0" smtClean="0"/>
          </a:p>
          <a:p>
            <a:pPr algn="l" rtl="0"/>
            <a:endParaRPr lang="en-US" sz="1200" dirty="0"/>
          </a:p>
          <a:p>
            <a:pPr algn="l" rtl="0"/>
            <a:endParaRPr lang="en-US" sz="1200" dirty="0" smtClean="0"/>
          </a:p>
          <a:p>
            <a:pPr algn="l" rtl="0"/>
            <a:r>
              <a:rPr lang="en-US" sz="1200" dirty="0" smtClean="0"/>
              <a:t>ATA </a:t>
            </a:r>
            <a:r>
              <a:rPr lang="en-US" sz="1200" dirty="0"/>
              <a:t>2016 Guidelines for Diagnosis and Management of Hyperthyroidism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89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3600" dirty="0">
                <a:solidFill>
                  <a:schemeClr val="tx1"/>
                </a:solidFill>
              </a:rPr>
              <a:t>Is it necessary to </a:t>
            </a:r>
            <a:r>
              <a:rPr lang="en-US" sz="3600" dirty="0" smtClean="0">
                <a:solidFill>
                  <a:schemeClr val="tx1"/>
                </a:solidFill>
              </a:rPr>
              <a:t>prescribe trace element ?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B050"/>
                </a:solidFill>
              </a:rPr>
              <a:t>patients  should be </a:t>
            </a:r>
            <a:r>
              <a:rPr lang="en-US" sz="2800" b="1" dirty="0">
                <a:solidFill>
                  <a:srgbClr val="7030A0"/>
                </a:solidFill>
              </a:rPr>
              <a:t>advised to ingest </a:t>
            </a:r>
            <a:r>
              <a:rPr lang="en-US" sz="2800" b="1" dirty="0">
                <a:solidFill>
                  <a:srgbClr val="00B0F0"/>
                </a:solidFill>
              </a:rPr>
              <a:t>1200 to 1500 mg elemental calcium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daily through diet or supplements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96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Is it necessary to </a:t>
            </a:r>
            <a:r>
              <a:rPr lang="en-US" sz="4000" dirty="0" smtClean="0">
                <a:solidFill>
                  <a:schemeClr val="tx1"/>
                </a:solidFill>
              </a:rPr>
              <a:t>prescribe Selenium?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An Antioxidant</a:t>
            </a:r>
          </a:p>
          <a:p>
            <a:r>
              <a:rPr lang="en-US" dirty="0" smtClean="0"/>
              <a:t>Results in GD are not predictable </a:t>
            </a:r>
          </a:p>
          <a:p>
            <a:r>
              <a:rPr lang="en-US" dirty="0" smtClean="0"/>
              <a:t> 2 recent RCTs did not show improved control of hyperthyroidism</a:t>
            </a:r>
          </a:p>
          <a:p>
            <a:r>
              <a:rPr lang="en-US" dirty="0" smtClean="0"/>
              <a:t>Low cost &amp; safe</a:t>
            </a:r>
          </a:p>
          <a:p>
            <a:r>
              <a:rPr lang="en-US" dirty="0" smtClean="0"/>
              <a:t>Also used for GO</a:t>
            </a:r>
          </a:p>
          <a:p>
            <a:endParaRPr lang="en-US" dirty="0" smtClean="0"/>
          </a:p>
          <a:p>
            <a:r>
              <a:rPr lang="en-US" sz="1200" b="1" dirty="0" err="1" smtClean="0"/>
              <a:t>Evid</a:t>
            </a:r>
            <a:r>
              <a:rPr lang="en-US" sz="1200" b="1" dirty="0" smtClean="0"/>
              <a:t> Based </a:t>
            </a:r>
            <a:r>
              <a:rPr lang="en-US" sz="1200" b="1" dirty="0" err="1" smtClean="0"/>
              <a:t>Comlement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Altenat</a:t>
            </a:r>
            <a:r>
              <a:rPr lang="en-US" sz="1200" b="1" dirty="0" smtClean="0"/>
              <a:t> Med 2018</a:t>
            </a:r>
          </a:p>
        </p:txBody>
      </p:sp>
    </p:spTree>
    <p:extLst>
      <p:ext uri="{BB962C8B-B14F-4D97-AF65-F5344CB8AC3E}">
        <p14:creationId xmlns:p14="http://schemas.microsoft.com/office/powerpoint/2010/main" xmlns="" val="2460370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What is the role of Selenium</a:t>
            </a:r>
            <a:r>
              <a:rPr lang="en-US" sz="4000" dirty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sz="2400" b="1" dirty="0">
                <a:solidFill>
                  <a:srgbClr val="00B0F0"/>
                </a:solidFill>
              </a:rPr>
              <a:t>G</a:t>
            </a:r>
            <a:r>
              <a:rPr lang="en-US" sz="2400" b="1" dirty="0" smtClean="0">
                <a:solidFill>
                  <a:srgbClr val="00B0F0"/>
                </a:solidFill>
              </a:rPr>
              <a:t>lutathione </a:t>
            </a:r>
            <a:r>
              <a:rPr lang="en-US" sz="2400" b="1" dirty="0">
                <a:solidFill>
                  <a:srgbClr val="00B0F0"/>
                </a:solidFill>
              </a:rPr>
              <a:t>peroxidase </a:t>
            </a:r>
            <a:r>
              <a:rPr lang="en-US" sz="2400" dirty="0"/>
              <a:t>which catalyzes the degradation of hydrogen peroxide and lipid hydroperoxide</a:t>
            </a:r>
            <a:endParaRPr lang="en-US" sz="2400" dirty="0" smtClean="0"/>
          </a:p>
          <a:p>
            <a:pPr>
              <a:buClr>
                <a:srgbClr val="FF0000"/>
              </a:buClr>
            </a:pPr>
            <a:r>
              <a:rPr lang="en-US" sz="2400" dirty="0" smtClean="0"/>
              <a:t>important </a:t>
            </a:r>
            <a:r>
              <a:rPr lang="en-US" sz="2400" dirty="0"/>
              <a:t>in </a:t>
            </a:r>
            <a:r>
              <a:rPr lang="en-US" sz="2400" b="1" dirty="0">
                <a:solidFill>
                  <a:srgbClr val="7030A0"/>
                </a:solidFill>
              </a:rPr>
              <a:t>antioxidant</a:t>
            </a:r>
            <a:r>
              <a:rPr lang="en-US" sz="2400" dirty="0"/>
              <a:t> </a:t>
            </a:r>
            <a:r>
              <a:rPr lang="en-US" sz="2400" dirty="0" smtClean="0"/>
              <a:t>defense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increase </a:t>
            </a:r>
            <a:r>
              <a:rPr lang="en-US" sz="2400" dirty="0"/>
              <a:t>iodothyronine deiodinase 2 </a:t>
            </a:r>
            <a:endParaRPr lang="en-US" sz="2400" dirty="0" smtClean="0"/>
          </a:p>
          <a:p>
            <a:pPr>
              <a:buClr>
                <a:srgbClr val="FF0000"/>
              </a:buClr>
            </a:pPr>
            <a:r>
              <a:rPr lang="en-US" sz="2400" b="1" dirty="0">
                <a:solidFill>
                  <a:srgbClr val="00B050"/>
                </a:solidFill>
              </a:rPr>
              <a:t>D</a:t>
            </a:r>
            <a:r>
              <a:rPr lang="en-US" sz="2400" b="1" dirty="0" smtClean="0">
                <a:solidFill>
                  <a:srgbClr val="00B050"/>
                </a:solidFill>
              </a:rPr>
              <a:t>ecrease </a:t>
            </a:r>
            <a:r>
              <a:rPr lang="en-US" sz="2400" b="1" dirty="0">
                <a:solidFill>
                  <a:srgbClr val="00B050"/>
                </a:solidFill>
              </a:rPr>
              <a:t>inflammatory activity  </a:t>
            </a:r>
            <a:r>
              <a:rPr lang="en-US" sz="2400" dirty="0" smtClean="0"/>
              <a:t>in </a:t>
            </a:r>
            <a:r>
              <a:rPr lang="en-US" sz="2400" dirty="0"/>
              <a:t>patients with autoimmune </a:t>
            </a:r>
            <a:r>
              <a:rPr lang="en-US" sz="2400" dirty="0" smtClean="0"/>
              <a:t>thyroiditis</a:t>
            </a:r>
          </a:p>
          <a:p>
            <a:pPr>
              <a:buClr>
                <a:srgbClr val="FF0000"/>
              </a:buClr>
            </a:pPr>
            <a:r>
              <a:rPr lang="en-US" sz="2000" b="1" dirty="0">
                <a:solidFill>
                  <a:srgbClr val="00B050"/>
                </a:solidFill>
              </a:rPr>
              <a:t>E</a:t>
            </a:r>
            <a:r>
              <a:rPr lang="en-US" sz="2000" b="1" dirty="0" smtClean="0">
                <a:solidFill>
                  <a:srgbClr val="00B050"/>
                </a:solidFill>
              </a:rPr>
              <a:t>nhance </a:t>
            </a:r>
            <a:r>
              <a:rPr lang="en-US" sz="2000" b="1" dirty="0">
                <a:solidFill>
                  <a:srgbClr val="00B050"/>
                </a:solidFill>
              </a:rPr>
              <a:t>the efficacy </a:t>
            </a:r>
            <a:r>
              <a:rPr lang="en-US" sz="2000" b="1" dirty="0" smtClean="0">
                <a:solidFill>
                  <a:srgbClr val="00B050"/>
                </a:solidFill>
              </a:rPr>
              <a:t>of ATD </a:t>
            </a:r>
            <a:r>
              <a:rPr lang="en-US" sz="2000" dirty="0" smtClean="0"/>
              <a:t>, </a:t>
            </a:r>
            <a:r>
              <a:rPr lang="en-US" sz="2000" dirty="0"/>
              <a:t>improve </a:t>
            </a:r>
            <a:r>
              <a:rPr lang="en-US" sz="2000" dirty="0" smtClean="0"/>
              <a:t> ocular  involvement 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increase </a:t>
            </a:r>
            <a:r>
              <a:rPr lang="en-US" sz="2400" dirty="0"/>
              <a:t> type I deiodinase activity </a:t>
            </a:r>
            <a:endParaRPr lang="en-US" sz="2400" dirty="0" smtClean="0"/>
          </a:p>
          <a:p>
            <a:pPr>
              <a:buClr>
                <a:srgbClr val="FF0000"/>
              </a:buClr>
            </a:pPr>
            <a:r>
              <a:rPr lang="en-US" sz="2400" dirty="0"/>
              <a:t>selenium deficiency should be considered an independent </a:t>
            </a:r>
            <a:r>
              <a:rPr lang="en-US" sz="2400" b="1" dirty="0">
                <a:solidFill>
                  <a:srgbClr val="C00000"/>
                </a:solidFill>
              </a:rPr>
              <a:t>risk factor for </a:t>
            </a:r>
            <a:r>
              <a:rPr lang="en-US" sz="2400" b="1" dirty="0" smtClean="0">
                <a:solidFill>
                  <a:srgbClr val="C00000"/>
                </a:solidFill>
              </a:rPr>
              <a:t>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36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What is the role of Selenium?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may </a:t>
            </a:r>
            <a:r>
              <a:rPr lang="en-US" b="1" dirty="0">
                <a:solidFill>
                  <a:srgbClr val="00B050"/>
                </a:solidFill>
              </a:rPr>
              <a:t>inhibit</a:t>
            </a:r>
            <a:r>
              <a:rPr lang="en-US" dirty="0"/>
              <a:t> cell proliferation and the secretion of proinflammatory cytokines such as tumor necrosis factor alpha </a:t>
            </a:r>
            <a:r>
              <a:rPr lang="en-US" dirty="0" smtClean="0"/>
              <a:t>,interferon </a:t>
            </a:r>
            <a:r>
              <a:rPr lang="en-US" dirty="0"/>
              <a:t>gammand </a:t>
            </a:r>
            <a:r>
              <a:rPr lang="en-US" dirty="0" smtClean="0"/>
              <a:t>,IL-2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02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</a:rPr>
              <a:t>Is it necessary to </a:t>
            </a:r>
            <a:r>
              <a:rPr lang="en-US" sz="3600" dirty="0" smtClean="0">
                <a:solidFill>
                  <a:schemeClr val="tx1"/>
                </a:solidFill>
              </a:rPr>
              <a:t>prescribe</a:t>
            </a:r>
            <a:r>
              <a:rPr lang="en-US" sz="3600" dirty="0">
                <a:solidFill>
                  <a:schemeClr val="tx1"/>
                </a:solidFill>
              </a:rPr>
              <a:t> Stable Iodine</a:t>
            </a:r>
            <a:r>
              <a:rPr lang="en-US" sz="3600" dirty="0" smtClean="0">
                <a:solidFill>
                  <a:schemeClr val="tx1"/>
                </a:solidFill>
              </a:rPr>
              <a:t>?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defRPr/>
            </a:pPr>
            <a:r>
              <a:rPr lang="en-US" dirty="0" smtClean="0">
                <a:solidFill>
                  <a:srgbClr val="00B050"/>
                </a:solidFill>
              </a:rPr>
              <a:t>It is unlikely that </a:t>
            </a:r>
            <a:r>
              <a:rPr lang="en-US" dirty="0" smtClean="0"/>
              <a:t>long term stable iodine therapy will be adopted in practice  </a:t>
            </a:r>
          </a:p>
          <a:p>
            <a:pPr>
              <a:buClr>
                <a:srgbClr val="FF0000"/>
              </a:buClr>
              <a:defRPr/>
            </a:pPr>
            <a:r>
              <a:rPr lang="en-US" dirty="0" smtClean="0"/>
              <a:t>it can be used as a bridge in some cases for longer period than the usual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91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2800" dirty="0">
                <a:solidFill>
                  <a:schemeClr val="tx1"/>
                </a:solidFill>
              </a:rPr>
              <a:t>What patients should be prescribed </a:t>
            </a:r>
            <a:r>
              <a:rPr lang="en-US" sz="2800" dirty="0" smtClean="0">
                <a:solidFill>
                  <a:schemeClr val="tx1"/>
                </a:solidFill>
              </a:rPr>
              <a:t>Stable Iodine?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sz="2800" b="1" dirty="0">
                <a:solidFill>
                  <a:srgbClr val="00B050"/>
                </a:solidFill>
              </a:rPr>
              <a:t>Patients who </a:t>
            </a:r>
            <a:r>
              <a:rPr lang="en-US" sz="2800" dirty="0"/>
              <a:t>have </a:t>
            </a:r>
            <a:r>
              <a:rPr lang="en-US" sz="2800" b="1" dirty="0"/>
              <a:t>severe hyperthyroidism </a:t>
            </a:r>
            <a:r>
              <a:rPr lang="en-US" sz="2800" dirty="0"/>
              <a:t>or are </a:t>
            </a:r>
            <a:r>
              <a:rPr lang="en-US" sz="2800" b="1" dirty="0">
                <a:solidFill>
                  <a:srgbClr val="00B0F0"/>
                </a:solidFill>
              </a:rPr>
              <a:t>allergic to thionamides 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800" dirty="0">
                <a:solidFill>
                  <a:srgbClr val="FFC000"/>
                </a:solidFill>
              </a:rPr>
              <a:t>M</a:t>
            </a:r>
            <a:r>
              <a:rPr lang="en-US" sz="2800" dirty="0" smtClean="0">
                <a:solidFill>
                  <a:srgbClr val="FFC000"/>
                </a:solidFill>
              </a:rPr>
              <a:t>ay </a:t>
            </a:r>
            <a:r>
              <a:rPr lang="en-US" sz="2800" dirty="0">
                <a:solidFill>
                  <a:srgbClr val="FFC000"/>
                </a:solidFill>
              </a:rPr>
              <a:t>benefit from alternative medical therapies</a:t>
            </a:r>
            <a:r>
              <a:rPr lang="en-US" sz="2800" dirty="0">
                <a:solidFill>
                  <a:srgbClr val="00B0F0"/>
                </a:solidFill>
              </a:rPr>
              <a:t>. </a:t>
            </a:r>
          </a:p>
          <a:p>
            <a:pPr>
              <a:buClr>
                <a:srgbClr val="FF0000"/>
              </a:buClr>
            </a:pPr>
            <a:r>
              <a:rPr lang="en-US" sz="2800" b="1" dirty="0" smtClean="0">
                <a:solidFill>
                  <a:srgbClr val="00B050"/>
                </a:solidFill>
              </a:rPr>
              <a:t>1-2 </a:t>
            </a:r>
            <a:r>
              <a:rPr lang="en-US" sz="2800" b="1" dirty="0">
                <a:solidFill>
                  <a:srgbClr val="00B050"/>
                </a:solidFill>
              </a:rPr>
              <a:t>drops of </a:t>
            </a:r>
            <a:r>
              <a:rPr lang="en-US" sz="2800" b="1" dirty="0" smtClean="0">
                <a:solidFill>
                  <a:srgbClr val="00B050"/>
                </a:solidFill>
              </a:rPr>
              <a:t>SSKI </a:t>
            </a:r>
            <a:r>
              <a:rPr lang="en-US" sz="2800" dirty="0" smtClean="0"/>
              <a:t>daily</a:t>
            </a:r>
            <a:r>
              <a:rPr lang="en-US" sz="2800" dirty="0"/>
              <a:t>, can be used to ameliorate very mild </a:t>
            </a:r>
            <a:r>
              <a:rPr lang="en-US" sz="2800" dirty="0" smtClean="0"/>
              <a:t>hyperthyroidism</a:t>
            </a:r>
          </a:p>
          <a:p>
            <a:pPr>
              <a:buClr>
                <a:srgbClr val="FF0000"/>
              </a:buClr>
            </a:pP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SSKI</a:t>
            </a:r>
            <a:r>
              <a:rPr lang="en-US" sz="2800" dirty="0" smtClean="0"/>
              <a:t>  =</a:t>
            </a:r>
            <a:r>
              <a:rPr lang="en-US" sz="2800" dirty="0" smtClean="0">
                <a:solidFill>
                  <a:srgbClr val="FF0000"/>
                </a:solidFill>
              </a:rPr>
              <a:t>50 mg iodide /</a:t>
            </a:r>
            <a:r>
              <a:rPr lang="en-US" sz="2800" b="1" dirty="0" smtClean="0">
                <a:solidFill>
                  <a:srgbClr val="FF0000"/>
                </a:solidFill>
              </a:rPr>
              <a:t>drop</a:t>
            </a:r>
            <a:r>
              <a:rPr lang="en-US" sz="2800" dirty="0" smtClean="0"/>
              <a:t> 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18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2057400"/>
            <a:ext cx="7924800" cy="2667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dirty="0"/>
              <a:t>When and How to Treat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091227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What </a:t>
            </a:r>
            <a:r>
              <a:rPr lang="en-US" sz="3600" dirty="0" smtClean="0">
                <a:solidFill>
                  <a:schemeClr val="tx1"/>
                </a:solidFill>
              </a:rPr>
              <a:t> dose should </a:t>
            </a:r>
            <a:r>
              <a:rPr lang="en-US" sz="3600" dirty="0">
                <a:solidFill>
                  <a:schemeClr val="tx1"/>
                </a:solidFill>
              </a:rPr>
              <a:t>be </a:t>
            </a:r>
            <a:r>
              <a:rPr lang="en-US" sz="3600" dirty="0" smtClean="0">
                <a:solidFill>
                  <a:schemeClr val="tx1"/>
                </a:solidFill>
              </a:rPr>
              <a:t>prescribed?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B050"/>
                </a:solidFill>
              </a:rPr>
              <a:t>For infants or </a:t>
            </a:r>
            <a:r>
              <a:rPr lang="en-US" b="1" dirty="0">
                <a:solidFill>
                  <a:srgbClr val="00B050"/>
                </a:solidFill>
              </a:rPr>
              <a:t>schoolchildren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10–20 </a:t>
            </a:r>
            <a:r>
              <a:rPr lang="en-US" dirty="0">
                <a:solidFill>
                  <a:srgbClr val="FF0000"/>
                </a:solidFill>
              </a:rPr>
              <a:t>mg /d QD </a:t>
            </a:r>
            <a:r>
              <a:rPr lang="en-US" dirty="0" smtClean="0">
                <a:solidFill>
                  <a:srgbClr val="FF0000"/>
                </a:solidFill>
              </a:rPr>
              <a:t> SSKI  (</a:t>
            </a:r>
            <a:r>
              <a:rPr lang="en-US" dirty="0" smtClean="0"/>
              <a:t>12.5 </a:t>
            </a:r>
            <a:r>
              <a:rPr lang="en-US" dirty="0"/>
              <a:t>mg/mL) </a:t>
            </a:r>
            <a:endParaRPr lang="en-US" dirty="0" smtClean="0"/>
          </a:p>
          <a:p>
            <a:r>
              <a:rPr lang="en-US" dirty="0" smtClean="0"/>
              <a:t>3–4 </a:t>
            </a:r>
            <a:r>
              <a:rPr lang="en-US" dirty="0"/>
              <a:t>drops/d of Lugol’s solution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1 drop of </a:t>
            </a:r>
            <a:r>
              <a:rPr lang="en-US" dirty="0" smtClean="0"/>
              <a:t>Lugol’s solution </a:t>
            </a:r>
            <a:r>
              <a:rPr lang="en-US" dirty="0"/>
              <a:t>= 6.3 mg iodine). </a:t>
            </a:r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B050"/>
                </a:solidFill>
              </a:rPr>
              <a:t>For </a:t>
            </a:r>
            <a:r>
              <a:rPr lang="en-US" b="1" dirty="0">
                <a:solidFill>
                  <a:srgbClr val="00B050"/>
                </a:solidFill>
              </a:rPr>
              <a:t>junior high </a:t>
            </a:r>
            <a:r>
              <a:rPr lang="en-US" b="1" dirty="0" smtClean="0">
                <a:solidFill>
                  <a:srgbClr val="00B050"/>
                </a:solidFill>
              </a:rPr>
              <a:t>school </a:t>
            </a:r>
            <a:r>
              <a:rPr lang="sv-SE" b="1" dirty="0" smtClean="0">
                <a:solidFill>
                  <a:srgbClr val="00B050"/>
                </a:solidFill>
              </a:rPr>
              <a:t>students</a:t>
            </a:r>
          </a:p>
          <a:p>
            <a:r>
              <a:rPr lang="sv-SE" dirty="0" smtClean="0"/>
              <a:t> </a:t>
            </a:r>
            <a:r>
              <a:rPr lang="sv-SE" dirty="0">
                <a:solidFill>
                  <a:srgbClr val="FF0000"/>
                </a:solidFill>
              </a:rPr>
              <a:t>1–2 potassium iodide pills (</a:t>
            </a:r>
            <a:r>
              <a:rPr lang="sv-SE" dirty="0" smtClean="0">
                <a:solidFill>
                  <a:srgbClr val="FF0000"/>
                </a:solidFill>
              </a:rPr>
              <a:t>inorganic </a:t>
            </a:r>
            <a:r>
              <a:rPr lang="en-US" dirty="0" smtClean="0">
                <a:solidFill>
                  <a:srgbClr val="FF0000"/>
                </a:solidFill>
              </a:rPr>
              <a:t>iodine</a:t>
            </a:r>
            <a:r>
              <a:rPr lang="en-US" dirty="0">
                <a:solidFill>
                  <a:srgbClr val="FF0000"/>
                </a:solidFill>
              </a:rPr>
              <a:t>: 38.2 mg/pill) </a:t>
            </a:r>
            <a:r>
              <a:rPr lang="en-US" dirty="0" smtClean="0"/>
              <a:t>per </a:t>
            </a:r>
            <a:r>
              <a:rPr lang="en-US" dirty="0"/>
              <a:t>day. </a:t>
            </a:r>
            <a:endParaRPr lang="en-US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T4 secretion decreased </a:t>
            </a:r>
            <a:r>
              <a:rPr lang="en-US" dirty="0" smtClean="0"/>
              <a:t>as early as </a:t>
            </a:r>
            <a:r>
              <a:rPr lang="en-US" b="1" dirty="0" smtClean="0">
                <a:solidFill>
                  <a:srgbClr val="7030A0"/>
                </a:solidFill>
              </a:rPr>
              <a:t>12 hours </a:t>
            </a:r>
            <a:r>
              <a:rPr lang="en-US" dirty="0" smtClean="0"/>
              <a:t>after administration, reached a plateau effect within </a:t>
            </a:r>
            <a:r>
              <a:rPr lang="en-US" b="1" dirty="0" smtClean="0">
                <a:solidFill>
                  <a:srgbClr val="7030A0"/>
                </a:solidFill>
              </a:rPr>
              <a:t>3.–6 days,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75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What is the mechanism </a:t>
            </a:r>
            <a:r>
              <a:rPr lang="en-US" sz="3600" dirty="0" smtClean="0">
                <a:solidFill>
                  <a:schemeClr val="tx1"/>
                </a:solidFill>
              </a:rPr>
              <a:t>of</a:t>
            </a:r>
            <a:r>
              <a:rPr lang="en-US" sz="3600" dirty="0">
                <a:solidFill>
                  <a:schemeClr val="tx1"/>
                </a:solidFill>
              </a:rPr>
              <a:t> Cholestyramine</a:t>
            </a:r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is an </a:t>
            </a:r>
            <a:r>
              <a:rPr lang="en-US" b="1" dirty="0">
                <a:solidFill>
                  <a:srgbClr val="00B050"/>
                </a:solidFill>
              </a:rPr>
              <a:t>anion exchange </a:t>
            </a:r>
            <a:r>
              <a:rPr lang="en-US" b="1" dirty="0" smtClean="0">
                <a:solidFill>
                  <a:srgbClr val="00B050"/>
                </a:solidFill>
              </a:rPr>
              <a:t>resin</a:t>
            </a:r>
            <a:r>
              <a:rPr lang="en-US" dirty="0" smtClean="0"/>
              <a:t>, binds </a:t>
            </a:r>
            <a:r>
              <a:rPr lang="en-US" dirty="0"/>
              <a:t>both T4 and T3 and inhibits </a:t>
            </a:r>
            <a:r>
              <a:rPr lang="en-US" dirty="0" smtClean="0"/>
              <a:t>enterohepatic circulation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apidly reduce the </a:t>
            </a:r>
            <a:r>
              <a:rPr lang="en-US" dirty="0"/>
              <a:t>T3 and T4 </a:t>
            </a:r>
            <a:r>
              <a:rPr lang="en-US" dirty="0" smtClean="0"/>
              <a:t>when </a:t>
            </a:r>
            <a:r>
              <a:rPr lang="en-US" dirty="0"/>
              <a:t>used concurrently</a:t>
            </a:r>
          </a:p>
          <a:p>
            <a:pPr marL="0" indent="0">
              <a:buNone/>
            </a:pPr>
            <a:r>
              <a:rPr lang="en-US" dirty="0"/>
              <a:t>with </a:t>
            </a:r>
            <a:r>
              <a:rPr lang="en-US" dirty="0" smtClean="0"/>
              <a:t>MMI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45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128" t="48680" r="34437" b="25280"/>
          <a:stretch>
            <a:fillRect/>
          </a:stretch>
        </p:blipFill>
        <p:spPr bwMode="auto">
          <a:xfrm>
            <a:off x="0" y="0"/>
            <a:ext cx="914400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2571744"/>
            <a:ext cx="9144000" cy="4286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/>
              <a:t> </a:t>
            </a:r>
            <a:r>
              <a:rPr lang="en-US" dirty="0" smtClean="0">
                <a:solidFill>
                  <a:schemeClr val="tx1"/>
                </a:solidFill>
              </a:rPr>
              <a:t>MMI combined with </a:t>
            </a:r>
            <a:r>
              <a:rPr lang="en-US" dirty="0" err="1" smtClean="0">
                <a:solidFill>
                  <a:srgbClr val="FF0000"/>
                </a:solidFill>
              </a:rPr>
              <a:t>cholestyramine</a:t>
            </a:r>
            <a:r>
              <a:rPr lang="en-US" dirty="0" smtClean="0">
                <a:solidFill>
                  <a:srgbClr val="FF0000"/>
                </a:solidFill>
              </a:rPr>
              <a:t> or iodine </a:t>
            </a:r>
            <a:r>
              <a:rPr lang="en-US" dirty="0" smtClean="0">
                <a:solidFill>
                  <a:schemeClr val="tx1"/>
                </a:solidFill>
              </a:rPr>
              <a:t>was shown to regulate serum FT3 and FT4 during the early stage of GD.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MMI combined with </a:t>
            </a:r>
            <a:r>
              <a:rPr lang="en-US" dirty="0" err="1" smtClean="0">
                <a:solidFill>
                  <a:schemeClr val="tx1"/>
                </a:solidFill>
              </a:rPr>
              <a:t>immunosuppressants</a:t>
            </a:r>
            <a:r>
              <a:rPr lang="en-US" dirty="0" smtClean="0">
                <a:solidFill>
                  <a:schemeClr val="tx1"/>
                </a:solidFill>
              </a:rPr>
              <a:t> had a long-term advantage in FT3/FT4 regulation and reduced the relapse rate</a:t>
            </a:r>
            <a:endParaRPr lang="fa-I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What is the mechanism </a:t>
            </a:r>
            <a:r>
              <a:rPr lang="en-US" sz="3600" dirty="0" smtClean="0">
                <a:solidFill>
                  <a:schemeClr val="tx1"/>
                </a:solidFill>
              </a:rPr>
              <a:t>of corticosteroid?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suppress T4 secretion </a:t>
            </a:r>
            <a:r>
              <a:rPr lang="en-US" dirty="0"/>
              <a:t>from the thyroid</a:t>
            </a:r>
          </a:p>
          <a:p>
            <a:r>
              <a:rPr lang="en-US" dirty="0" smtClean="0"/>
              <a:t>Inhibit conversion </a:t>
            </a:r>
            <a:r>
              <a:rPr lang="en-US" dirty="0"/>
              <a:t>of T4 to T3 in </a:t>
            </a:r>
            <a:r>
              <a:rPr lang="en-US" dirty="0" smtClean="0"/>
              <a:t>peripheral tissues</a:t>
            </a:r>
            <a:r>
              <a:rPr lang="en-US" dirty="0"/>
              <a:t>. </a:t>
            </a:r>
            <a:r>
              <a:rPr lang="en-US" b="1" dirty="0" smtClean="0">
                <a:solidFill>
                  <a:srgbClr val="0070C0"/>
                </a:solidFill>
              </a:rPr>
              <a:t>should </a:t>
            </a:r>
            <a:r>
              <a:rPr lang="en-US" b="1" dirty="0">
                <a:solidFill>
                  <a:srgbClr val="0070C0"/>
                </a:solidFill>
              </a:rPr>
              <a:t>be limited to treatment of 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Clr>
                <a:srgbClr val="FF0000"/>
              </a:buClr>
            </a:pPr>
            <a:r>
              <a:rPr lang="en-US" dirty="0"/>
              <a:t>T</a:t>
            </a:r>
            <a:r>
              <a:rPr lang="en-US" dirty="0" smtClean="0"/>
              <a:t>hyroid storm</a:t>
            </a:r>
            <a:endParaRPr lang="en-US" dirty="0"/>
          </a:p>
          <a:p>
            <a:pPr>
              <a:buClr>
                <a:srgbClr val="FF0000"/>
              </a:buClr>
            </a:pPr>
            <a:r>
              <a:rPr lang="en-US" dirty="0"/>
              <a:t>Graves’ </a:t>
            </a:r>
            <a:r>
              <a:rPr lang="en-US" dirty="0" smtClean="0"/>
              <a:t>ophthalmopathy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localized pretibial myxedema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pre-thyroidectomy </a:t>
            </a:r>
            <a:r>
              <a:rPr lang="en-US" dirty="0"/>
              <a:t>control </a:t>
            </a:r>
            <a:r>
              <a:rPr lang="en-US" dirty="0" smtClean="0"/>
              <a:t>in patients </a:t>
            </a:r>
            <a:r>
              <a:rPr lang="en-US" dirty="0"/>
              <a:t>with severe Graves’ disease</a:t>
            </a:r>
          </a:p>
        </p:txBody>
      </p:sp>
    </p:spTree>
    <p:extLst>
      <p:ext uri="{BB962C8B-B14F-4D97-AF65-F5344CB8AC3E}">
        <p14:creationId xmlns:p14="http://schemas.microsoft.com/office/powerpoint/2010/main" xmlns="" val="26275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Lifestyle guidance for </a:t>
            </a:r>
            <a:r>
              <a:rPr lang="en-US" sz="2800" dirty="0" smtClean="0">
                <a:solidFill>
                  <a:schemeClr val="tx1"/>
                </a:solidFill>
              </a:rPr>
              <a:t>junior </a:t>
            </a:r>
            <a:r>
              <a:rPr lang="en-US" sz="2800" dirty="0">
                <a:solidFill>
                  <a:schemeClr val="tx1"/>
                </a:solidFill>
              </a:rPr>
              <a:t>or </a:t>
            </a:r>
            <a:r>
              <a:rPr lang="en-US" sz="2800" dirty="0" smtClean="0">
                <a:solidFill>
                  <a:schemeClr val="tx1"/>
                </a:solidFill>
              </a:rPr>
              <a:t>high-school students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Only for vigorous </a:t>
            </a:r>
            <a:r>
              <a:rPr lang="en-US" dirty="0" smtClean="0"/>
              <a:t>sporting activities</a:t>
            </a:r>
          </a:p>
          <a:p>
            <a:r>
              <a:rPr lang="en-US" dirty="0" smtClean="0"/>
              <a:t>Excess iodine intake decrease the effects of </a:t>
            </a:r>
            <a:r>
              <a:rPr lang="en-US" dirty="0" err="1" smtClean="0"/>
              <a:t>antithyroid</a:t>
            </a:r>
            <a:r>
              <a:rPr lang="en-US" dirty="0" smtClean="0"/>
              <a:t> drugs</a:t>
            </a:r>
          </a:p>
          <a:p>
            <a:r>
              <a:rPr lang="en-US" dirty="0" smtClean="0"/>
              <a:t>Smoking reduces </a:t>
            </a:r>
            <a:r>
              <a:rPr lang="en-US" dirty="0"/>
              <a:t>the effects </a:t>
            </a:r>
            <a:r>
              <a:rPr lang="en-US" dirty="0" smtClean="0"/>
              <a:t>of antithyroid </a:t>
            </a:r>
            <a:r>
              <a:rPr lang="en-US" dirty="0"/>
              <a:t>drugs, and increases the </a:t>
            </a:r>
            <a:r>
              <a:rPr lang="en-US" dirty="0" smtClean="0"/>
              <a:t>recurrence rate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656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intrathyroidal</a:t>
            </a:r>
            <a:r>
              <a:rPr lang="en-US" dirty="0" smtClean="0">
                <a:solidFill>
                  <a:srgbClr val="FF0000"/>
                </a:solidFill>
              </a:rPr>
              <a:t> degradation </a:t>
            </a:r>
            <a:r>
              <a:rPr lang="en-US" dirty="0" smtClean="0"/>
              <a:t>of ATD was influenced by </a:t>
            </a:r>
            <a:r>
              <a:rPr lang="en-US" dirty="0" err="1" smtClean="0"/>
              <a:t>intrathyroid</a:t>
            </a:r>
            <a:r>
              <a:rPr lang="en-US" dirty="0" smtClean="0"/>
              <a:t> iodide content</a:t>
            </a:r>
          </a:p>
          <a:p>
            <a:r>
              <a:rPr lang="en-US" dirty="0" smtClean="0"/>
              <a:t>Chronic exposure to excessive iodine resulted in a decrease in ATD uptake in </a:t>
            </a:r>
            <a:r>
              <a:rPr lang="en-US" dirty="0" err="1" smtClean="0"/>
              <a:t>thyrocytes</a:t>
            </a:r>
            <a:endParaRPr lang="fa-I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Beta-Adrenergic Blockade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Propranolol </a:t>
            </a:r>
            <a:endParaRPr lang="en-US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B050"/>
                </a:solidFill>
              </a:rPr>
              <a:t>Atenolol</a:t>
            </a:r>
            <a:r>
              <a:rPr lang="en-US" sz="2400" dirty="0" smtClean="0"/>
              <a:t>/bisoprolol</a:t>
            </a:r>
            <a:r>
              <a:rPr lang="en-US" sz="2400" dirty="0"/>
              <a:t>,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</a:t>
            </a:r>
            <a:r>
              <a:rPr lang="en-US" sz="2400" dirty="0">
                <a:solidFill>
                  <a:srgbClr val="FF0000"/>
                </a:solidFill>
              </a:rPr>
              <a:t>-1 selective </a:t>
            </a:r>
            <a:r>
              <a:rPr lang="en-US" sz="2400" dirty="0"/>
              <a:t>, are useful to control adrenergic symptoms such as palpitations and tremor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Metoprolol,nadolol ,Esmolol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High doses of propranolol inhibit peripheral conversion of T4 to </a:t>
            </a:r>
            <a:r>
              <a:rPr lang="en-US" sz="2400" dirty="0" smtClean="0"/>
              <a:t>T3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propranolol</a:t>
            </a:r>
            <a:r>
              <a:rPr lang="en-US" sz="2400" dirty="0"/>
              <a:t>, 0.5–2.0 </a:t>
            </a:r>
            <a:r>
              <a:rPr lang="en-US" sz="2400" dirty="0" smtClean="0"/>
              <a:t>mg/ kg/d TID</a:t>
            </a:r>
          </a:p>
          <a:p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Atenolol</a:t>
            </a:r>
            <a:r>
              <a:rPr lang="en-US" sz="2400" dirty="0"/>
              <a:t>, 1–2 mg/kg/d </a:t>
            </a:r>
            <a:r>
              <a:rPr lang="en-US" sz="2400" dirty="0" smtClean="0"/>
              <a:t>QD</a:t>
            </a:r>
          </a:p>
          <a:p>
            <a:r>
              <a:rPr lang="en-US" sz="2400" dirty="0" smtClean="0"/>
              <a:t>Metoprolol 1.0–2.0 </a:t>
            </a:r>
            <a:r>
              <a:rPr lang="en-US" sz="2400" dirty="0"/>
              <a:t>mg/kg/d </a:t>
            </a:r>
            <a:r>
              <a:rPr lang="en-US" sz="2400" dirty="0" smtClean="0"/>
              <a:t>TID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7580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Beta-Adrenergic Blockade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For symptomatic </a:t>
            </a:r>
            <a:r>
              <a:rPr lang="en-US" dirty="0" smtClean="0"/>
              <a:t>patients</a:t>
            </a:r>
          </a:p>
          <a:p>
            <a:r>
              <a:rPr lang="en-US" dirty="0" smtClean="0"/>
              <a:t>When </a:t>
            </a:r>
            <a:r>
              <a:rPr lang="en-US" dirty="0" smtClean="0">
                <a:solidFill>
                  <a:srgbClr val="FF0000"/>
                </a:solidFill>
              </a:rPr>
              <a:t>free T4 is more than 2–3 times </a:t>
            </a:r>
            <a:r>
              <a:rPr lang="en-US" dirty="0" smtClean="0"/>
              <a:t>the upper limit of normal </a:t>
            </a:r>
          </a:p>
          <a:p>
            <a:r>
              <a:rPr lang="en-US" dirty="0" smtClean="0"/>
              <a:t>Asymptomatic patients who are at increased risk of complications from worsening of hyperthyroidism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 smtClean="0"/>
              <a:t>Indicate for Resting heart rates in </a:t>
            </a:r>
            <a:r>
              <a:rPr lang="en-US" sz="2400" dirty="0" smtClean="0">
                <a:solidFill>
                  <a:srgbClr val="00B050"/>
                </a:solidFill>
              </a:rPr>
              <a:t>excess of 100 beats </a:t>
            </a:r>
            <a:r>
              <a:rPr lang="en-US" sz="2400" b="1" dirty="0" smtClean="0"/>
              <a:t>per minute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400" dirty="0" smtClean="0"/>
              <a:t>ATA 2016 Guidelines for Diagnosis and Management of Hyperthyroidism</a:t>
            </a:r>
          </a:p>
          <a:p>
            <a:endParaRPr lang="en-US" dirty="0" smtClean="0"/>
          </a:p>
          <a:p>
            <a:endParaRPr lang="fa-I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Calcium channel blockers</a:t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Calcium channel blockers </a:t>
            </a:r>
            <a:r>
              <a:rPr lang="en-US" dirty="0" smtClean="0"/>
              <a:t>can be used in patients who do not tolerate beta adrenergic blocking drugs</a:t>
            </a:r>
            <a:endParaRPr lang="fa-IR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Do we need to measure </a:t>
            </a:r>
            <a:r>
              <a:rPr lang="en-US" sz="2800" dirty="0" err="1" smtClean="0">
                <a:solidFill>
                  <a:schemeClr val="tx1"/>
                </a:solidFill>
              </a:rPr>
              <a:t>TRAb</a:t>
            </a:r>
            <a:r>
              <a:rPr lang="en-US" sz="2800" dirty="0" smtClean="0">
                <a:solidFill>
                  <a:schemeClr val="tx1"/>
                </a:solidFill>
              </a:rPr>
              <a:t> before to stop ATD?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6781800"/>
          </a:xfrm>
        </p:spPr>
        <p:txBody>
          <a:bodyPr/>
          <a:lstStyle/>
          <a:p>
            <a:pPr algn="l" rtl="0"/>
            <a:r>
              <a:rPr lang="en-US" b="1" dirty="0">
                <a:solidFill>
                  <a:srgbClr val="00B050"/>
                </a:solidFill>
              </a:rPr>
              <a:t>Measurement of TRAb </a:t>
            </a:r>
            <a:r>
              <a:rPr lang="en-US" dirty="0" smtClean="0"/>
              <a:t>prior </a:t>
            </a:r>
            <a:r>
              <a:rPr lang="en-US" dirty="0"/>
              <a:t>to stopping </a:t>
            </a:r>
            <a:r>
              <a:rPr lang="en-US" dirty="0" smtClean="0"/>
              <a:t>ATD therapy </a:t>
            </a:r>
            <a:r>
              <a:rPr lang="en-US" dirty="0"/>
              <a:t>is suggested because it aids in predicting </a:t>
            </a:r>
            <a:r>
              <a:rPr lang="en-US" dirty="0" smtClean="0"/>
              <a:t>which patients </a:t>
            </a:r>
            <a:r>
              <a:rPr lang="en-US" dirty="0"/>
              <a:t>can be </a:t>
            </a:r>
            <a:r>
              <a:rPr lang="en-US" dirty="0" smtClean="0"/>
              <a:t>weaned</a:t>
            </a:r>
          </a:p>
          <a:p>
            <a:pPr algn="l" rtl="0"/>
            <a:r>
              <a:rPr lang="en-US" dirty="0"/>
              <a:t>Patients with persistently </a:t>
            </a:r>
            <a:r>
              <a:rPr lang="en-US" b="1" dirty="0">
                <a:solidFill>
                  <a:srgbClr val="00B050"/>
                </a:solidFill>
              </a:rPr>
              <a:t>high TRAb </a:t>
            </a:r>
            <a:r>
              <a:rPr lang="en-US" dirty="0"/>
              <a:t>could continue </a:t>
            </a:r>
            <a:r>
              <a:rPr lang="en-US" dirty="0" smtClean="0"/>
              <a:t>ATD therapy</a:t>
            </a:r>
            <a:r>
              <a:rPr lang="en-US" dirty="0"/>
              <a:t> and repeat </a:t>
            </a:r>
            <a:r>
              <a:rPr lang="en-US" dirty="0" smtClean="0">
                <a:solidFill>
                  <a:srgbClr val="FF0000"/>
                </a:solidFill>
              </a:rPr>
              <a:t>after</a:t>
            </a:r>
            <a:r>
              <a:rPr lang="en-US" dirty="0">
                <a:solidFill>
                  <a:srgbClr val="FF0000"/>
                </a:solidFill>
              </a:rPr>
              <a:t> 12–18 </a:t>
            </a:r>
            <a:r>
              <a:rPr lang="en-US" dirty="0" smtClean="0">
                <a:solidFill>
                  <a:srgbClr val="FF0000"/>
                </a:solidFill>
              </a:rPr>
              <a:t>months</a:t>
            </a:r>
          </a:p>
          <a:p>
            <a:r>
              <a:rPr lang="en-US" dirty="0">
                <a:solidFill>
                  <a:srgbClr val="00B050"/>
                </a:solidFill>
              </a:rPr>
              <a:t>TRAb level does not </a:t>
            </a:r>
            <a:r>
              <a:rPr lang="en-US" dirty="0"/>
              <a:t>decrease during the </a:t>
            </a:r>
            <a:r>
              <a:rPr lang="en-US" dirty="0" smtClean="0"/>
              <a:t>course of </a:t>
            </a:r>
            <a:r>
              <a:rPr lang="en-US" dirty="0"/>
              <a:t>treatment to the same extent as in adults</a:t>
            </a: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sz="1200" dirty="0"/>
              <a:t>ATA 2016 Guidelines for Diagnosis and Management of Hyperthyroidism</a:t>
            </a:r>
          </a:p>
          <a:p>
            <a:pPr algn="l" rtl="0"/>
            <a:endParaRPr lang="en-US" dirty="0"/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26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How to Choose </a:t>
            </a:r>
            <a:r>
              <a:rPr lang="en-US" dirty="0" smtClean="0">
                <a:solidFill>
                  <a:schemeClr val="tx1"/>
                </a:solidFill>
              </a:rPr>
              <a:t>Treatment?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are </a:t>
            </a:r>
            <a:r>
              <a:rPr lang="en-US" dirty="0" smtClean="0"/>
              <a:t> treatment choices</a:t>
            </a:r>
            <a:r>
              <a:rPr lang="en-US" dirty="0"/>
              <a:t>?</a:t>
            </a:r>
          </a:p>
          <a:p>
            <a:r>
              <a:rPr lang="en-US" dirty="0"/>
              <a:t>How to </a:t>
            </a:r>
            <a:r>
              <a:rPr lang="en-US" dirty="0" smtClean="0"/>
              <a:t>select</a:t>
            </a:r>
            <a:r>
              <a:rPr lang="en-US" dirty="0"/>
              <a:t> treatment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37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Correlation between relapse and </a:t>
            </a:r>
            <a:r>
              <a:rPr lang="en-US" sz="3200" dirty="0" err="1" smtClean="0">
                <a:solidFill>
                  <a:schemeClr val="tx1"/>
                </a:solidFill>
              </a:rPr>
              <a:t>TRAb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75 percent of </a:t>
            </a:r>
            <a:r>
              <a:rPr lang="en-US" dirty="0"/>
              <a:t>patients with undetectable TRAb went into a </a:t>
            </a:r>
            <a:r>
              <a:rPr lang="en-US" dirty="0" smtClean="0"/>
              <a:t>remission</a:t>
            </a:r>
          </a:p>
          <a:p>
            <a:pPr algn="l" rtl="0"/>
            <a:r>
              <a:rPr lang="en-US" dirty="0"/>
              <a:t>B</a:t>
            </a:r>
            <a:r>
              <a:rPr lang="en-US" dirty="0" smtClean="0"/>
              <a:t>ut </a:t>
            </a:r>
            <a:r>
              <a:rPr lang="en-US" b="1" dirty="0">
                <a:solidFill>
                  <a:srgbClr val="00B050"/>
                </a:solidFill>
              </a:rPr>
              <a:t>25 percent </a:t>
            </a:r>
            <a:r>
              <a:rPr lang="en-US" dirty="0"/>
              <a:t>relapsed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 Thus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thyroid function tests should be rechecked four </a:t>
            </a:r>
            <a:r>
              <a:rPr lang="en-US" b="1" dirty="0">
                <a:solidFill>
                  <a:srgbClr val="00B050"/>
                </a:solidFill>
              </a:rPr>
              <a:t>to six weeks </a:t>
            </a:r>
            <a:r>
              <a:rPr lang="en-US" b="1" dirty="0" smtClean="0">
                <a:solidFill>
                  <a:srgbClr val="00B050"/>
                </a:solidFill>
              </a:rPr>
              <a:t>later</a:t>
            </a:r>
          </a:p>
          <a:p>
            <a:pPr algn="l" rtl="0"/>
            <a:r>
              <a:rPr lang="en-US" dirty="0"/>
              <a:t>T</a:t>
            </a:r>
            <a:r>
              <a:rPr lang="en-US" dirty="0" smtClean="0"/>
              <a:t>hen </a:t>
            </a:r>
            <a:r>
              <a:rPr lang="en-US" b="1" dirty="0">
                <a:solidFill>
                  <a:srgbClr val="00B050"/>
                </a:solidFill>
              </a:rPr>
              <a:t>every three to four</a:t>
            </a:r>
            <a:r>
              <a:rPr lang="en-US" dirty="0"/>
              <a:t> months for the next </a:t>
            </a:r>
            <a:r>
              <a:rPr lang="en-US" dirty="0" smtClean="0"/>
              <a:t>year</a:t>
            </a:r>
          </a:p>
          <a:p>
            <a:pPr marL="0" indent="0" algn="l" rtl="0">
              <a:buNone/>
            </a:pPr>
            <a:endParaRPr lang="en-US" sz="1600" dirty="0" smtClean="0"/>
          </a:p>
          <a:p>
            <a:pPr marL="0" indent="0" algn="l" rtl="0">
              <a:buNone/>
            </a:pPr>
            <a:endParaRPr lang="en-US" sz="1600" dirty="0"/>
          </a:p>
          <a:p>
            <a:pPr marL="0" indent="0" algn="l" rtl="0">
              <a:buNone/>
            </a:pPr>
            <a:endParaRPr lang="en-US" sz="1600" dirty="0" smtClean="0"/>
          </a:p>
          <a:p>
            <a:pPr marL="0" indent="0" algn="l" rtl="0">
              <a:buNone/>
            </a:pPr>
            <a:endParaRPr lang="en-US" sz="1600" dirty="0"/>
          </a:p>
          <a:p>
            <a:pPr marL="0" indent="0" algn="l" rtl="0">
              <a:buNone/>
            </a:pPr>
            <a:r>
              <a:rPr lang="en-US" sz="1600" dirty="0" smtClean="0"/>
              <a:t>UP </a:t>
            </a:r>
            <a:r>
              <a:rPr lang="en-US" sz="1600" dirty="0"/>
              <a:t>TO Date </a:t>
            </a:r>
            <a:r>
              <a:rPr lang="en-US" sz="1600" dirty="0" smtClean="0"/>
              <a:t>2021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54970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Criteria for </a:t>
            </a:r>
            <a:r>
              <a:rPr lang="en-US" sz="3600" dirty="0" err="1" smtClean="0">
                <a:solidFill>
                  <a:schemeClr val="tx1"/>
                </a:solidFill>
              </a:rPr>
              <a:t>Antithyroid</a:t>
            </a:r>
            <a:r>
              <a:rPr lang="en-US" sz="3600" dirty="0" smtClean="0">
                <a:solidFill>
                  <a:schemeClr val="tx1"/>
                </a:solidFill>
              </a:rPr>
              <a:t> Drug Discontinuation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The discontinuation of </a:t>
            </a:r>
            <a:r>
              <a:rPr lang="en-US" dirty="0" smtClean="0"/>
              <a:t>ATD therapy can be considered if the result of </a:t>
            </a:r>
            <a:r>
              <a:rPr lang="en-US" b="1" dirty="0" smtClean="0">
                <a:solidFill>
                  <a:srgbClr val="7030A0"/>
                </a:solidFill>
              </a:rPr>
              <a:t>2 consecutive measurements of </a:t>
            </a:r>
            <a:r>
              <a:rPr lang="en-US" b="1" dirty="0" err="1" smtClean="0">
                <a:solidFill>
                  <a:srgbClr val="7030A0"/>
                </a:solidFill>
              </a:rPr>
              <a:t>TRAb</a:t>
            </a:r>
            <a:r>
              <a:rPr lang="en-US" b="1" dirty="0" smtClean="0">
                <a:solidFill>
                  <a:srgbClr val="7030A0"/>
                </a:solidFill>
              </a:rPr>
              <a:t>, performed in an interval of 6 months</a:t>
            </a:r>
            <a:r>
              <a:rPr lang="en-US" dirty="0" smtClean="0"/>
              <a:t>, is within the reference value (negative result)</a:t>
            </a:r>
          </a:p>
          <a:p>
            <a:endParaRPr lang="en-US" dirty="0" smtClean="0"/>
          </a:p>
          <a:p>
            <a:pPr>
              <a:buNone/>
            </a:pPr>
            <a:endParaRPr lang="fa-IR" dirty="0" smtClean="0"/>
          </a:p>
          <a:p>
            <a:r>
              <a:rPr lang="en-US" dirty="0" smtClean="0"/>
              <a:t> </a:t>
            </a:r>
            <a:r>
              <a:rPr lang="en-US" sz="1400" i="1" dirty="0" smtClean="0"/>
              <a:t>Endocrine Connections </a:t>
            </a:r>
            <a:r>
              <a:rPr lang="en-US" sz="1400" dirty="0" smtClean="0"/>
              <a:t>2021</a:t>
            </a:r>
          </a:p>
          <a:p>
            <a:pPr marL="0" indent="0" algn="ctr">
              <a:buFontTx/>
              <a:buNone/>
              <a:defRPr/>
            </a:pP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fa-I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Criteria for Antithyroid </a:t>
            </a:r>
            <a:r>
              <a:rPr lang="en-US" sz="3600" dirty="0" smtClean="0">
                <a:solidFill>
                  <a:schemeClr val="tx1"/>
                </a:solidFill>
              </a:rPr>
              <a:t>Drug Discontinuation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 algn="l" rtl="0"/>
            <a:r>
              <a:rPr lang="en-US" dirty="0"/>
              <a:t>If the </a:t>
            </a:r>
            <a:r>
              <a:rPr lang="en-US" b="1" dirty="0">
                <a:solidFill>
                  <a:srgbClr val="00B050"/>
                </a:solidFill>
              </a:rPr>
              <a:t>goiter decreases in size and </a:t>
            </a:r>
            <a:r>
              <a:rPr lang="en-US" b="1" dirty="0" smtClean="0">
                <a:solidFill>
                  <a:srgbClr val="00B050"/>
                </a:solidFill>
              </a:rPr>
              <a:t>negative TRAb </a:t>
            </a:r>
            <a:r>
              <a:rPr lang="en-US" dirty="0"/>
              <a:t>results are maintained, the </a:t>
            </a:r>
            <a:r>
              <a:rPr lang="en-US" dirty="0" smtClean="0"/>
              <a:t>patient may </a:t>
            </a:r>
            <a:r>
              <a:rPr lang="en-US" dirty="0"/>
              <a:t>have achieved </a:t>
            </a:r>
            <a:r>
              <a:rPr lang="en-US" dirty="0" smtClean="0"/>
              <a:t>remission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Clin </a:t>
            </a:r>
            <a:r>
              <a:rPr lang="en-US" dirty="0"/>
              <a:t>Pediatr Endocrinol 2017</a:t>
            </a:r>
          </a:p>
        </p:txBody>
      </p:sp>
    </p:spTree>
    <p:extLst>
      <p:ext uri="{BB962C8B-B14F-4D97-AF65-F5344CB8AC3E}">
        <p14:creationId xmlns:p14="http://schemas.microsoft.com/office/powerpoint/2010/main" xmlns="" val="411947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Criteria for Antithyroid </a:t>
            </a:r>
            <a:r>
              <a:rPr lang="en-US" sz="3200" dirty="0" smtClean="0">
                <a:solidFill>
                  <a:schemeClr val="tx1"/>
                </a:solidFill>
              </a:rPr>
              <a:t>Drug Discontinuation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if normal thyroid </a:t>
            </a:r>
            <a:r>
              <a:rPr lang="en-US" dirty="0"/>
              <a:t>function is maintained with </a:t>
            </a:r>
            <a:r>
              <a:rPr lang="en-US" dirty="0" smtClean="0"/>
              <a:t>the maintenance </a:t>
            </a:r>
            <a:r>
              <a:rPr lang="en-US" dirty="0"/>
              <a:t>dose of an antithyroid </a:t>
            </a:r>
            <a:r>
              <a:rPr lang="en-US" dirty="0" smtClean="0"/>
              <a:t>drug </a:t>
            </a:r>
            <a:r>
              <a:rPr lang="en-US" dirty="0" smtClean="0">
                <a:solidFill>
                  <a:srgbClr val="00B050"/>
                </a:solidFill>
              </a:rPr>
              <a:t>approximately </a:t>
            </a:r>
            <a:r>
              <a:rPr lang="en-US" dirty="0">
                <a:solidFill>
                  <a:srgbClr val="00B050"/>
                </a:solidFill>
              </a:rPr>
              <a:t>5 mg of MMI/every </a:t>
            </a:r>
            <a:r>
              <a:rPr lang="en-US" dirty="0" smtClean="0">
                <a:solidFill>
                  <a:srgbClr val="00B050"/>
                </a:solidFill>
              </a:rPr>
              <a:t>other day </a:t>
            </a:r>
            <a:r>
              <a:rPr lang="en-US" dirty="0">
                <a:solidFill>
                  <a:srgbClr val="00B050"/>
                </a:solidFill>
              </a:rPr>
              <a:t>to 5 </a:t>
            </a:r>
            <a:r>
              <a:rPr lang="en-US" dirty="0" smtClean="0">
                <a:solidFill>
                  <a:srgbClr val="00B050"/>
                </a:solidFill>
              </a:rPr>
              <a:t>mg/d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for more than 6 </a:t>
            </a:r>
            <a:r>
              <a:rPr lang="en-US" dirty="0" smtClean="0">
                <a:solidFill>
                  <a:srgbClr val="FF0000"/>
                </a:solidFill>
              </a:rPr>
              <a:t>mo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onsider </a:t>
            </a:r>
            <a:r>
              <a:rPr lang="en-US" dirty="0"/>
              <a:t>discontinuation </a:t>
            </a:r>
            <a:r>
              <a:rPr lang="en-US" dirty="0" smtClean="0"/>
              <a:t>of the </a:t>
            </a:r>
            <a:r>
              <a:rPr lang="en-US" dirty="0"/>
              <a:t>drug</a:t>
            </a:r>
            <a:r>
              <a:rPr lang="en-US" dirty="0" smtClean="0"/>
              <a:t>.</a:t>
            </a:r>
          </a:p>
          <a:p>
            <a:pPr algn="l" rtl="0"/>
            <a:endParaRPr lang="en-US" sz="1600" dirty="0" smtClean="0"/>
          </a:p>
          <a:p>
            <a:pPr algn="l" rtl="0"/>
            <a:endParaRPr lang="en-US" sz="1600" dirty="0"/>
          </a:p>
          <a:p>
            <a:pPr algn="l" rtl="0"/>
            <a:endParaRPr lang="en-US" sz="1600" dirty="0" smtClean="0"/>
          </a:p>
          <a:p>
            <a:pPr algn="l" rtl="0"/>
            <a:endParaRPr lang="en-US" sz="1600" dirty="0"/>
          </a:p>
          <a:p>
            <a:pPr algn="l" rtl="0"/>
            <a:r>
              <a:rPr lang="en-US" sz="1600" dirty="0" smtClean="0"/>
              <a:t>Clin </a:t>
            </a:r>
            <a:r>
              <a:rPr lang="en-US" sz="1600" dirty="0"/>
              <a:t>Pediatr Endocrinol </a:t>
            </a:r>
            <a:r>
              <a:rPr lang="en-US" sz="1600" dirty="0" smtClean="0"/>
              <a:t>2017</a:t>
            </a:r>
          </a:p>
          <a:p>
            <a:pPr algn="l" rtl="0"/>
            <a:r>
              <a:rPr lang="en-US" sz="1600" dirty="0"/>
              <a:t>UP TO Date </a:t>
            </a:r>
            <a:r>
              <a:rPr lang="en-US" sz="1600" dirty="0" smtClean="0"/>
              <a:t>2021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7476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Criteria for </a:t>
            </a:r>
            <a:r>
              <a:rPr lang="en-US" sz="3600" dirty="0" err="1" smtClean="0">
                <a:solidFill>
                  <a:schemeClr val="tx1"/>
                </a:solidFill>
              </a:rPr>
              <a:t>Antithyroid</a:t>
            </a:r>
            <a:r>
              <a:rPr lang="en-US" sz="3600" dirty="0" smtClean="0">
                <a:solidFill>
                  <a:schemeClr val="tx1"/>
                </a:solidFill>
              </a:rPr>
              <a:t> Drug Discontinuation</a:t>
            </a:r>
            <a:endParaRPr lang="fa-IR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637109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Dose titration method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Discontinued when</a:t>
            </a:r>
          </a:p>
          <a:p>
            <a:r>
              <a:rPr lang="en-US" dirty="0" err="1" smtClean="0"/>
              <a:t>Euthyroidism</a:t>
            </a:r>
            <a:r>
              <a:rPr lang="en-US" dirty="0" smtClean="0"/>
              <a:t> was maintained at the lowest dose</a:t>
            </a:r>
          </a:p>
          <a:p>
            <a:pPr algn="ctr">
              <a:buNone/>
            </a:pPr>
            <a:r>
              <a:rPr lang="en-US" b="1" dirty="0" smtClean="0"/>
              <a:t>2.5 mg/day for 6-12 months</a:t>
            </a:r>
            <a:r>
              <a:rPr lang="en-US" dirty="0" smtClean="0"/>
              <a:t>.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ORIGINAL RESEARCH 2021</a:t>
            </a:r>
          </a:p>
          <a:p>
            <a:r>
              <a:rPr lang="en-US" sz="1400" dirty="0" smtClean="0"/>
              <a:t>Up to date 2021</a:t>
            </a:r>
            <a:br>
              <a:rPr lang="en-US" sz="1400" dirty="0" smtClean="0"/>
            </a:br>
            <a:endParaRPr lang="fa-IR" sz="1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Criteria for Antithyroid Drug Discontinuation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B050"/>
                </a:solidFill>
              </a:rPr>
              <a:t>Drug withdrawal </a:t>
            </a:r>
            <a:r>
              <a:rPr lang="en-US" sz="2800" b="1" dirty="0"/>
              <a:t>is usually carried out during school vacation as to minimize potential interference with performance.</a:t>
            </a:r>
          </a:p>
          <a:p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90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How long ATDs should be used in children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>
                <a:solidFill>
                  <a:srgbClr val="00B050"/>
                </a:solidFill>
              </a:rPr>
              <a:t>long-term </a:t>
            </a:r>
            <a:r>
              <a:rPr lang="en-US" dirty="0">
                <a:solidFill>
                  <a:srgbClr val="00B050"/>
                </a:solidFill>
              </a:rPr>
              <a:t>treatment </a:t>
            </a:r>
            <a:r>
              <a:rPr lang="en-US" dirty="0"/>
              <a:t>for up to 10 </a:t>
            </a:r>
            <a:r>
              <a:rPr lang="en-US" dirty="0" smtClean="0"/>
              <a:t>years</a:t>
            </a:r>
            <a:r>
              <a:rPr lang="en-US" dirty="0"/>
              <a:t> </a:t>
            </a:r>
          </a:p>
          <a:p>
            <a:pPr marL="0" indent="0" algn="l" rtl="0">
              <a:buNone/>
            </a:pPr>
            <a:r>
              <a:rPr lang="en-US" dirty="0" smtClean="0"/>
              <a:t>          we </a:t>
            </a:r>
            <a:r>
              <a:rPr lang="en-US" dirty="0"/>
              <a:t>prescribe MMI </a:t>
            </a:r>
            <a:r>
              <a:rPr lang="en-US" dirty="0" smtClean="0"/>
              <a:t>indefinitely </a:t>
            </a:r>
            <a:r>
              <a:rPr lang="en-US" b="1" dirty="0" smtClean="0"/>
              <a:t>till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               </a:t>
            </a:r>
            <a:r>
              <a:rPr lang="en-US" b="1" dirty="0">
                <a:solidFill>
                  <a:srgbClr val="00B0F0"/>
                </a:solidFill>
              </a:rPr>
              <a:t> leaving home for </a:t>
            </a:r>
            <a:r>
              <a:rPr lang="en-US" b="1" dirty="0" smtClean="0">
                <a:solidFill>
                  <a:srgbClr val="00B0F0"/>
                </a:solidFill>
              </a:rPr>
              <a:t>college</a:t>
            </a:r>
          </a:p>
          <a:p>
            <a:pPr marL="0" indent="0">
              <a:buNone/>
            </a:pPr>
            <a:r>
              <a:rPr lang="en-US" dirty="0" smtClean="0"/>
              <a:t>Until the child is considered </a:t>
            </a:r>
            <a:r>
              <a:rPr lang="en-US" dirty="0" smtClean="0">
                <a:solidFill>
                  <a:srgbClr val="00B050"/>
                </a:solidFill>
              </a:rPr>
              <a:t>old enough for surgery or RAI            </a:t>
            </a:r>
            <a:r>
              <a:rPr lang="en-US" sz="1400" b="1" dirty="0" smtClean="0">
                <a:solidFill>
                  <a:srgbClr val="00B0F0"/>
                </a:solidFill>
              </a:rPr>
              <a:t>( 16 years or older)</a:t>
            </a:r>
          </a:p>
          <a:p>
            <a:pPr marL="0" indent="0"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1400" dirty="0" smtClean="0"/>
              <a:t>ATA Guidelines 2016</a:t>
            </a:r>
          </a:p>
          <a:p>
            <a:pPr marL="0" indent="0">
              <a:buNone/>
            </a:pPr>
            <a:r>
              <a:rPr lang="en-US" sz="1400" dirty="0" err="1" smtClean="0"/>
              <a:t>Clin</a:t>
            </a:r>
            <a:r>
              <a:rPr lang="en-US" sz="1400" dirty="0" smtClean="0"/>
              <a:t> </a:t>
            </a:r>
            <a:r>
              <a:rPr lang="en-US" sz="1400" dirty="0" err="1" smtClean="0"/>
              <a:t>Pediatr</a:t>
            </a:r>
            <a:r>
              <a:rPr lang="en-US" sz="1400" dirty="0" smtClean="0"/>
              <a:t> </a:t>
            </a:r>
            <a:r>
              <a:rPr lang="en-US" sz="1400" dirty="0" err="1" smtClean="0"/>
              <a:t>Endocrinol</a:t>
            </a:r>
            <a:r>
              <a:rPr lang="en-US" sz="1400" dirty="0" smtClean="0"/>
              <a:t> 2017</a:t>
            </a:r>
          </a:p>
          <a:p>
            <a:pPr marL="0" indent="0">
              <a:buNone/>
            </a:pPr>
            <a:r>
              <a:rPr lang="en-US" sz="1400" dirty="0" smtClean="0"/>
              <a:t>UP </a:t>
            </a:r>
            <a:r>
              <a:rPr lang="en-US" sz="1400" dirty="0"/>
              <a:t>TO </a:t>
            </a:r>
            <a:r>
              <a:rPr lang="en-US" sz="1400" dirty="0" smtClean="0"/>
              <a:t>Date 2021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090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H</a:t>
            </a:r>
            <a:r>
              <a:rPr lang="en-US" sz="3200" dirty="0" smtClean="0">
                <a:solidFill>
                  <a:schemeClr val="tx1"/>
                </a:solidFill>
              </a:rPr>
              <a:t>ow </a:t>
            </a:r>
            <a:r>
              <a:rPr lang="en-US" sz="3200" dirty="0">
                <a:solidFill>
                  <a:schemeClr val="tx1"/>
                </a:solidFill>
              </a:rPr>
              <a:t>long ATDs should be used in children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00B050"/>
                </a:solidFill>
              </a:rPr>
              <a:t>A report from France </a:t>
            </a:r>
            <a:r>
              <a:rPr lang="en-US" dirty="0"/>
              <a:t>shows that with prolonged ATD use, remission rates of up to </a:t>
            </a:r>
            <a:r>
              <a:rPr lang="en-US" b="1" dirty="0">
                <a:solidFill>
                  <a:srgbClr val="00B0F0"/>
                </a:solidFill>
              </a:rPr>
              <a:t>49% 10 years follow-up </a:t>
            </a:r>
            <a:r>
              <a:rPr lang="en-US" dirty="0"/>
              <a:t>of 154 children treated with </a:t>
            </a:r>
            <a:r>
              <a:rPr lang="en-US" dirty="0" smtClean="0"/>
              <a:t>ATDs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sz="1200" dirty="0"/>
              <a:t>ATA 2016 Guidelines for Diagnosis and Management of Hyperthyroidism</a:t>
            </a:r>
          </a:p>
          <a:p>
            <a:pPr algn="l" rt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982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Adverse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Patients should be given written instructions regarding the symptoms of possible agranulocytosis </a:t>
            </a:r>
            <a:r>
              <a:rPr lang="en-US" sz="2800" dirty="0" smtClean="0"/>
              <a:t>(sore </a:t>
            </a:r>
            <a:r>
              <a:rPr lang="en-US" sz="2800" dirty="0"/>
              <a:t>throat, fever, mouth ulcers</a:t>
            </a:r>
            <a:r>
              <a:rPr lang="en-US" sz="2800" dirty="0" smtClean="0"/>
              <a:t>)</a:t>
            </a:r>
          </a:p>
          <a:p>
            <a:r>
              <a:rPr lang="en-US" sz="2800" dirty="0"/>
              <a:t>N</a:t>
            </a:r>
            <a:r>
              <a:rPr lang="en-US" sz="2800" dirty="0" smtClean="0"/>
              <a:t>eed </a:t>
            </a:r>
            <a:r>
              <a:rPr lang="en-US" sz="2800" dirty="0"/>
              <a:t>to stop treatment pending a complete blood count. 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b="1" dirty="0">
                <a:solidFill>
                  <a:srgbClr val="00B050"/>
                </a:solidFill>
              </a:rPr>
              <a:t>Patients should be informed of potential side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B050"/>
                </a:solidFill>
              </a:rPr>
              <a:t>effects of ATD if they should develop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37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Adverse Effects ofMMI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Dose-dependent      &gt;30mg/day </a:t>
            </a:r>
          </a:p>
          <a:p>
            <a:pPr>
              <a:buClr>
                <a:srgbClr val="FF0000"/>
              </a:buClr>
            </a:pPr>
            <a:r>
              <a:rPr lang="en-US" sz="2000" dirty="0" err="1" smtClean="0"/>
              <a:t>Agranulocytosis</a:t>
            </a:r>
            <a:r>
              <a:rPr lang="en-US" sz="2000" dirty="0" smtClean="0"/>
              <a:t>   &lt; </a:t>
            </a:r>
            <a:r>
              <a:rPr lang="en-US" sz="2000" dirty="0"/>
              <a:t>500 granulocytes / mm³ )in </a:t>
            </a:r>
            <a:r>
              <a:rPr lang="en-US" sz="2000" dirty="0" smtClean="0"/>
              <a:t>0.3%;</a:t>
            </a:r>
          </a:p>
          <a:p>
            <a:pPr>
              <a:buClr>
                <a:srgbClr val="FF0000"/>
              </a:buClr>
              <a:buNone/>
            </a:pPr>
            <a:r>
              <a:rPr lang="en-US" sz="2000" dirty="0" smtClean="0"/>
              <a:t>  watch fever </a:t>
            </a:r>
            <a:r>
              <a:rPr lang="en-US" dirty="0" smtClean="0"/>
              <a:t>sore throat; </a:t>
            </a:r>
            <a:r>
              <a:rPr lang="en-US" b="1" dirty="0" smtClean="0">
                <a:solidFill>
                  <a:srgbClr val="00B0F0"/>
                </a:solidFill>
              </a:rPr>
              <a:t>usually first 3 mos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Hepatotoxicity – watch liver enzymes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Vasculitis – arthralgia, positive markers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vasculitis </a:t>
            </a:r>
            <a:r>
              <a:rPr lang="en-US" dirty="0"/>
              <a:t>can happen later</a:t>
            </a:r>
          </a:p>
        </p:txBody>
      </p:sp>
    </p:spTree>
    <p:extLst>
      <p:ext uri="{BB962C8B-B14F-4D97-AF65-F5344CB8AC3E}">
        <p14:creationId xmlns:p14="http://schemas.microsoft.com/office/powerpoint/2010/main" xmlns="" val="204498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66850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Key Points before Treatment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/>
              <a:t>Discuss with pt logistics, benefits, speed of recovery, drawbacks, potential side </a:t>
            </a:r>
            <a:r>
              <a:rPr lang="en-US" dirty="0" smtClean="0"/>
              <a:t>effects and </a:t>
            </a:r>
            <a:r>
              <a:rPr lang="en-US" dirty="0"/>
              <a:t>cost</a:t>
            </a:r>
          </a:p>
          <a:p>
            <a:pPr>
              <a:buClr>
                <a:srgbClr val="FF0000"/>
              </a:buClr>
            </a:pPr>
            <a:r>
              <a:rPr lang="en-US" dirty="0"/>
              <a:t>Final decision on choice of treatment depends on </a:t>
            </a:r>
            <a:r>
              <a:rPr lang="en-US" dirty="0" smtClean="0"/>
              <a:t>resources pt </a:t>
            </a:r>
            <a:r>
              <a:rPr lang="en-US" dirty="0"/>
              <a:t>preference and </a:t>
            </a:r>
            <a:r>
              <a:rPr lang="en-US" dirty="0" smtClean="0"/>
              <a:t>physician experience</a:t>
            </a:r>
          </a:p>
          <a:p>
            <a:r>
              <a:rPr lang="en-US" dirty="0">
                <a:solidFill>
                  <a:srgbClr val="00B050"/>
                </a:solidFill>
              </a:rPr>
              <a:t>Absolute neutrophil </a:t>
            </a:r>
            <a:r>
              <a:rPr lang="en-US" dirty="0"/>
              <a:t>counts should </a:t>
            </a:r>
            <a:r>
              <a:rPr lang="en-US" dirty="0">
                <a:solidFill>
                  <a:srgbClr val="FF0000"/>
                </a:solidFill>
              </a:rPr>
              <a:t>exceed 1000/mm3 </a:t>
            </a:r>
            <a:r>
              <a:rPr lang="en-US" dirty="0"/>
              <a:t>and </a:t>
            </a:r>
            <a:r>
              <a:rPr lang="en-US" dirty="0">
                <a:solidFill>
                  <a:srgbClr val="7030A0"/>
                </a:solidFill>
              </a:rPr>
              <a:t>liver enzyme </a:t>
            </a:r>
            <a:r>
              <a:rPr lang="en-US" dirty="0" smtClean="0">
                <a:solidFill>
                  <a:srgbClr val="7030A0"/>
                </a:solidFill>
              </a:rPr>
              <a:t>should </a:t>
            </a:r>
            <a:r>
              <a:rPr lang="en-US" dirty="0">
                <a:solidFill>
                  <a:srgbClr val="7030A0"/>
                </a:solidFill>
              </a:rPr>
              <a:t>be no higher than three times </a:t>
            </a:r>
            <a:r>
              <a:rPr lang="en-US" dirty="0"/>
              <a:t>the upper limit of the normal </a:t>
            </a:r>
            <a:r>
              <a:rPr lang="en-US" dirty="0" smtClean="0"/>
              <a:t>range</a:t>
            </a:r>
          </a:p>
          <a:p>
            <a:r>
              <a:rPr lang="en-US" dirty="0" smtClean="0"/>
              <a:t>Normal </a:t>
            </a:r>
            <a:r>
              <a:rPr lang="en-US" dirty="0" smtClean="0">
                <a:solidFill>
                  <a:srgbClr val="C00000"/>
                </a:solidFill>
              </a:rPr>
              <a:t>gamma-</a:t>
            </a:r>
            <a:r>
              <a:rPr lang="en-US" dirty="0" err="1" smtClean="0">
                <a:solidFill>
                  <a:srgbClr val="C00000"/>
                </a:solidFill>
              </a:rPr>
              <a:t>glutamyl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transpeptidase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sz="1400" dirty="0" smtClean="0"/>
              <a:t>Up to date 2021</a:t>
            </a:r>
          </a:p>
          <a:p>
            <a:r>
              <a:rPr lang="en-US" sz="1400" dirty="0" smtClean="0"/>
              <a:t>Hyperthyroidism in adolescents  </a:t>
            </a:r>
            <a:r>
              <a:rPr lang="en-US" sz="1400" i="1" dirty="0" smtClean="0"/>
              <a:t>Endocrine Connections  </a:t>
            </a:r>
            <a:r>
              <a:rPr lang="en-US" sz="1400" dirty="0" smtClean="0"/>
              <a:t>2021</a:t>
            </a:r>
          </a:p>
          <a:p>
            <a:r>
              <a:rPr lang="en-US" sz="1400" dirty="0" smtClean="0"/>
              <a:t>ATA 2016 Guidelines for Diagnosis and Management of Hyperthyroidism</a:t>
            </a:r>
          </a:p>
          <a:p>
            <a:endParaRPr lang="en-US" sz="14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1554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Adverse Effects </a:t>
            </a:r>
            <a:r>
              <a:rPr lang="en-US" dirty="0" err="1" smtClean="0">
                <a:solidFill>
                  <a:schemeClr val="tx1"/>
                </a:solidFill>
              </a:rPr>
              <a:t>ofMMI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pPr algn="l" rtl="0"/>
            <a:r>
              <a:rPr lang="en-US" dirty="0"/>
              <a:t>M</a:t>
            </a:r>
            <a:r>
              <a:rPr lang="en-US" dirty="0" smtClean="0"/>
              <a:t>onitor adverse drug </a:t>
            </a:r>
            <a:r>
              <a:rPr lang="en-US" dirty="0"/>
              <a:t>reactions every </a:t>
            </a:r>
            <a:r>
              <a:rPr lang="en-US" b="1" dirty="0">
                <a:solidFill>
                  <a:srgbClr val="00B050"/>
                </a:solidFill>
              </a:rPr>
              <a:t>2–3 wk </a:t>
            </a:r>
            <a:r>
              <a:rPr lang="en-US" dirty="0"/>
              <a:t>for at </a:t>
            </a:r>
            <a:r>
              <a:rPr lang="en-US" b="1" dirty="0" smtClean="0">
                <a:solidFill>
                  <a:srgbClr val="7030A0"/>
                </a:solidFill>
              </a:rPr>
              <a:t>least 2–3 </a:t>
            </a:r>
            <a:r>
              <a:rPr lang="en-US" b="1" dirty="0">
                <a:solidFill>
                  <a:srgbClr val="7030A0"/>
                </a:solidFill>
              </a:rPr>
              <a:t>mo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l" rtl="0"/>
            <a:r>
              <a:rPr lang="en-US" dirty="0"/>
              <a:t>D</a:t>
            </a:r>
            <a:r>
              <a:rPr lang="en-US" dirty="0" smtClean="0"/>
              <a:t>ose-related </a:t>
            </a:r>
            <a:r>
              <a:rPr lang="en-US" dirty="0"/>
              <a:t>and </a:t>
            </a:r>
            <a:r>
              <a:rPr lang="en-US" dirty="0" smtClean="0"/>
              <a:t>occur within </a:t>
            </a:r>
            <a:r>
              <a:rPr lang="en-US" dirty="0"/>
              <a:t>the first 3 months of treatment </a:t>
            </a:r>
            <a:endParaRPr lang="en-US" dirty="0" smtClean="0"/>
          </a:p>
          <a:p>
            <a:pPr algn="l" rtl="0"/>
            <a:r>
              <a:rPr lang="en-US" dirty="0"/>
              <a:t>H</a:t>
            </a:r>
            <a:r>
              <a:rPr lang="en-US" dirty="0" smtClean="0"/>
              <a:t>igh </a:t>
            </a:r>
            <a:r>
              <a:rPr lang="en-US" dirty="0"/>
              <a:t>doses </a:t>
            </a:r>
            <a:r>
              <a:rPr lang="en-US" dirty="0" smtClean="0"/>
              <a:t>of MMI         </a:t>
            </a:r>
            <a:r>
              <a:rPr lang="en-US" b="1" dirty="0" smtClean="0">
                <a:solidFill>
                  <a:srgbClr val="00B050"/>
                </a:solidFill>
              </a:rPr>
              <a:t>&gt;</a:t>
            </a:r>
            <a:r>
              <a:rPr lang="en-US" b="1" dirty="0">
                <a:solidFill>
                  <a:srgbClr val="00B050"/>
                </a:solidFill>
              </a:rPr>
              <a:t>30 </a:t>
            </a:r>
            <a:r>
              <a:rPr lang="en-US" b="1" dirty="0" smtClean="0">
                <a:solidFill>
                  <a:srgbClr val="00B050"/>
                </a:solidFill>
              </a:rPr>
              <a:t>mg</a:t>
            </a:r>
          </a:p>
          <a:p>
            <a:pPr marL="0" indent="0" algn="l" rtl="0">
              <a:buNone/>
            </a:pPr>
            <a:endParaRPr lang="en-US" sz="1200" dirty="0" smtClean="0"/>
          </a:p>
          <a:p>
            <a:pPr marL="0" indent="0" algn="l" rtl="0">
              <a:buNone/>
            </a:pPr>
            <a:endParaRPr lang="en-US" sz="1200" dirty="0"/>
          </a:p>
          <a:p>
            <a:pPr marL="0" indent="0" algn="l" rtl="0">
              <a:buNone/>
            </a:pPr>
            <a:endParaRPr lang="en-US" sz="1200" dirty="0" smtClean="0"/>
          </a:p>
          <a:p>
            <a:pPr marL="0" indent="0" algn="l" rtl="0">
              <a:buNone/>
            </a:pPr>
            <a:endParaRPr lang="en-US" sz="1200" dirty="0"/>
          </a:p>
          <a:p>
            <a:pPr marL="0" indent="0" algn="l" rtl="0">
              <a:buNone/>
            </a:pPr>
            <a:r>
              <a:rPr lang="en-US" sz="1200" dirty="0" smtClean="0"/>
              <a:t>ATA </a:t>
            </a:r>
            <a:r>
              <a:rPr lang="en-US" sz="1200" dirty="0"/>
              <a:t>2016 Guidelines for Diagnosis and Management of </a:t>
            </a:r>
            <a:r>
              <a:rPr lang="en-US" sz="1200" dirty="0" smtClean="0"/>
              <a:t>Hyperthyroidism</a:t>
            </a:r>
          </a:p>
          <a:p>
            <a:pPr marL="0" indent="0" algn="l" rtl="0">
              <a:buNone/>
            </a:pPr>
            <a:endParaRPr lang="en-US" sz="1200" dirty="0"/>
          </a:p>
          <a:p>
            <a:pPr algn="l" rtl="0"/>
            <a:r>
              <a:rPr lang="en-US" sz="1200" dirty="0"/>
              <a:t>Clin Pediatr Endocrinol 2017</a:t>
            </a:r>
          </a:p>
        </p:txBody>
      </p:sp>
    </p:spTree>
    <p:extLst>
      <p:ext uri="{BB962C8B-B14F-4D97-AF65-F5344CB8AC3E}">
        <p14:creationId xmlns:p14="http://schemas.microsoft.com/office/powerpoint/2010/main" xmlns="" val="189567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Adverse Effects </a:t>
            </a:r>
            <a:r>
              <a:rPr lang="en-US" dirty="0" err="1" smtClean="0">
                <a:solidFill>
                  <a:schemeClr val="tx1"/>
                </a:solidFill>
              </a:rPr>
              <a:t>ofMMI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>
                <a:solidFill>
                  <a:srgbClr val="00B050"/>
                </a:solidFill>
              </a:rPr>
              <a:t>MMI associated </a:t>
            </a:r>
            <a:r>
              <a:rPr lang="en-US" b="1" dirty="0" smtClean="0">
                <a:solidFill>
                  <a:srgbClr val="00B050"/>
                </a:solidFill>
              </a:rPr>
              <a:t>with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/>
              <a:t>C</a:t>
            </a:r>
            <a:r>
              <a:rPr lang="en-US" dirty="0" smtClean="0"/>
              <a:t>holestatic pruritic, </a:t>
            </a:r>
            <a:r>
              <a:rPr lang="en-US" dirty="0"/>
              <a:t>jaundice, acolic stools </a:t>
            </a:r>
            <a:r>
              <a:rPr lang="en-US" dirty="0" smtClean="0"/>
              <a:t>,dark </a:t>
            </a:r>
            <a:r>
              <a:rPr lang="en-US" dirty="0"/>
              <a:t>urine</a:t>
            </a:r>
            <a:endParaRPr lang="en-US" dirty="0" smtClean="0"/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/>
              <a:t>R</a:t>
            </a:r>
            <a:r>
              <a:rPr lang="en-US" dirty="0" smtClean="0"/>
              <a:t>ash</a:t>
            </a:r>
            <a:r>
              <a:rPr lang="en-US" dirty="0"/>
              <a:t>, </a:t>
            </a:r>
            <a:r>
              <a:rPr lang="en-US" dirty="0" smtClean="0"/>
              <a:t>or, arthralgias 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/>
              <a:t>A</a:t>
            </a:r>
            <a:r>
              <a:rPr lang="en-US" dirty="0" smtClean="0"/>
              <a:t>bdominal </a:t>
            </a:r>
            <a:r>
              <a:rPr lang="en-US" dirty="0"/>
              <a:t>pain, </a:t>
            </a:r>
            <a:r>
              <a:rPr lang="en-US" dirty="0" smtClean="0"/>
              <a:t>nausea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Fatigue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Fever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pharyngitis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Abnormal </a:t>
            </a:r>
            <a:r>
              <a:rPr lang="en-US" dirty="0"/>
              <a:t>taste </a:t>
            </a:r>
            <a:r>
              <a:rPr lang="en-US" dirty="0" smtClean="0"/>
              <a:t>sensation</a:t>
            </a:r>
          </a:p>
          <a:p>
            <a:pPr marL="0" indent="0" algn="l" rtl="0">
              <a:buNone/>
            </a:pPr>
            <a:r>
              <a:rPr lang="en-US" sz="1600" dirty="0" smtClean="0"/>
              <a:t>UP </a:t>
            </a:r>
            <a:r>
              <a:rPr lang="en-US" sz="1600" dirty="0"/>
              <a:t>TO Date </a:t>
            </a:r>
            <a:r>
              <a:rPr lang="en-US" sz="1600" dirty="0" smtClean="0"/>
              <a:t>2021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5405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Adverse Effects </a:t>
            </a:r>
            <a:r>
              <a:rPr lang="en-US" dirty="0" err="1" smtClean="0">
                <a:solidFill>
                  <a:schemeClr val="tx1"/>
                </a:solidFill>
              </a:rPr>
              <a:t>ofMMI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b="1" dirty="0">
                <a:solidFill>
                  <a:srgbClr val="00B050"/>
                </a:solidFill>
              </a:rPr>
              <a:t>switching from </a:t>
            </a:r>
            <a:r>
              <a:rPr lang="en-US" b="1" dirty="0" smtClean="0">
                <a:solidFill>
                  <a:srgbClr val="00B050"/>
                </a:solidFill>
              </a:rPr>
              <a:t>one ATD </a:t>
            </a:r>
            <a:r>
              <a:rPr lang="en-US" b="1" dirty="0">
                <a:solidFill>
                  <a:srgbClr val="00B050"/>
                </a:solidFill>
              </a:rPr>
              <a:t>to the other is safe </a:t>
            </a:r>
            <a:r>
              <a:rPr lang="en-US" dirty="0"/>
              <a:t>in the case of minor side effects</a:t>
            </a:r>
            <a:r>
              <a:rPr lang="en-US" dirty="0" smtClean="0"/>
              <a:t>,</a:t>
            </a:r>
          </a:p>
          <a:p>
            <a:r>
              <a:rPr lang="en-US" sz="2400" dirty="0">
                <a:solidFill>
                  <a:srgbClr val="00B0F0"/>
                </a:solidFill>
              </a:rPr>
              <a:t>In patients with minor skin reactions, an antihistamine can be added</a:t>
            </a:r>
            <a:endParaRPr lang="fa-IR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dirty="0"/>
          </a:p>
          <a:p>
            <a:pPr marL="0" indent="0" algn="l" rtl="0">
              <a:buNone/>
            </a:pPr>
            <a:endParaRPr lang="en-US" sz="1200" dirty="0" smtClean="0"/>
          </a:p>
          <a:p>
            <a:pPr marL="0" indent="0" algn="l" rtl="0">
              <a:buNone/>
            </a:pPr>
            <a:endParaRPr lang="en-US" sz="1200" dirty="0"/>
          </a:p>
          <a:p>
            <a:pPr marL="0" indent="0" algn="l" rtl="0">
              <a:buNone/>
            </a:pPr>
            <a:endParaRPr lang="en-US" sz="1200" dirty="0" smtClean="0"/>
          </a:p>
          <a:p>
            <a:pPr marL="0" indent="0" algn="l" rtl="0">
              <a:buNone/>
            </a:pPr>
            <a:r>
              <a:rPr lang="en-US" sz="1200" dirty="0" smtClean="0"/>
              <a:t>ATA </a:t>
            </a:r>
            <a:r>
              <a:rPr lang="en-US" sz="1200" dirty="0"/>
              <a:t>2016 Guidelines for Diagnosis and Management of Hyperthyroidism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387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Minor side-effects of MMI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en-US" b="1" dirty="0">
                <a:solidFill>
                  <a:srgbClr val="00B050"/>
                </a:solidFill>
              </a:rPr>
              <a:t>Persistent symptomatic minor side </a:t>
            </a:r>
            <a:r>
              <a:rPr lang="en-US" b="1" dirty="0" smtClean="0">
                <a:solidFill>
                  <a:srgbClr val="00B050"/>
                </a:solidFill>
              </a:rPr>
              <a:t>effects include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n-US" dirty="0" smtClean="0"/>
              <a:t>pruritus</a:t>
            </a:r>
            <a:r>
              <a:rPr lang="en-US" dirty="0"/>
              <a:t>, arthralgia</a:t>
            </a:r>
            <a:r>
              <a:rPr lang="en-US" dirty="0" smtClean="0"/>
              <a:t>,  </a:t>
            </a:r>
            <a:r>
              <a:rPr lang="en-US" dirty="0"/>
              <a:t>gastrointestinal distress.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n-US" b="1" dirty="0" smtClean="0"/>
              <a:t>Abnormal </a:t>
            </a:r>
            <a:r>
              <a:rPr lang="en-US" b="1" dirty="0"/>
              <a:t>sense of </a:t>
            </a:r>
            <a:r>
              <a:rPr lang="en-US" b="1" dirty="0" smtClean="0"/>
              <a:t>taste,sialadenitis 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 discontinue the drug for a few days until the symptom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subsides if repeat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changing to RAI or surgery, or switching to the other ATD when RAI or surgery are not opti</a:t>
            </a:r>
            <a:r>
              <a:rPr lang="en-US" sz="2800" dirty="0"/>
              <a:t>ons.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endParaRPr lang="en-US" b="1" dirty="0"/>
          </a:p>
          <a:p>
            <a:endParaRPr lang="fa-IR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58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Management of serious </a:t>
            </a:r>
            <a:r>
              <a:rPr lang="en-US" sz="2000" dirty="0" smtClean="0">
                <a:solidFill>
                  <a:schemeClr val="tx1"/>
                </a:solidFill>
              </a:rPr>
              <a:t>allergic </a:t>
            </a:r>
            <a:r>
              <a:rPr lang="en-US" sz="2000" dirty="0">
                <a:solidFill>
                  <a:schemeClr val="tx1"/>
                </a:solidFill>
              </a:rPr>
              <a:t>reactions in children </a:t>
            </a:r>
            <a:r>
              <a:rPr lang="en-US" sz="2000" dirty="0" smtClean="0">
                <a:solidFill>
                  <a:schemeClr val="tx1"/>
                </a:solidFill>
              </a:rPr>
              <a:t>taking MMI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00B050"/>
                </a:solidFill>
              </a:rPr>
              <a:t>Antihistamine</a:t>
            </a:r>
          </a:p>
          <a:p>
            <a:pPr algn="l" rtl="0"/>
            <a:r>
              <a:rPr lang="en-US" dirty="0"/>
              <a:t>C</a:t>
            </a:r>
            <a:r>
              <a:rPr lang="en-US" dirty="0" smtClean="0"/>
              <a:t>essation </a:t>
            </a:r>
            <a:r>
              <a:rPr lang="en-US" dirty="0"/>
              <a:t>of the </a:t>
            </a:r>
            <a:r>
              <a:rPr lang="en-US" dirty="0" smtClean="0"/>
              <a:t>medication</a:t>
            </a:r>
          </a:p>
          <a:p>
            <a:pPr algn="l" rtl="0"/>
            <a:r>
              <a:rPr lang="en-US" dirty="0"/>
              <a:t>C</a:t>
            </a:r>
            <a:r>
              <a:rPr lang="en-US" dirty="0" smtClean="0"/>
              <a:t>hanging to therapy </a:t>
            </a:r>
            <a:r>
              <a:rPr lang="en-US" dirty="0"/>
              <a:t>with RAI or </a:t>
            </a:r>
            <a:r>
              <a:rPr lang="en-US" dirty="0" smtClean="0"/>
              <a:t>surgery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sz="1200" dirty="0"/>
              <a:t>ATA 2016 Guidelines for Diagnosis and Management of Hyperthyroidism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25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Major side-effectsof MMI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>
                <a:solidFill>
                  <a:srgbClr val="00B050"/>
                </a:solidFill>
              </a:rPr>
              <a:t>F</a:t>
            </a:r>
            <a:r>
              <a:rPr lang="en-US" dirty="0" smtClean="0">
                <a:solidFill>
                  <a:srgbClr val="00B050"/>
                </a:solidFill>
              </a:rPr>
              <a:t>ar </a:t>
            </a:r>
            <a:r>
              <a:rPr lang="en-US" dirty="0">
                <a:solidFill>
                  <a:srgbClr val="00B050"/>
                </a:solidFill>
              </a:rPr>
              <a:t>less frequently </a:t>
            </a:r>
            <a:r>
              <a:rPr lang="en-US" dirty="0">
                <a:solidFill>
                  <a:srgbClr val="FF0000"/>
                </a:solidFill>
              </a:rPr>
              <a:t>ANCA-positive </a:t>
            </a:r>
            <a:r>
              <a:rPr lang="en-US" dirty="0" smtClean="0">
                <a:solidFill>
                  <a:srgbClr val="FF0000"/>
                </a:solidFill>
              </a:rPr>
              <a:t>vasculitis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beyond 1 yr of treatment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Polyarthritis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purpuric skin </a:t>
            </a:r>
            <a:r>
              <a:rPr lang="en-US" dirty="0" smtClean="0"/>
              <a:t>lesions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/>
              <a:t>O</a:t>
            </a:r>
            <a:r>
              <a:rPr lang="en-US" dirty="0" smtClean="0"/>
              <a:t>ccasionally pulmonary involvement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and/or </a:t>
            </a:r>
            <a:r>
              <a:rPr lang="en-US" dirty="0"/>
              <a:t>renal </a:t>
            </a:r>
            <a:r>
              <a:rPr lang="en-US" dirty="0" smtClean="0"/>
              <a:t>involvement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 smtClean="0"/>
              <a:t>Enlargement </a:t>
            </a:r>
            <a:r>
              <a:rPr lang="en-US" b="1" dirty="0"/>
              <a:t>of lymph </a:t>
            </a:r>
            <a:r>
              <a:rPr lang="en-US" b="1" dirty="0" smtClean="0"/>
              <a:t>nodes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 smtClean="0"/>
              <a:t>Toxic </a:t>
            </a:r>
            <a:r>
              <a:rPr lang="en-US" b="1" dirty="0"/>
              <a:t>psychoses</a:t>
            </a:r>
            <a:endParaRPr lang="en-US" dirty="0" smtClean="0"/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/>
              <a:t>The risk appears to </a:t>
            </a:r>
            <a:r>
              <a:rPr lang="en-US" dirty="0" smtClean="0"/>
              <a:t>increase with </a:t>
            </a:r>
            <a:r>
              <a:rPr lang="en-US" dirty="0"/>
              <a:t>duration of therapy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endParaRPr lang="en-US" sz="1200" dirty="0" smtClean="0"/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endParaRPr lang="en-US" sz="1200" dirty="0"/>
          </a:p>
          <a:p>
            <a:pPr marL="0" indent="0" algn="l" rtl="0">
              <a:buNone/>
            </a:pPr>
            <a:r>
              <a:rPr lang="en-US" sz="1200" dirty="0" smtClean="0"/>
              <a:t>TA </a:t>
            </a:r>
            <a:r>
              <a:rPr lang="en-US" sz="1200" dirty="0"/>
              <a:t>2016 Guidelines for Diagnosis and Management of Hyperthyroidism</a:t>
            </a:r>
          </a:p>
          <a:p>
            <a:pPr marL="0" indent="0" algn="l" rtl="0">
              <a:buNone/>
            </a:pPr>
            <a:r>
              <a:rPr lang="en-US" sz="1200" dirty="0"/>
              <a:t>Clin Pediatr Endocrinol 2017</a:t>
            </a:r>
          </a:p>
          <a:p>
            <a:pPr algn="l" rt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95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ANCA </a:t>
            </a:r>
            <a:r>
              <a:rPr lang="en-US" dirty="0" smtClean="0">
                <a:solidFill>
                  <a:schemeClr val="tx1"/>
                </a:solidFill>
              </a:rPr>
              <a:t>positive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sz="2400" dirty="0"/>
              <a:t>While up to </a:t>
            </a:r>
            <a:r>
              <a:rPr lang="en-US" sz="2400" b="1" dirty="0">
                <a:solidFill>
                  <a:srgbClr val="7030A0"/>
                </a:solidFill>
              </a:rPr>
              <a:t>40% of patients taking </a:t>
            </a:r>
            <a:r>
              <a:rPr lang="en-US" sz="2400" b="1" dirty="0" smtClean="0">
                <a:solidFill>
                  <a:srgbClr val="7030A0"/>
                </a:solidFill>
              </a:rPr>
              <a:t>PTU&amp;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00B050"/>
                </a:solidFill>
              </a:rPr>
              <a:t>16% of patients on MMI</a:t>
            </a:r>
          </a:p>
          <a:p>
            <a:pPr algn="ctr">
              <a:buClr>
                <a:srgbClr val="FF0000"/>
              </a:buClr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</a:rPr>
              <a:t>evelop </a:t>
            </a:r>
            <a:r>
              <a:rPr lang="en-US" sz="2400" b="1" dirty="0">
                <a:solidFill>
                  <a:srgbClr val="FF0000"/>
                </a:solidFill>
              </a:rPr>
              <a:t>ANCA </a:t>
            </a:r>
            <a:r>
              <a:rPr lang="en-US" sz="2400" b="1" dirty="0" smtClean="0">
                <a:solidFill>
                  <a:srgbClr val="FF0000"/>
                </a:solidFill>
              </a:rPr>
              <a:t>positivity</a:t>
            </a:r>
          </a:p>
          <a:p>
            <a:pPr>
              <a:buClr>
                <a:srgbClr val="FF0000"/>
              </a:buClr>
            </a:pPr>
            <a:endParaRPr lang="en-US" sz="2400" b="1" dirty="0" smtClean="0">
              <a:solidFill>
                <a:srgbClr val="7030A0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400" dirty="0" smtClean="0"/>
              <a:t>Vast </a:t>
            </a:r>
            <a:r>
              <a:rPr lang="en-US" sz="2400" dirty="0"/>
              <a:t>majority of such individuals do not develop clinical vascutitis </a:t>
            </a:r>
            <a:endParaRPr lang="en-US" sz="2400" dirty="0" smtClean="0"/>
          </a:p>
          <a:p>
            <a:pPr>
              <a:buClr>
                <a:srgbClr val="FF0000"/>
              </a:buClr>
            </a:pPr>
            <a:r>
              <a:rPr lang="en-US" sz="2400" dirty="0" smtClean="0"/>
              <a:t>When </a:t>
            </a:r>
            <a:r>
              <a:rPr lang="en-US" sz="2400" dirty="0"/>
              <a:t>the drug is discontinued, the ANCA slowly disappear in most individuals </a:t>
            </a:r>
            <a:r>
              <a:rPr lang="en-US" sz="2400" dirty="0" smtClean="0"/>
              <a:t>.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00B050"/>
                </a:solidFill>
              </a:rPr>
              <a:t>15 percent of ANCA-positive </a:t>
            </a:r>
            <a:r>
              <a:rPr lang="en-US" sz="2400" dirty="0" smtClean="0"/>
              <a:t>patients develop clinical evidence of </a:t>
            </a:r>
            <a:r>
              <a:rPr lang="en-US" sz="2400" dirty="0" err="1" smtClean="0"/>
              <a:t>vasculitis</a:t>
            </a:r>
            <a:endParaRPr lang="en-US" sz="2400" dirty="0" smtClean="0"/>
          </a:p>
          <a:p>
            <a:pPr>
              <a:buClr>
                <a:srgbClr val="FF0000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70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ANCA positive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sz="2800" b="1" dirty="0">
                <a:solidFill>
                  <a:srgbClr val="00B050"/>
                </a:solidFill>
              </a:rPr>
              <a:t>Children seem</a:t>
            </a:r>
            <a:r>
              <a:rPr lang="en-US" sz="2800" dirty="0"/>
              <a:t> to be more likely to develop </a:t>
            </a:r>
            <a:r>
              <a:rPr lang="en-US" sz="2800" dirty="0">
                <a:solidFill>
                  <a:srgbClr val="00B0F0"/>
                </a:solidFill>
              </a:rPr>
              <a:t>PTU-related ANCA positive vasculitis </a:t>
            </a:r>
          </a:p>
          <a:p>
            <a:pPr>
              <a:buClr>
                <a:srgbClr val="FF0000"/>
              </a:buClr>
            </a:pPr>
            <a:r>
              <a:rPr lang="en-US" sz="2800" dirty="0"/>
              <a:t>In most cases, the vasculitis </a:t>
            </a:r>
            <a:r>
              <a:rPr lang="en-US" sz="2800" dirty="0">
                <a:solidFill>
                  <a:srgbClr val="00B0F0"/>
                </a:solidFill>
              </a:rPr>
              <a:t>resolves</a:t>
            </a:r>
            <a:r>
              <a:rPr lang="en-US" sz="2800" dirty="0"/>
              <a:t> with drug </a:t>
            </a:r>
            <a:r>
              <a:rPr lang="en-US" sz="2800" dirty="0">
                <a:solidFill>
                  <a:srgbClr val="00B0F0"/>
                </a:solidFill>
              </a:rPr>
              <a:t>discontinuation</a:t>
            </a:r>
            <a:r>
              <a:rPr lang="en-US" sz="2800" dirty="0"/>
              <a:t>, although immunosuppressive therapy may be </a:t>
            </a:r>
            <a:r>
              <a:rPr lang="en-US" sz="2800" dirty="0" smtClean="0"/>
              <a:t>necessary</a:t>
            </a:r>
            <a:endParaRPr lang="en-US" sz="2800" dirty="0" smtClean="0">
              <a:solidFill>
                <a:srgbClr val="00B0F0"/>
              </a:solidFill>
            </a:endParaRPr>
          </a:p>
          <a:p>
            <a:pPr>
              <a:buClr>
                <a:srgbClr val="FF0000"/>
              </a:buClr>
            </a:pPr>
            <a:r>
              <a:rPr lang="en-US" dirty="0" smtClean="0"/>
              <a:t>Patients </a:t>
            </a:r>
            <a:r>
              <a:rPr lang="en-US" dirty="0"/>
              <a:t>who use PTU for </a:t>
            </a:r>
            <a:r>
              <a:rPr lang="en-US" dirty="0" smtClean="0"/>
              <a:t>extended periods </a:t>
            </a:r>
            <a:r>
              <a:rPr lang="en-US" dirty="0"/>
              <a:t>of time should undergo an </a:t>
            </a:r>
            <a:r>
              <a:rPr lang="en-US" dirty="0">
                <a:solidFill>
                  <a:srgbClr val="00B050"/>
                </a:solidFill>
              </a:rPr>
              <a:t>annual </a:t>
            </a:r>
            <a:r>
              <a:rPr lang="en-US" dirty="0" smtClean="0">
                <a:solidFill>
                  <a:srgbClr val="00B050"/>
                </a:solidFill>
              </a:rPr>
              <a:t>serum MPO-ANCA </a:t>
            </a:r>
            <a:r>
              <a:rPr lang="en-US" dirty="0" smtClean="0"/>
              <a:t>measurement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 Urinalysis should be </a:t>
            </a:r>
            <a:r>
              <a:rPr lang="en-US" dirty="0"/>
              <a:t>performed for those with positive results</a:t>
            </a:r>
          </a:p>
        </p:txBody>
      </p:sp>
    </p:spTree>
    <p:extLst>
      <p:ext uri="{BB962C8B-B14F-4D97-AF65-F5344CB8AC3E}">
        <p14:creationId xmlns:p14="http://schemas.microsoft.com/office/powerpoint/2010/main" xmlns="" val="29083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ANCA positive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If the antibody level </a:t>
            </a:r>
            <a:r>
              <a:rPr lang="en-US" dirty="0" smtClean="0"/>
              <a:t>is low </a:t>
            </a:r>
            <a:r>
              <a:rPr lang="en-US" dirty="0"/>
              <a:t>and the patient is asymptomatic, it </a:t>
            </a:r>
            <a:r>
              <a:rPr lang="en-US" dirty="0" smtClean="0"/>
              <a:t>should be </a:t>
            </a:r>
            <a:r>
              <a:rPr lang="en-US" dirty="0"/>
              <a:t>explained that the MPO-ANCA test </a:t>
            </a:r>
            <a:r>
              <a:rPr lang="en-US" dirty="0" smtClean="0"/>
              <a:t>was positive </a:t>
            </a:r>
            <a:r>
              <a:rPr lang="en-US" dirty="0"/>
              <a:t>and the patient is at risk of </a:t>
            </a:r>
            <a:r>
              <a:rPr lang="en-US" dirty="0" smtClean="0"/>
              <a:t>developing MPO-ANCA-associated </a:t>
            </a:r>
            <a:r>
              <a:rPr lang="en-US" dirty="0"/>
              <a:t>vasculitis </a:t>
            </a:r>
            <a:r>
              <a:rPr lang="en-US" dirty="0" smtClean="0"/>
              <a:t>syndrome.</a:t>
            </a:r>
          </a:p>
          <a:p>
            <a:r>
              <a:rPr lang="en-US" dirty="0" smtClean="0"/>
              <a:t> After </a:t>
            </a:r>
            <a:r>
              <a:rPr lang="en-US" dirty="0"/>
              <a:t>obtaining consent, PTU use can then </a:t>
            </a:r>
            <a:r>
              <a:rPr lang="en-US" dirty="0" smtClean="0"/>
              <a:t>be continued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51090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Lupus-like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third and rarest major side </a:t>
            </a:r>
            <a:r>
              <a:rPr lang="en-US" dirty="0" smtClean="0"/>
              <a:t>effect</a:t>
            </a:r>
          </a:p>
          <a:p>
            <a:r>
              <a:rPr lang="en-US" dirty="0"/>
              <a:t>Is more common with PTU and appears to occur more frequently </a:t>
            </a:r>
            <a:r>
              <a:rPr lang="en-US" dirty="0">
                <a:solidFill>
                  <a:srgbClr val="00B050"/>
                </a:solidFill>
              </a:rPr>
              <a:t>in </a:t>
            </a:r>
            <a:r>
              <a:rPr lang="en-US" sz="1600" b="1" dirty="0">
                <a:solidFill>
                  <a:srgbClr val="00B050"/>
                </a:solidFill>
              </a:rPr>
              <a:t>Asians.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1900" b="1" dirty="0">
                <a:solidFill>
                  <a:srgbClr val="960000"/>
                </a:solidFill>
              </a:rPr>
              <a:t>Clinical features </a:t>
            </a:r>
            <a:r>
              <a:rPr lang="en-US" sz="1900" b="1" dirty="0" smtClean="0">
                <a:solidFill>
                  <a:srgbClr val="960000"/>
                </a:solidFill>
              </a:rPr>
              <a:t>include</a:t>
            </a:r>
            <a:endParaRPr lang="en-US" sz="1900" b="1" dirty="0">
              <a:solidFill>
                <a:srgbClr val="960000"/>
              </a:solidFill>
            </a:endParaRPr>
          </a:p>
          <a:p>
            <a:pPr marL="0" indent="0">
              <a:buNone/>
            </a:pPr>
            <a:r>
              <a:rPr lang="en-US" dirty="0"/>
              <a:t> fever, arthritis, hematuria, proteinuria, ARF, vasculitic rashes, skin ulcerations and     hemorrhage</a:t>
            </a:r>
            <a:r>
              <a:rPr lang="en-US" dirty="0" smtClean="0"/>
              <a:t>.</a:t>
            </a:r>
            <a:r>
              <a:rPr lang="en-US" dirty="0"/>
              <a:t> Stevens–Johnson syndrome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8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Key Points before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Patients should </a:t>
            </a:r>
            <a:r>
              <a:rPr lang="en-US" dirty="0"/>
              <a:t>refrain from PE classes and </a:t>
            </a:r>
            <a:r>
              <a:rPr lang="en-US" dirty="0" smtClean="0"/>
              <a:t>sporting activities </a:t>
            </a:r>
            <a:r>
              <a:rPr lang="en-US" dirty="0"/>
              <a:t>until thyroid function normalizes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After this </a:t>
            </a:r>
            <a:r>
              <a:rPr lang="en-US" dirty="0"/>
              <a:t>normalization, no particular </a:t>
            </a:r>
            <a:r>
              <a:rPr lang="en-US" dirty="0" smtClean="0"/>
              <a:t>restrictions are </a:t>
            </a:r>
            <a:r>
              <a:rPr lang="en-US" dirty="0"/>
              <a:t>needed except for participating in </a:t>
            </a:r>
            <a:r>
              <a:rPr lang="en-US" b="1" dirty="0" smtClean="0">
                <a:solidFill>
                  <a:srgbClr val="00B050"/>
                </a:solidFill>
              </a:rPr>
              <a:t>vigorous sporting </a:t>
            </a:r>
            <a:r>
              <a:rPr lang="en-US" b="1" dirty="0">
                <a:solidFill>
                  <a:srgbClr val="00B050"/>
                </a:solidFill>
              </a:rPr>
              <a:t>activities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0599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Treatment of Lupus like </a:t>
            </a:r>
            <a:r>
              <a:rPr lang="en-US" sz="4400" dirty="0">
                <a:solidFill>
                  <a:schemeClr val="tx1"/>
                </a:solidFill>
              </a:rPr>
              <a:t>syndrome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Discontinuation </a:t>
            </a:r>
            <a:r>
              <a:rPr lang="en-US" sz="2800" dirty="0"/>
              <a:t>of </a:t>
            </a:r>
            <a:r>
              <a:rPr lang="en-US" sz="2800" dirty="0" smtClean="0"/>
              <a:t>ATD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 Glucocorticoids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/>
              <a:t>C</a:t>
            </a:r>
            <a:r>
              <a:rPr lang="en-US" sz="2800" dirty="0" smtClean="0"/>
              <a:t>yclophosphamide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/>
              <a:t>H</a:t>
            </a:r>
            <a:r>
              <a:rPr lang="en-US" sz="2800" dirty="0" smtClean="0"/>
              <a:t>emodialysis </a:t>
            </a:r>
            <a:r>
              <a:rPr lang="en-US" sz="2800" dirty="0"/>
              <a:t>in more severe </a:t>
            </a:r>
            <a:r>
              <a:rPr lang="en-US" sz="2800" dirty="0" smtClean="0"/>
              <a:t>cases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/>
              <a:t>inorganic iodine</a:t>
            </a:r>
          </a:p>
        </p:txBody>
      </p:sp>
    </p:spTree>
    <p:extLst>
      <p:ext uri="{BB962C8B-B14F-4D97-AF65-F5344CB8AC3E}">
        <p14:creationId xmlns:p14="http://schemas.microsoft.com/office/powerpoint/2010/main" xmlns="" val="7795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B050"/>
                </a:solidFill>
              </a:rPr>
              <a:t>insulin autoimmune syndrome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endParaRPr lang="en-US" dirty="0"/>
          </a:p>
          <a:p>
            <a:r>
              <a:rPr lang="en-US" dirty="0" smtClean="0"/>
              <a:t>Rare cases of with symptomatic hypoglycemia have been reported in patients treated with </a:t>
            </a:r>
            <a:r>
              <a:rPr lang="en-US" dirty="0" smtClean="0">
                <a:solidFill>
                  <a:srgbClr val="00B0F0"/>
                </a:solidFill>
              </a:rPr>
              <a:t>MMI</a:t>
            </a:r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BBDD0E53-32B1-4078-8275-C69B61E21F98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983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C</a:t>
            </a:r>
            <a:r>
              <a:rPr lang="en-US" sz="4000" dirty="0" smtClean="0">
                <a:solidFill>
                  <a:schemeClr val="tx1"/>
                </a:solidFill>
              </a:rPr>
              <a:t>onsensus  about periodic </a:t>
            </a:r>
            <a:r>
              <a:rPr lang="en-US" sz="4000" dirty="0">
                <a:solidFill>
                  <a:schemeClr val="tx1"/>
                </a:solidFill>
              </a:rPr>
              <a:t>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rgbClr val="FF0000"/>
              </a:buClr>
            </a:pPr>
            <a:r>
              <a:rPr lang="en-US" dirty="0">
                <a:solidFill>
                  <a:srgbClr val="00B050"/>
                </a:solidFill>
              </a:rPr>
              <a:t>No consensus exists concerning </a:t>
            </a:r>
            <a:r>
              <a:rPr lang="en-US" dirty="0"/>
              <a:t>the utility of </a:t>
            </a:r>
            <a:r>
              <a:rPr lang="en-US" dirty="0" smtClean="0"/>
              <a:t>periodic monitoring </a:t>
            </a:r>
            <a:r>
              <a:rPr lang="en-US" dirty="0"/>
              <a:t>of WBC counts and liver function tests in </a:t>
            </a:r>
            <a:r>
              <a:rPr lang="en-US" dirty="0" smtClean="0"/>
              <a:t>predicting early </a:t>
            </a:r>
            <a:r>
              <a:rPr lang="en-US" dirty="0"/>
              <a:t>onset of adverse reaction to the </a:t>
            </a:r>
            <a:r>
              <a:rPr lang="en-US" dirty="0" smtClean="0"/>
              <a:t>medication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00B050"/>
                </a:solidFill>
              </a:rPr>
              <a:t>Hyperthyroidism can itself cause mildly abnormal </a:t>
            </a:r>
            <a:r>
              <a:rPr lang="en-US" dirty="0"/>
              <a:t>liver function tests in up to </a:t>
            </a:r>
            <a:r>
              <a:rPr lang="en-US" dirty="0">
                <a:solidFill>
                  <a:srgbClr val="FF0000"/>
                </a:solidFill>
              </a:rPr>
              <a:t>30% of </a:t>
            </a:r>
            <a:r>
              <a:rPr lang="en-US" dirty="0" smtClean="0">
                <a:solidFill>
                  <a:srgbClr val="FF0000"/>
                </a:solidFill>
              </a:rPr>
              <a:t>patients</a:t>
            </a:r>
          </a:p>
          <a:p>
            <a:pPr algn="l" rtl="0"/>
            <a:endParaRPr lang="en-US" sz="1200" dirty="0" smtClean="0"/>
          </a:p>
          <a:p>
            <a:pPr algn="l" rtl="0"/>
            <a:r>
              <a:rPr lang="en-US" sz="1200" dirty="0" smtClean="0"/>
              <a:t>ATA </a:t>
            </a:r>
            <a:r>
              <a:rPr lang="en-US" sz="1200" dirty="0"/>
              <a:t>2016 Guidelines for Diagnosis and Management of Hyperthyroidism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4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When to measure WBC?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998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ATDs should be stopped immediately and WBC counts measured in children who </a:t>
            </a:r>
            <a:r>
              <a:rPr lang="en-US" b="1" dirty="0" smtClean="0">
                <a:solidFill>
                  <a:srgbClr val="00B050"/>
                </a:solidFill>
              </a:rPr>
              <a:t>develop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 </a:t>
            </a:r>
            <a:r>
              <a:rPr lang="en-US" sz="1600" dirty="0" smtClean="0"/>
              <a:t>Fever</a:t>
            </a:r>
          </a:p>
          <a:p>
            <a:pPr>
              <a:buClr>
                <a:srgbClr val="FF0000"/>
              </a:buClr>
            </a:pPr>
            <a:r>
              <a:rPr lang="en-US" sz="1600" dirty="0" smtClean="0"/>
              <a:t> Jaundice</a:t>
            </a:r>
          </a:p>
          <a:p>
            <a:pPr>
              <a:buClr>
                <a:srgbClr val="FF0000"/>
              </a:buClr>
            </a:pPr>
            <a:r>
              <a:rPr lang="en-US" sz="1600" dirty="0" smtClean="0"/>
              <a:t>Light-colored stools</a:t>
            </a:r>
          </a:p>
          <a:p>
            <a:pPr>
              <a:buClr>
                <a:srgbClr val="FF0000"/>
              </a:buClr>
            </a:pPr>
            <a:r>
              <a:rPr lang="en-US" sz="1600" dirty="0" smtClean="0"/>
              <a:t>Dark urine</a:t>
            </a:r>
          </a:p>
          <a:p>
            <a:pPr>
              <a:buClr>
                <a:srgbClr val="FF0000"/>
              </a:buClr>
            </a:pPr>
            <a:r>
              <a:rPr lang="en-US" sz="1600" dirty="0" smtClean="0"/>
              <a:t> Arthralgias</a:t>
            </a:r>
          </a:p>
          <a:p>
            <a:pPr>
              <a:buClr>
                <a:srgbClr val="FF0000"/>
              </a:buClr>
            </a:pPr>
            <a:r>
              <a:rPr lang="en-US" sz="1600" dirty="0" smtClean="0"/>
              <a:t> </a:t>
            </a:r>
            <a:r>
              <a:rPr lang="en-US" sz="1600" dirty="0"/>
              <a:t>M</a:t>
            </a:r>
            <a:r>
              <a:rPr lang="en-US" sz="1600" dirty="0" smtClean="0"/>
              <a:t>outh sores</a:t>
            </a:r>
          </a:p>
          <a:p>
            <a:pPr>
              <a:buClr>
                <a:srgbClr val="FF0000"/>
              </a:buClr>
            </a:pPr>
            <a:r>
              <a:rPr lang="en-US" sz="1600" dirty="0" smtClean="0"/>
              <a:t> pharyngitis</a:t>
            </a:r>
          </a:p>
          <a:p>
            <a:pPr>
              <a:buClr>
                <a:srgbClr val="FF0000"/>
              </a:buClr>
            </a:pPr>
            <a:r>
              <a:rPr lang="en-US" sz="1600" dirty="0"/>
              <a:t>M</a:t>
            </a:r>
            <a:r>
              <a:rPr lang="en-US" sz="1600" dirty="0" smtClean="0"/>
              <a:t>alaise</a:t>
            </a:r>
          </a:p>
          <a:p>
            <a:pPr>
              <a:buClr>
                <a:srgbClr val="FF0000"/>
              </a:buClr>
            </a:pPr>
            <a:r>
              <a:rPr lang="en-US" sz="1600" b="1" dirty="0" smtClean="0">
                <a:solidFill>
                  <a:srgbClr val="960000"/>
                </a:solidFill>
              </a:rPr>
              <a:t> </a:t>
            </a:r>
            <a:r>
              <a:rPr lang="en-US" sz="1600" dirty="0"/>
              <a:t>G</a:t>
            </a:r>
            <a:r>
              <a:rPr lang="en-US" sz="1600" dirty="0" smtClean="0"/>
              <a:t>ingival </a:t>
            </a:r>
            <a:r>
              <a:rPr lang="en-US" sz="1600" dirty="0"/>
              <a:t>sores. </a:t>
            </a:r>
            <a:endParaRPr lang="en-US" sz="1600" dirty="0" smtClean="0"/>
          </a:p>
          <a:p>
            <a:pPr>
              <a:buClr>
                <a:srgbClr val="FF0000"/>
              </a:buClr>
            </a:pPr>
            <a:r>
              <a:rPr lang="en-US" sz="1600" dirty="0" smtClean="0"/>
              <a:t>Chills </a:t>
            </a:r>
          </a:p>
          <a:p>
            <a:pPr>
              <a:buClr>
                <a:srgbClr val="FF0000"/>
              </a:buClr>
            </a:pPr>
            <a:r>
              <a:rPr lang="en-US" sz="1600" dirty="0" smtClean="0"/>
              <a:t>cystitis</a:t>
            </a:r>
          </a:p>
          <a:p>
            <a:pPr>
              <a:buClr>
                <a:srgbClr val="FF0000"/>
              </a:buClr>
            </a:pPr>
            <a:r>
              <a:rPr lang="en-US" sz="1600" dirty="0" smtClean="0"/>
              <a:t> </a:t>
            </a:r>
            <a:r>
              <a:rPr lang="en-US" sz="1600" dirty="0"/>
              <a:t>D</a:t>
            </a:r>
            <a:r>
              <a:rPr lang="en-US" sz="1600" dirty="0" smtClean="0"/>
              <a:t>iarrhe</a:t>
            </a:r>
            <a:r>
              <a:rPr lang="en-US" sz="2000" dirty="0" smtClean="0"/>
              <a:t>a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1100" dirty="0"/>
              <a:t>2018 European Thyroid Association</a:t>
            </a:r>
          </a:p>
          <a:p>
            <a:pPr>
              <a:buClr>
                <a:srgbClr val="FF0000"/>
              </a:buClr>
            </a:pPr>
            <a:endParaRPr lang="en-US" sz="1100" dirty="0"/>
          </a:p>
          <a:p>
            <a:pPr marL="0" indent="0" algn="l" rtl="0">
              <a:buClr>
                <a:srgbClr val="FF0000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06213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When to </a:t>
            </a:r>
            <a:r>
              <a:rPr lang="en-US" dirty="0">
                <a:solidFill>
                  <a:schemeClr val="tx1"/>
                </a:solidFill>
              </a:rPr>
              <a:t>Hold the </a:t>
            </a:r>
            <a:r>
              <a:rPr lang="en-US" dirty="0" smtClean="0">
                <a:solidFill>
                  <a:schemeClr val="tx1"/>
                </a:solidFill>
              </a:rPr>
              <a:t>MMI?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>
                <a:solidFill>
                  <a:srgbClr val="00B050"/>
                </a:solidFill>
              </a:rPr>
              <a:t>If the granulocyte count is </a:t>
            </a:r>
            <a:r>
              <a:rPr lang="en-US" b="1" dirty="0" smtClean="0">
                <a:solidFill>
                  <a:srgbClr val="00B050"/>
                </a:solidFill>
              </a:rPr>
              <a:t>low&lt;1500/mm</a:t>
            </a:r>
            <a:r>
              <a:rPr lang="en-US" b="1" baseline="30000" dirty="0" smtClean="0">
                <a:solidFill>
                  <a:srgbClr val="00B050"/>
                </a:solidFill>
              </a:rPr>
              <a:t>3</a:t>
            </a:r>
            <a:endParaRPr lang="en-US" b="1" dirty="0">
              <a:solidFill>
                <a:srgbClr val="00B050"/>
              </a:solidFill>
            </a:endParaRPr>
          </a:p>
          <a:p>
            <a:pPr>
              <a:buClr>
                <a:srgbClr val="FF0000"/>
              </a:buClr>
            </a:pPr>
            <a:r>
              <a:rPr lang="en-US" dirty="0" smtClean="0"/>
              <a:t> </a:t>
            </a:r>
            <a:r>
              <a:rPr lang="en-US" b="1" dirty="0">
                <a:solidFill>
                  <a:srgbClr val="7030A0"/>
                </a:solidFill>
              </a:rPr>
              <a:t>Hold the MMI </a:t>
            </a:r>
            <a:endParaRPr lang="en-US" b="1" dirty="0" smtClean="0">
              <a:solidFill>
                <a:srgbClr val="7030A0"/>
              </a:solidFill>
            </a:endParaRPr>
          </a:p>
          <a:p>
            <a:pPr>
              <a:buClr>
                <a:srgbClr val="FF0000"/>
              </a:buClr>
            </a:pPr>
            <a:r>
              <a:rPr lang="en-US" dirty="0"/>
              <a:t>M</a:t>
            </a:r>
            <a:r>
              <a:rPr lang="en-US" dirty="0" smtClean="0"/>
              <a:t>onitoring </a:t>
            </a:r>
            <a:r>
              <a:rPr lang="en-US" dirty="0"/>
              <a:t>the WBC twice </a:t>
            </a:r>
            <a:r>
              <a:rPr lang="en-US" dirty="0" smtClean="0"/>
              <a:t>weekly</a:t>
            </a:r>
          </a:p>
          <a:p>
            <a:pPr algn="l" rtl="0">
              <a:buClr>
                <a:srgbClr val="FF0000"/>
              </a:buClr>
            </a:pPr>
            <a:r>
              <a:rPr lang="en-US" dirty="0" smtClean="0"/>
              <a:t> These </a:t>
            </a:r>
            <a:r>
              <a:rPr lang="en-US" dirty="0"/>
              <a:t>counts usually </a:t>
            </a:r>
            <a:r>
              <a:rPr lang="en-US" dirty="0" smtClean="0"/>
              <a:t>recover spontaneously </a:t>
            </a:r>
            <a:r>
              <a:rPr lang="en-US" dirty="0"/>
              <a:t>within one to two weeks </a:t>
            </a:r>
            <a:endParaRPr lang="en-US" dirty="0" smtClean="0"/>
          </a:p>
          <a:p>
            <a:pPr algn="l" rtl="0">
              <a:buClr>
                <a:srgbClr val="FF0000"/>
              </a:buClr>
            </a:pPr>
            <a:r>
              <a:rPr lang="en-US" dirty="0" smtClean="0"/>
              <a:t>Once </a:t>
            </a:r>
            <a:r>
              <a:rPr lang="en-US" dirty="0"/>
              <a:t>the granulocyte count is &gt;</a:t>
            </a:r>
            <a:r>
              <a:rPr lang="en-US" dirty="0" smtClean="0"/>
              <a:t>1500/mm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algn="l" rtl="0">
              <a:buClr>
                <a:srgbClr val="FF0000"/>
              </a:buClr>
            </a:pPr>
            <a:r>
              <a:rPr lang="en-US" dirty="0" smtClean="0"/>
              <a:t> </a:t>
            </a:r>
            <a:r>
              <a:rPr lang="en-US" dirty="0"/>
              <a:t>we restart </a:t>
            </a:r>
            <a:r>
              <a:rPr lang="en-US" dirty="0" smtClean="0"/>
              <a:t>MMI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b="1" dirty="0" smtClean="0">
                <a:solidFill>
                  <a:srgbClr val="00B0F0"/>
                </a:solidFill>
              </a:rPr>
              <a:t>Rarely  </a:t>
            </a:r>
            <a:r>
              <a:rPr lang="en-US" b="1" dirty="0">
                <a:solidFill>
                  <a:srgbClr val="00B0F0"/>
                </a:solidFill>
              </a:rPr>
              <a:t>(G-CSF) should be administrated 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42871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When to Hold the MMI?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ATD should be immediately  discontinued </a:t>
            </a:r>
            <a:r>
              <a:rPr lang="en-US" dirty="0"/>
              <a:t>if the granulocyte count is less </a:t>
            </a:r>
            <a:r>
              <a:rPr lang="en-US" b="1" dirty="0">
                <a:solidFill>
                  <a:srgbClr val="C00000"/>
                </a:solidFill>
              </a:rPr>
              <a:t>than 1000 </a:t>
            </a:r>
            <a:r>
              <a:rPr lang="en-US" b="1" dirty="0" smtClean="0">
                <a:solidFill>
                  <a:srgbClr val="C00000"/>
                </a:solidFill>
              </a:rPr>
              <a:t>cells/mm3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Administration </a:t>
            </a:r>
            <a:r>
              <a:rPr lang="en-US" dirty="0">
                <a:solidFill>
                  <a:srgbClr val="00B0F0"/>
                </a:solidFill>
              </a:rPr>
              <a:t>of broad-spectrum antibiotics and granulocyte colony-stimulating factor </a:t>
            </a:r>
            <a:r>
              <a:rPr lang="en-US" dirty="0"/>
              <a:t>, which has been shown to reduce the recovery time.</a:t>
            </a:r>
          </a:p>
        </p:txBody>
      </p:sp>
    </p:spTree>
    <p:extLst>
      <p:ext uri="{BB962C8B-B14F-4D97-AF65-F5344CB8AC3E}">
        <p14:creationId xmlns:p14="http://schemas.microsoft.com/office/powerpoint/2010/main" xmlns="" val="27091875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granulocytosis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Granulocytosis&lt;500/mm</a:t>
            </a:r>
            <a:r>
              <a:rPr lang="en-US" b="1" baseline="30000" dirty="0" smtClean="0">
                <a:solidFill>
                  <a:srgbClr val="00B050"/>
                </a:solidFill>
              </a:rPr>
              <a:t>3</a:t>
            </a:r>
            <a:r>
              <a:rPr lang="en-US" dirty="0" smtClean="0"/>
              <a:t> </a:t>
            </a:r>
            <a:r>
              <a:rPr lang="en-US" dirty="0"/>
              <a:t>is a contraindication to </a:t>
            </a:r>
            <a:r>
              <a:rPr lang="en-US" dirty="0" smtClean="0"/>
              <a:t>ATD treatment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To </a:t>
            </a:r>
            <a:r>
              <a:rPr lang="en-US" sz="2400" dirty="0">
                <a:solidFill>
                  <a:srgbClr val="00B050"/>
                </a:solidFill>
              </a:rPr>
              <a:t>occur abruptly within2- 3 months </a:t>
            </a:r>
            <a:r>
              <a:rPr lang="en-US" sz="2400" dirty="0"/>
              <a:t>after the initiation of ATD </a:t>
            </a:r>
            <a:r>
              <a:rPr lang="en-US" sz="2400" dirty="0" smtClean="0"/>
              <a:t>therapy </a:t>
            </a:r>
            <a:r>
              <a:rPr lang="en-US" sz="2400" dirty="0" smtClean="0">
                <a:solidFill>
                  <a:srgbClr val="00B0F0"/>
                </a:solidFill>
              </a:rPr>
              <a:t>.(PTU)</a:t>
            </a:r>
            <a:endParaRPr lang="en-US" sz="2400" dirty="0">
              <a:solidFill>
                <a:srgbClr val="00B0F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is the </a:t>
            </a:r>
            <a:r>
              <a:rPr lang="en-US" sz="2400" dirty="0">
                <a:solidFill>
                  <a:srgbClr val="FF0000"/>
                </a:solidFill>
              </a:rPr>
              <a:t>most frequent </a:t>
            </a:r>
            <a:r>
              <a:rPr lang="en-US" sz="2400" dirty="0"/>
              <a:t>major </a:t>
            </a:r>
            <a:r>
              <a:rPr lang="en-US" sz="2400" dirty="0" smtClean="0"/>
              <a:t>side-effect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Certain HLA-B and HLA-DR polymorphisms linked to higher risk of ATD-associated </a:t>
            </a:r>
            <a:r>
              <a:rPr lang="en-US" dirty="0" err="1" smtClean="0"/>
              <a:t>agranulocytosis</a:t>
            </a:r>
            <a:endParaRPr lang="fa-IR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389654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3200" dirty="0">
                <a:solidFill>
                  <a:schemeClr val="tx1"/>
                </a:solidFill>
              </a:rPr>
              <a:t>Is the rise in alkaline phosphatase </a:t>
            </a:r>
            <a:r>
              <a:rPr lang="en-US" sz="3200" dirty="0" smtClean="0">
                <a:solidFill>
                  <a:schemeClr val="tx1"/>
                </a:solidFill>
              </a:rPr>
              <a:t>the </a:t>
            </a:r>
            <a:r>
              <a:rPr lang="en-US" sz="3200" dirty="0">
                <a:solidFill>
                  <a:schemeClr val="tx1"/>
                </a:solidFill>
              </a:rPr>
              <a:t>cause </a:t>
            </a:r>
            <a:r>
              <a:rPr lang="en-US" sz="3200" dirty="0" smtClean="0">
                <a:solidFill>
                  <a:schemeClr val="tx1"/>
                </a:solidFill>
              </a:rPr>
              <a:t>of</a:t>
            </a:r>
            <a:r>
              <a:rPr lang="en-US" sz="3200" dirty="0">
                <a:solidFill>
                  <a:schemeClr val="tx1"/>
                </a:solidFill>
              </a:rPr>
              <a:t> worsening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the disease?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with improving thyrotoxicosis, a rising alkaline phosphatase with normalization of other liver function does </a:t>
            </a:r>
            <a:r>
              <a:rPr lang="en-US" dirty="0">
                <a:solidFill>
                  <a:srgbClr val="FF0000"/>
                </a:solidFill>
              </a:rPr>
              <a:t>not </a:t>
            </a:r>
            <a:r>
              <a:rPr lang="en-US" dirty="0" smtClean="0">
                <a:solidFill>
                  <a:srgbClr val="FF0000"/>
                </a:solidFill>
              </a:rPr>
              <a:t>indicate worsening </a:t>
            </a:r>
            <a:r>
              <a:rPr lang="en-US" dirty="0">
                <a:solidFill>
                  <a:srgbClr val="FF0000"/>
                </a:solidFill>
              </a:rPr>
              <a:t>hepatic </a:t>
            </a:r>
            <a:r>
              <a:rPr lang="en-US" dirty="0"/>
              <a:t>toxicity </a:t>
            </a:r>
            <a:r>
              <a:rPr lang="en-US" dirty="0" smtClean="0"/>
              <a:t>because </a:t>
            </a:r>
            <a:r>
              <a:rPr lang="en-US" dirty="0"/>
              <a:t>the origin of </a:t>
            </a:r>
            <a:r>
              <a:rPr lang="en-US" dirty="0" smtClean="0"/>
              <a:t>the alkaline </a:t>
            </a:r>
            <a:r>
              <a:rPr lang="en-US" dirty="0"/>
              <a:t>phosphatase is from bone, not liver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18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Hepatotoxicity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The </a:t>
            </a:r>
            <a:r>
              <a:rPr lang="en-US" b="1" dirty="0">
                <a:solidFill>
                  <a:srgbClr val="00B050"/>
                </a:solidFill>
              </a:rPr>
              <a:t>ATA/AACE guidelines recommend</a:t>
            </a:r>
            <a:r>
              <a:rPr lang="en-US" b="1" dirty="0" smtClean="0">
                <a:solidFill>
                  <a:srgbClr val="00B050"/>
                </a:solidFill>
              </a:rPr>
              <a:t>: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dirty="0"/>
              <a:t> Obtaining </a:t>
            </a:r>
            <a:r>
              <a:rPr lang="en-US" dirty="0">
                <a:solidFill>
                  <a:srgbClr val="FF0000"/>
                </a:solidFill>
              </a:rPr>
              <a:t>a serum liver profile at baseline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But not recommend </a:t>
            </a:r>
            <a:r>
              <a:rPr lang="en-US" dirty="0" smtClean="0">
                <a:solidFill>
                  <a:srgbClr val="FF0000"/>
                </a:solidFill>
              </a:rPr>
              <a:t>periodic 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82523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When to </a:t>
            </a:r>
            <a:r>
              <a:rPr lang="en-US" dirty="0" smtClean="0">
                <a:solidFill>
                  <a:schemeClr val="tx1"/>
                </a:solidFill>
              </a:rPr>
              <a:t>stop PTU?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dirty="0" smtClean="0"/>
              <a:t>PTU </a:t>
            </a:r>
            <a:r>
              <a:rPr lang="en-US" dirty="0"/>
              <a:t>should be stopped immediately and LFT assessed in children who experience </a:t>
            </a:r>
            <a:endParaRPr lang="en-US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B050"/>
                </a:solidFill>
              </a:rPr>
              <a:t>Anorexia</a:t>
            </a:r>
            <a:r>
              <a:rPr lang="en-US" sz="2400" b="1" dirty="0">
                <a:solidFill>
                  <a:srgbClr val="00B050"/>
                </a:solidFill>
              </a:rPr>
              <a:t>, pruritus, rash, jaundice</a:t>
            </a:r>
            <a:r>
              <a:rPr lang="en-US" sz="2400" dirty="0">
                <a:solidFill>
                  <a:srgbClr val="99FF99"/>
                </a:solidFill>
              </a:rPr>
              <a:t>,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Light colored stool or dark urine, </a:t>
            </a:r>
            <a:r>
              <a:rPr lang="en-US" altLang="en-US" sz="2400" dirty="0"/>
              <a:t>fatigue</a:t>
            </a:r>
            <a:endParaRPr lang="en-US" sz="24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4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B050"/>
                </a:solidFill>
              </a:rPr>
              <a:t> joint pain</a:t>
            </a:r>
            <a:r>
              <a:rPr lang="en-US" sz="2400" b="1" dirty="0">
                <a:solidFill>
                  <a:srgbClr val="00B050"/>
                </a:solidFill>
              </a:rPr>
              <a:t>, right upper quadrant pain 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Abdominal </a:t>
            </a:r>
            <a:r>
              <a:rPr lang="en-US" sz="2400" dirty="0"/>
              <a:t>bloating, nausea, or malaise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6036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B0F0"/>
                </a:solidFill>
              </a:rPr>
              <a:t>Graves’ hyperthyroidism is treated by </a:t>
            </a:r>
            <a:r>
              <a:rPr lang="en-US" sz="2800" b="1" dirty="0" smtClean="0">
                <a:solidFill>
                  <a:srgbClr val="00B0F0"/>
                </a:solidFill>
              </a:rPr>
              <a:t>reducing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TH </a:t>
            </a:r>
            <a:r>
              <a:rPr lang="en-US" sz="2800" dirty="0" smtClean="0"/>
              <a:t>synthesis by </a:t>
            </a:r>
            <a:r>
              <a:rPr lang="en-US" sz="2800" dirty="0"/>
              <a:t>using </a:t>
            </a:r>
            <a:r>
              <a:rPr lang="en-US" sz="2800" dirty="0" smtClean="0"/>
              <a:t>ATD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he destruction of </a:t>
            </a:r>
            <a:r>
              <a:rPr lang="en-US" sz="2800" dirty="0"/>
              <a:t>thyroid tissue with </a:t>
            </a:r>
            <a:r>
              <a:rPr lang="en-US" sz="2800" dirty="0">
                <a:solidFill>
                  <a:srgbClr val="FF0000"/>
                </a:solidFill>
              </a:rPr>
              <a:t>RAI </a:t>
            </a:r>
            <a:r>
              <a:rPr lang="en-US" sz="2800" dirty="0" smtClean="0">
                <a:solidFill>
                  <a:srgbClr val="FF0000"/>
                </a:solidFill>
              </a:rPr>
              <a:t>or </a:t>
            </a:r>
            <a:r>
              <a:rPr lang="en-US" sz="2800" dirty="0">
                <a:solidFill>
                  <a:srgbClr val="FF0000"/>
                </a:solidFill>
              </a:rPr>
              <a:t>total thyroidectomy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452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PTU &amp;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dirty="0" smtClean="0">
                <a:solidFill>
                  <a:schemeClr val="tx1"/>
                </a:solidFill>
              </a:rPr>
              <a:t>Hepatic </a:t>
            </a:r>
            <a:r>
              <a:rPr lang="en-US" sz="5400" dirty="0">
                <a:solidFill>
                  <a:schemeClr val="tx1"/>
                </a:solidFill>
              </a:rPr>
              <a:t>failure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</a:t>
            </a:r>
            <a:r>
              <a:rPr lang="en-US" sz="2800" dirty="0" smtClean="0"/>
              <a:t>here </a:t>
            </a:r>
            <a:r>
              <a:rPr lang="en-US" sz="2800" dirty="0"/>
              <a:t>is a higher prevalence of adverse reactions to ATD in children and this means that </a:t>
            </a:r>
            <a:r>
              <a:rPr lang="en-US" sz="2800" dirty="0">
                <a:solidFill>
                  <a:srgbClr val="00B050"/>
                </a:solidFill>
              </a:rPr>
              <a:t>PTU is no </a:t>
            </a:r>
            <a:r>
              <a:rPr lang="en-US" sz="2800" dirty="0" smtClean="0">
                <a:solidFill>
                  <a:srgbClr val="00B050"/>
                </a:solidFill>
              </a:rPr>
              <a:t>recommended</a:t>
            </a:r>
            <a:r>
              <a:rPr lang="en-US" sz="2800" dirty="0" smtClean="0"/>
              <a:t> owing </a:t>
            </a:r>
            <a:r>
              <a:rPr lang="en-US" sz="2800" dirty="0"/>
              <a:t>to hepatic failure </a:t>
            </a:r>
            <a:r>
              <a:rPr lang="en-US" sz="2800" b="1" dirty="0" smtClean="0">
                <a:solidFill>
                  <a:srgbClr val="FF0000"/>
                </a:solidFill>
              </a:rPr>
              <a:t>(up </a:t>
            </a:r>
            <a:r>
              <a:rPr lang="en-US" sz="2800" b="1" dirty="0">
                <a:solidFill>
                  <a:srgbClr val="FF0000"/>
                </a:solidFill>
              </a:rPr>
              <a:t>to 1 in </a:t>
            </a:r>
            <a:r>
              <a:rPr lang="en-US" sz="2800" b="1" dirty="0" smtClean="0">
                <a:solidFill>
                  <a:srgbClr val="FF0000"/>
                </a:solidFill>
              </a:rPr>
              <a:t>2,000)</a:t>
            </a:r>
            <a:r>
              <a:rPr lang="en-US" sz="2800" dirty="0" smtClean="0"/>
              <a:t>. </a:t>
            </a:r>
            <a:endParaRPr lang="en-US" sz="2800" dirty="0"/>
          </a:p>
          <a:p>
            <a:r>
              <a:rPr lang="en-US" sz="2800" dirty="0"/>
              <a:t>If children develop adverse reactions while taking ATD, early surgery with total thyroidectomy is generally recommended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87710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Hepatotoxicity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liver </a:t>
            </a:r>
            <a:r>
              <a:rPr lang="en-US" altLang="en-US" sz="2800" dirty="0"/>
              <a:t>function and hepatocellular integrity should be assessed in patients taking </a:t>
            </a:r>
            <a:r>
              <a:rPr lang="en-US" altLang="en-US" sz="2800" dirty="0" smtClean="0"/>
              <a:t>propylthiouracil</a:t>
            </a:r>
          </a:p>
          <a:p>
            <a:r>
              <a:rPr lang="en-US" dirty="0"/>
              <a:t>It usually develops </a:t>
            </a:r>
            <a:r>
              <a:rPr lang="en-US" dirty="0">
                <a:solidFill>
                  <a:srgbClr val="FF0000"/>
                </a:solidFill>
              </a:rPr>
              <a:t>within 3 months </a:t>
            </a:r>
            <a:r>
              <a:rPr lang="en-US" dirty="0"/>
              <a:t>of therapy </a:t>
            </a:r>
          </a:p>
          <a:p>
            <a:r>
              <a:rPr lang="en-US" dirty="0"/>
              <a:t>incidence peaks in the </a:t>
            </a:r>
            <a:r>
              <a:rPr lang="en-US" dirty="0">
                <a:solidFill>
                  <a:srgbClr val="00B050"/>
                </a:solidFill>
              </a:rPr>
              <a:t>first 30 days </a:t>
            </a:r>
            <a:r>
              <a:rPr lang="en-US" dirty="0"/>
              <a:t>of treatment</a:t>
            </a:r>
          </a:p>
        </p:txBody>
      </p:sp>
    </p:spTree>
    <p:extLst>
      <p:ext uri="{BB962C8B-B14F-4D97-AF65-F5344CB8AC3E}">
        <p14:creationId xmlns:p14="http://schemas.microsoft.com/office/powerpoint/2010/main" xmlns="" val="36299051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liver </a:t>
            </a:r>
            <a:r>
              <a:rPr lang="en-US" sz="3200" dirty="0" smtClean="0">
                <a:solidFill>
                  <a:schemeClr val="tx1"/>
                </a:solidFill>
              </a:rPr>
              <a:t>injury with ATD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rgbClr val="FF0000"/>
              </a:buClr>
            </a:pPr>
            <a:r>
              <a:rPr lang="en-US" dirty="0"/>
              <a:t>Because PTU and MMI may cross-react, adverse reactionsmay occur even with a change in the drug </a:t>
            </a:r>
            <a:r>
              <a:rPr lang="en-US" dirty="0" smtClean="0"/>
              <a:t>regimen</a:t>
            </a:r>
          </a:p>
          <a:p>
            <a:pPr algn="l" rtl="0">
              <a:buClr>
                <a:srgbClr val="FF0000"/>
              </a:buClr>
            </a:pPr>
            <a:r>
              <a:rPr lang="en-US" dirty="0" smtClean="0"/>
              <a:t>FDA </a:t>
            </a:r>
            <a:r>
              <a:rPr lang="en-US" dirty="0"/>
              <a:t>issued a black </a:t>
            </a:r>
            <a:r>
              <a:rPr lang="en-US" dirty="0" smtClean="0"/>
              <a:t>box warning </a:t>
            </a:r>
            <a:r>
              <a:rPr lang="en-US" dirty="0"/>
              <a:t>regarding the use of </a:t>
            </a:r>
            <a:r>
              <a:rPr lang="en-US" dirty="0" smtClean="0"/>
              <a:t>PTU</a:t>
            </a:r>
          </a:p>
          <a:p>
            <a:pPr algn="l" rtl="0">
              <a:buClr>
                <a:srgbClr val="FF0000"/>
              </a:buClr>
            </a:pPr>
            <a:r>
              <a:rPr lang="en-US" dirty="0"/>
              <a:t>PTU-induced liver injury is of rapid onset and </a:t>
            </a:r>
            <a:r>
              <a:rPr lang="en-US" dirty="0" smtClean="0"/>
              <a:t>can be </a:t>
            </a:r>
            <a:r>
              <a:rPr lang="en-US" dirty="0"/>
              <a:t>rapidly </a:t>
            </a:r>
            <a:r>
              <a:rPr lang="en-US" dirty="0" smtClean="0"/>
              <a:t>progressive</a:t>
            </a:r>
          </a:p>
          <a:p>
            <a:pPr algn="l" rtl="0"/>
            <a:r>
              <a:rPr lang="en-US" sz="1200" dirty="0" smtClean="0"/>
              <a:t>Clin </a:t>
            </a:r>
            <a:r>
              <a:rPr lang="en-US" sz="1200" dirty="0"/>
              <a:t>Pediatr Endocrinol 2017</a:t>
            </a:r>
          </a:p>
          <a:p>
            <a:pPr marL="0" indent="0" algn="l" rtl="0">
              <a:buNone/>
            </a:pPr>
            <a:r>
              <a:rPr lang="en-US" sz="1200" dirty="0"/>
              <a:t>ATA 2016 Guidelines for Diagnosis and Management of Hyperthyroidism</a:t>
            </a:r>
          </a:p>
          <a:p>
            <a:pPr algn="l" rtl="0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18871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Hepatotoxicity </a:t>
            </a: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sz="5400" dirty="0">
                <a:solidFill>
                  <a:schemeClr val="tx1"/>
                </a:solidFill>
              </a:rPr>
              <a:t>PTU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sz="2800" dirty="0"/>
              <a:t>O</a:t>
            </a:r>
            <a:r>
              <a:rPr lang="en-US" sz="2800" dirty="0" smtClean="0"/>
              <a:t>ccurs </a:t>
            </a:r>
            <a:r>
              <a:rPr lang="en-US" sz="2800" dirty="0"/>
              <a:t>foremost in children in contrast to that associated with </a:t>
            </a:r>
            <a:r>
              <a:rPr lang="en-US" sz="2800" dirty="0">
                <a:solidFill>
                  <a:srgbClr val="FF0000"/>
                </a:solidFill>
              </a:rPr>
              <a:t>MMI, </a:t>
            </a:r>
            <a:r>
              <a:rPr lang="en-US" sz="2800" dirty="0"/>
              <a:t>which is usually milder with a </a:t>
            </a:r>
            <a:r>
              <a:rPr lang="en-US" sz="2800" b="1" dirty="0">
                <a:solidFill>
                  <a:srgbClr val="7030A0"/>
                </a:solidFill>
              </a:rPr>
              <a:t>cholestatic </a:t>
            </a:r>
            <a:r>
              <a:rPr lang="en-US" sz="2800" b="1" dirty="0" smtClean="0">
                <a:solidFill>
                  <a:srgbClr val="7030A0"/>
                </a:solidFill>
              </a:rPr>
              <a:t>pattern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2800" b="1" dirty="0">
                <a:solidFill>
                  <a:srgbClr val="00B0F0"/>
                </a:solidFill>
              </a:rPr>
              <a:t>ATD are stopped and not restarted if 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800" dirty="0" smtClean="0"/>
              <a:t> </a:t>
            </a:r>
            <a:r>
              <a:rPr lang="en-US" sz="2800" dirty="0"/>
              <a:t>patient </a:t>
            </a:r>
            <a:r>
              <a:rPr lang="en-US" sz="2800" b="1" dirty="0">
                <a:solidFill>
                  <a:srgbClr val="00B050"/>
                </a:solidFill>
              </a:rPr>
              <a:t>develops major side effects</a:t>
            </a:r>
            <a:r>
              <a:rPr lang="en-US" sz="2800" dirty="0" smtClean="0"/>
              <a:t>.</a:t>
            </a:r>
          </a:p>
          <a:p>
            <a:pPr>
              <a:buClr>
                <a:srgbClr val="FF0000"/>
              </a:buClr>
            </a:pPr>
            <a:r>
              <a:rPr lang="en-US" dirty="0"/>
              <a:t>T</a:t>
            </a:r>
            <a:r>
              <a:rPr lang="en-US" b="1" dirty="0" smtClean="0">
                <a:solidFill>
                  <a:srgbClr val="00B0F0"/>
                </a:solidFill>
              </a:rPr>
              <a:t>ransaminase </a:t>
            </a:r>
            <a:r>
              <a:rPr lang="en-US" b="1" dirty="0">
                <a:solidFill>
                  <a:srgbClr val="00B0F0"/>
                </a:solidFill>
              </a:rPr>
              <a:t>&gt;3 times </a:t>
            </a:r>
            <a:r>
              <a:rPr lang="en-US" dirty="0"/>
              <a:t>discontinuing the </a:t>
            </a:r>
            <a:r>
              <a:rPr lang="en-US" dirty="0" smtClean="0"/>
              <a:t>drug</a:t>
            </a:r>
          </a:p>
          <a:p>
            <a:pPr>
              <a:buClr>
                <a:srgbClr val="FF0000"/>
              </a:buClr>
              <a:buNone/>
            </a:pPr>
            <a:endParaRPr lang="en-US" dirty="0"/>
          </a:p>
          <a:p>
            <a:pPr>
              <a:buClr>
                <a:srgbClr val="FF000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91998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Relapse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Relapse is most likely within the </a:t>
            </a:r>
            <a:r>
              <a:rPr lang="en-US" sz="2800" dirty="0">
                <a:solidFill>
                  <a:srgbClr val="00B050"/>
                </a:solidFill>
              </a:rPr>
              <a:t>first 6–12 months </a:t>
            </a:r>
            <a:r>
              <a:rPr lang="en-US" sz="2800" dirty="0"/>
              <a:t>after ATD withdrawal, but may occur years later</a:t>
            </a:r>
            <a:r>
              <a:rPr lang="en-US" sz="2800" dirty="0">
                <a:solidFill>
                  <a:srgbClr val="00B0F0"/>
                </a:solidFill>
              </a:rPr>
              <a:t>. </a:t>
            </a:r>
            <a:r>
              <a:rPr lang="en-US" sz="2400" b="1" dirty="0" smtClean="0">
                <a:solidFill>
                  <a:srgbClr val="00B050"/>
                </a:solidFill>
              </a:rPr>
              <a:t>Outcome </a:t>
            </a:r>
            <a:r>
              <a:rPr lang="en-US" sz="2400" b="1" dirty="0">
                <a:solidFill>
                  <a:srgbClr val="00B050"/>
                </a:solidFill>
              </a:rPr>
              <a:t>is difficult to </a:t>
            </a:r>
            <a:r>
              <a:rPr lang="en-US" sz="2400" b="1" dirty="0" smtClean="0">
                <a:solidFill>
                  <a:srgbClr val="00B050"/>
                </a:solidFill>
              </a:rPr>
              <a:t>predict</a:t>
            </a:r>
          </a:p>
          <a:p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elapse </a:t>
            </a: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rate in children varied from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to 47 percent </a:t>
            </a: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different series </a:t>
            </a:r>
            <a:endParaRPr lang="en-US" sz="28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/>
              <a:t> </a:t>
            </a:r>
            <a:r>
              <a:rPr lang="en-US" sz="2800" dirty="0"/>
              <a:t>only 10% </a:t>
            </a:r>
            <a:r>
              <a:rPr lang="en-US" sz="2800" dirty="0" smtClean="0"/>
              <a:t>of patients </a:t>
            </a:r>
            <a:r>
              <a:rPr lang="en-US" sz="2800" dirty="0"/>
              <a:t>relapsing after 18 months</a:t>
            </a:r>
            <a:r>
              <a:rPr lang="en-US" sz="2800" dirty="0" smtClean="0"/>
              <a:t>.</a:t>
            </a:r>
          </a:p>
          <a:p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Relapse rate in </a:t>
            </a: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adult 75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percent after 3 month </a:t>
            </a:r>
            <a:endParaRPr lang="en-US" sz="28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86249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Relapse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These Patients are most likely to relapse when treatment </a:t>
            </a:r>
            <a:r>
              <a:rPr lang="en-US" sz="2000" b="1" dirty="0" smtClean="0">
                <a:solidFill>
                  <a:srgbClr val="0070C0"/>
                </a:solidFill>
              </a:rPr>
              <a:t>stops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B050"/>
                </a:solidFill>
              </a:rPr>
              <a:t>More consistent factors </a:t>
            </a:r>
            <a:endParaRPr lang="en-US" sz="3200" b="1" dirty="0">
              <a:solidFill>
                <a:srgbClr val="00B050"/>
              </a:solidFill>
            </a:endParaRPr>
          </a:p>
          <a:p>
            <a:r>
              <a:rPr lang="en-US" sz="2400" dirty="0"/>
              <a:t>large </a:t>
            </a:r>
            <a:r>
              <a:rPr lang="en-US" sz="2400" dirty="0" smtClean="0"/>
              <a:t>goiters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(&gt;2.5 normal)</a:t>
            </a:r>
            <a:endParaRPr lang="en-US" sz="2400" dirty="0"/>
          </a:p>
          <a:p>
            <a:r>
              <a:rPr lang="en-US" sz="2400" dirty="0"/>
              <a:t> persistent high  serum of TSH-R-Ab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ree T4 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(&gt;4 </a:t>
            </a: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ng/dl)</a:t>
            </a:r>
            <a:r>
              <a:rPr lang="en-US" sz="2400" dirty="0"/>
              <a:t>, High total </a:t>
            </a:r>
            <a:r>
              <a:rPr lang="en-US" sz="2400" dirty="0" smtClean="0"/>
              <a:t>T3</a:t>
            </a:r>
          </a:p>
          <a:p>
            <a:r>
              <a:rPr lang="en-US" sz="2400" dirty="0"/>
              <a:t>HLA subtypes DQB1*02, DQA1*05, and </a:t>
            </a:r>
            <a:r>
              <a:rPr lang="en-US" sz="2400" dirty="0" smtClean="0"/>
              <a:t>DRB1</a:t>
            </a:r>
          </a:p>
          <a:p>
            <a:r>
              <a:rPr lang="en-US" sz="2400" dirty="0" smtClean="0"/>
              <a:t>Severe degree of thyrotoxicosis </a:t>
            </a:r>
          </a:p>
          <a:p>
            <a:r>
              <a:rPr lang="en-US" sz="2400" dirty="0" smtClean="0"/>
              <a:t>Lack of decrese thyroid size  during treatment </a:t>
            </a:r>
          </a:p>
          <a:p>
            <a:r>
              <a:rPr lang="en-US" sz="2400" dirty="0"/>
              <a:t>Lack </a:t>
            </a:r>
            <a:r>
              <a:rPr lang="en-US" sz="2400" dirty="0" smtClean="0"/>
              <a:t>of normalization of TSH</a:t>
            </a:r>
          </a:p>
          <a:p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Age &lt;12 years 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26919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Relapse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Depends on </a:t>
            </a:r>
          </a:p>
          <a:p>
            <a:r>
              <a:rPr lang="en-US" dirty="0" smtClean="0"/>
              <a:t>TRAb </a:t>
            </a:r>
            <a:r>
              <a:rPr lang="en-US" dirty="0"/>
              <a:t>levels at onset and at the end of </a:t>
            </a:r>
            <a:r>
              <a:rPr lang="en-US" dirty="0" smtClean="0"/>
              <a:t>treatment</a:t>
            </a:r>
          </a:p>
          <a:p>
            <a:r>
              <a:rPr lang="en-US" dirty="0" smtClean="0"/>
              <a:t>Duration of </a:t>
            </a:r>
            <a:r>
              <a:rPr lang="en-US" dirty="0"/>
              <a:t>medical </a:t>
            </a:r>
            <a:r>
              <a:rPr lang="en-US" dirty="0" smtClean="0"/>
              <a:t>treatment</a:t>
            </a:r>
          </a:p>
          <a:p>
            <a:r>
              <a:rPr lang="en-US" dirty="0" smtClean="0"/>
              <a:t>Low Body mass index</a:t>
            </a:r>
          </a:p>
        </p:txBody>
      </p:sp>
    </p:spTree>
    <p:extLst>
      <p:ext uri="{BB962C8B-B14F-4D97-AF65-F5344CB8AC3E}">
        <p14:creationId xmlns:p14="http://schemas.microsoft.com/office/powerpoint/2010/main" xmlns="" val="5543799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Relapse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Shortly after GD diagnosis</a:t>
            </a:r>
          </a:p>
          <a:p>
            <a:r>
              <a:rPr lang="en-US" dirty="0" err="1" smtClean="0"/>
              <a:t>TRAb</a:t>
            </a:r>
            <a:r>
              <a:rPr lang="en-US" dirty="0" smtClean="0"/>
              <a:t> &gt; 6 IU/l  at diagnosis </a:t>
            </a:r>
          </a:p>
          <a:p>
            <a:r>
              <a:rPr lang="en-US" dirty="0" smtClean="0"/>
              <a:t>Anti-TPO &gt; 5000 IU/ml</a:t>
            </a:r>
          </a:p>
          <a:p>
            <a:r>
              <a:rPr lang="en-US" dirty="0" err="1" smtClean="0"/>
              <a:t>TRAb</a:t>
            </a:r>
            <a:r>
              <a:rPr lang="en-US" dirty="0" smtClean="0"/>
              <a:t> level &gt; 7.5 IU/l at the end of </a:t>
            </a:r>
            <a:r>
              <a:rPr lang="en-US" b="1" dirty="0" smtClean="0">
                <a:solidFill>
                  <a:srgbClr val="00B050"/>
                </a:solidFill>
              </a:rPr>
              <a:t>12-month ATD </a:t>
            </a:r>
            <a:r>
              <a:rPr lang="en-US" dirty="0" smtClean="0"/>
              <a:t>therapy</a:t>
            </a:r>
          </a:p>
          <a:p>
            <a:r>
              <a:rPr lang="en-US" dirty="0" smtClean="0"/>
              <a:t>&gt; 3.85 IU/l at the end </a:t>
            </a:r>
            <a:r>
              <a:rPr lang="en-US" b="1" dirty="0" smtClean="0">
                <a:solidFill>
                  <a:srgbClr val="0070C0"/>
                </a:solidFill>
              </a:rPr>
              <a:t>of 18-month ATD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7030A0"/>
                </a:solidFill>
              </a:rPr>
              <a:t>Predicted relapse with a specificity of 96–97 %</a:t>
            </a:r>
          </a:p>
          <a:p>
            <a:pPr algn="ctr"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1400" dirty="0" smtClean="0"/>
              <a:t>Up to date 2021</a:t>
            </a:r>
            <a:endParaRPr lang="fa-IR" sz="14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Relapse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inconsistent </a:t>
            </a:r>
            <a:r>
              <a:rPr lang="en-US" sz="2800" b="1" dirty="0"/>
              <a:t>factors </a:t>
            </a:r>
          </a:p>
          <a:p>
            <a:endParaRPr lang="en-US" sz="2800" dirty="0" smtClean="0"/>
          </a:p>
          <a:p>
            <a:pPr>
              <a:buClr>
                <a:srgbClr val="FF0000"/>
              </a:buClr>
            </a:pPr>
            <a:r>
              <a:rPr lang="en-US" sz="2800" dirty="0" smtClean="0"/>
              <a:t>Lower age</a:t>
            </a:r>
          </a:p>
          <a:p>
            <a:pPr>
              <a:buClr>
                <a:srgbClr val="FF0000"/>
              </a:buClr>
            </a:pPr>
            <a:r>
              <a:rPr lang="en-US" sz="2800" dirty="0" smtClean="0"/>
              <a:t>Smoking</a:t>
            </a:r>
          </a:p>
          <a:p>
            <a:pPr>
              <a:buClr>
                <a:srgbClr val="FF0000"/>
              </a:buClr>
            </a:pPr>
            <a:r>
              <a:rPr lang="en-US" sz="2800" dirty="0" smtClean="0"/>
              <a:t>Male sex </a:t>
            </a:r>
          </a:p>
          <a:p>
            <a:pPr>
              <a:buClr>
                <a:srgbClr val="FF0000"/>
              </a:buClr>
            </a:pPr>
            <a:r>
              <a:rPr lang="en-US" sz="2800" dirty="0" smtClean="0"/>
              <a:t>Duration of symptoms before diagnosis</a:t>
            </a:r>
          </a:p>
          <a:p>
            <a:pPr>
              <a:buClr>
                <a:srgbClr val="FF0000"/>
              </a:buClr>
            </a:pPr>
            <a:r>
              <a:rPr lang="en-US" sz="2800" dirty="0"/>
              <a:t>Orbitopathy</a:t>
            </a:r>
          </a:p>
          <a:p>
            <a:pPr>
              <a:buClr>
                <a:srgbClr val="FF0000"/>
              </a:buClr>
            </a:pPr>
            <a:r>
              <a:rPr lang="en-US" sz="2800" dirty="0" smtClean="0"/>
              <a:t>Psychiatric disorders  </a:t>
            </a:r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62834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sz="4000" dirty="0" smtClean="0">
                <a:solidFill>
                  <a:schemeClr val="tx1"/>
                </a:solidFill>
              </a:rPr>
              <a:t>Treatment of relaps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 Children who relapse can be treated with any of the same three treatment </a:t>
            </a:r>
            <a:r>
              <a:rPr lang="en-US" dirty="0" smtClean="0"/>
              <a:t>modalities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sz="1800" dirty="0" smtClean="0"/>
              <a:t>UP </a:t>
            </a:r>
            <a:r>
              <a:rPr lang="en-US" sz="1800" dirty="0"/>
              <a:t>TO Date </a:t>
            </a:r>
            <a:r>
              <a:rPr lang="en-US" sz="1800" dirty="0" smtClean="0"/>
              <a:t>2021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3189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Antihyroid  drug therapy 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Indication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Patients with high likelihood of remission</a:t>
            </a:r>
          </a:p>
          <a:p>
            <a:pPr algn="l" rtl="0"/>
            <a:r>
              <a:rPr lang="en-US" dirty="0" smtClean="0"/>
              <a:t> individuals in Nursing homes</a:t>
            </a:r>
          </a:p>
          <a:p>
            <a:pPr algn="l" rtl="0"/>
            <a:r>
              <a:rPr lang="en-US" dirty="0" smtClean="0"/>
              <a:t>lack of access to a high-volume thyroid surgeon</a:t>
            </a:r>
          </a:p>
          <a:p>
            <a:pPr algn="l" rtl="0"/>
            <a:r>
              <a:rPr lang="en-US" b="1" dirty="0">
                <a:solidFill>
                  <a:srgbClr val="00B050"/>
                </a:solidFill>
              </a:rPr>
              <a:t>M</a:t>
            </a:r>
            <a:r>
              <a:rPr lang="en-US" b="1" dirty="0" smtClean="0">
                <a:solidFill>
                  <a:srgbClr val="00B050"/>
                </a:solidFill>
              </a:rPr>
              <a:t>oderate to severe active GO </a:t>
            </a:r>
          </a:p>
          <a:p>
            <a:pPr algn="l" rtl="0"/>
            <a:r>
              <a:rPr lang="en-US" dirty="0"/>
              <a:t>N</a:t>
            </a:r>
            <a:r>
              <a:rPr lang="en-US" dirty="0" smtClean="0"/>
              <a:t>eed more rapid biochemical disease control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14122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Definition of remission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00B050"/>
                </a:solidFill>
              </a:rPr>
              <a:t>R</a:t>
            </a:r>
            <a:r>
              <a:rPr lang="en-US" dirty="0" smtClean="0">
                <a:solidFill>
                  <a:srgbClr val="00B050"/>
                </a:solidFill>
              </a:rPr>
              <a:t>emission </a:t>
            </a:r>
            <a:r>
              <a:rPr lang="en-US" dirty="0">
                <a:solidFill>
                  <a:srgbClr val="00B050"/>
                </a:solidFill>
              </a:rPr>
              <a:t>defined </a:t>
            </a:r>
            <a:r>
              <a:rPr lang="en-US" dirty="0"/>
              <a:t>as being euthyroid for </a:t>
            </a:r>
            <a:r>
              <a:rPr lang="en-US" b="1" dirty="0" smtClean="0">
                <a:solidFill>
                  <a:srgbClr val="00B0F0"/>
                </a:solidFill>
              </a:rPr>
              <a:t>1 year </a:t>
            </a:r>
            <a:r>
              <a:rPr lang="en-US" b="1" dirty="0">
                <a:solidFill>
                  <a:srgbClr val="00B0F0"/>
                </a:solidFill>
              </a:rPr>
              <a:t>after cessation</a:t>
            </a:r>
            <a:r>
              <a:rPr lang="en-US" dirty="0"/>
              <a:t> of </a:t>
            </a:r>
            <a:r>
              <a:rPr lang="en-US" dirty="0" smtClean="0"/>
              <a:t>therapy</a:t>
            </a:r>
          </a:p>
          <a:p>
            <a:r>
              <a:rPr lang="en-US" dirty="0"/>
              <a:t>patients who remain euthyroid for at least </a:t>
            </a:r>
            <a:r>
              <a:rPr lang="en-US" dirty="0">
                <a:solidFill>
                  <a:srgbClr val="00B0F0"/>
                </a:solidFill>
              </a:rPr>
              <a:t>six months </a:t>
            </a:r>
            <a:r>
              <a:rPr lang="en-US" b="1" dirty="0">
                <a:solidFill>
                  <a:srgbClr val="00B050"/>
                </a:solidFill>
              </a:rPr>
              <a:t>after discontinuation </a:t>
            </a:r>
            <a:r>
              <a:rPr lang="en-US" dirty="0"/>
              <a:t>of antithyroid drug therapy </a:t>
            </a:r>
            <a:r>
              <a:rPr lang="en-US" dirty="0">
                <a:solidFill>
                  <a:srgbClr val="C00000"/>
                </a:solidFill>
              </a:rPr>
              <a:t>25 to 65 percent in different series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marL="0" indent="0" algn="l" rtl="0">
              <a:buNone/>
            </a:pPr>
            <a:r>
              <a:rPr lang="en-US" sz="1200" dirty="0" smtClean="0"/>
              <a:t>ATA </a:t>
            </a:r>
            <a:r>
              <a:rPr lang="en-US" sz="1200" dirty="0"/>
              <a:t>2016 Guidelines for Diagnosis and Management of </a:t>
            </a:r>
            <a:r>
              <a:rPr lang="en-US" sz="1200" dirty="0" smtClean="0"/>
              <a:t>Hyperthyroidism</a:t>
            </a:r>
          </a:p>
          <a:p>
            <a:pPr marL="0" indent="0" algn="l" rtl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100" dirty="0"/>
              <a:t>Clin Pediatr Endocrinol 2017</a:t>
            </a:r>
          </a:p>
          <a:p>
            <a:pPr marL="0" indent="0">
              <a:buNone/>
            </a:pPr>
            <a:r>
              <a:rPr lang="en-US" sz="1100" dirty="0"/>
              <a:t>UP TO Date </a:t>
            </a:r>
            <a:r>
              <a:rPr lang="en-US" sz="1100" dirty="0" smtClean="0"/>
              <a:t>2021</a:t>
            </a:r>
            <a:endParaRPr lang="en-US" sz="1100" dirty="0"/>
          </a:p>
          <a:p>
            <a:pPr algn="l" rt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286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Predictors of Remission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922837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Higher </a:t>
            </a: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body mass index</a:t>
            </a:r>
            <a:endParaRPr lang="en-US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TRAb low or negative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/>
              <a:t>Small goiter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Nonsmoker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/>
              <a:t>M</a:t>
            </a:r>
            <a:r>
              <a:rPr lang="en-US" sz="2800" dirty="0" smtClean="0"/>
              <a:t>ild disease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Patients older than 13 yr of age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Lower </a:t>
            </a:r>
            <a:r>
              <a:rPr lang="en-US" sz="2800" dirty="0"/>
              <a:t>initial </a:t>
            </a:r>
            <a:r>
              <a:rPr lang="en-US" sz="2800" dirty="0" smtClean="0"/>
              <a:t>T4 </a:t>
            </a:r>
            <a:r>
              <a:rPr lang="en-US" sz="2800" dirty="0"/>
              <a:t>&lt; 20 µg/dl;  T3 : T4 ratio &lt; </a:t>
            </a:r>
            <a:r>
              <a:rPr lang="en-US" sz="2800" dirty="0" smtClean="0"/>
              <a:t>20 </a:t>
            </a:r>
          </a:p>
        </p:txBody>
      </p:sp>
    </p:spTree>
    <p:extLst>
      <p:ext uri="{BB962C8B-B14F-4D97-AF65-F5344CB8AC3E}">
        <p14:creationId xmlns:p14="http://schemas.microsoft.com/office/powerpoint/2010/main" xmlns="" val="347937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Predictors of Remission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b="1" dirty="0" err="1" smtClean="0">
                <a:solidFill>
                  <a:srgbClr val="00B050"/>
                </a:solidFill>
              </a:rPr>
              <a:t>prepubertal</a:t>
            </a:r>
            <a:r>
              <a:rPr lang="en-US" sz="2800" b="1" dirty="0" smtClean="0">
                <a:solidFill>
                  <a:srgbClr val="00B050"/>
                </a:solidFill>
              </a:rPr>
              <a:t> children may </a:t>
            </a:r>
            <a:r>
              <a:rPr lang="en-US" sz="2800" dirty="0" smtClean="0"/>
              <a:t>take longer to enter remission than pubertal children 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b="1" dirty="0" err="1" smtClean="0">
                <a:solidFill>
                  <a:srgbClr val="00B050"/>
                </a:solidFill>
              </a:rPr>
              <a:t>Euthyroid</a:t>
            </a:r>
            <a:r>
              <a:rPr lang="en-US" sz="2800" b="1" dirty="0" smtClean="0">
                <a:solidFill>
                  <a:srgbClr val="00B050"/>
                </a:solidFill>
              </a:rPr>
              <a:t> status after </a:t>
            </a:r>
            <a:r>
              <a:rPr lang="en-US" sz="2800" dirty="0" smtClean="0"/>
              <a:t>three months of ATD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Aged &lt;5 y old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No family history of thyroid disease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low FT4 level at diagnosis &lt;7ng/dl</a:t>
            </a:r>
          </a:p>
          <a:p>
            <a:pPr>
              <a:buClr>
                <a:srgbClr val="FF0000"/>
              </a:buClr>
              <a:buNone/>
            </a:pPr>
            <a:r>
              <a:rPr lang="en-US" sz="1200" dirty="0" smtClean="0"/>
              <a:t>Up to date 2021</a:t>
            </a:r>
          </a:p>
          <a:p>
            <a:endParaRPr lang="fa-IR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Criteria for full</a:t>
            </a:r>
            <a:r>
              <a:rPr lang="en-US" i="1" dirty="0" smtClean="0"/>
              <a:t> remission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No goiter</a:t>
            </a:r>
          </a:p>
          <a:p>
            <a:r>
              <a:rPr lang="en-US" dirty="0" smtClean="0"/>
              <a:t>Clinical </a:t>
            </a:r>
            <a:r>
              <a:rPr lang="en-US" dirty="0" err="1" smtClean="0"/>
              <a:t>euthyroidism</a:t>
            </a:r>
            <a:endParaRPr lang="en-US" dirty="0" smtClean="0"/>
          </a:p>
          <a:p>
            <a:r>
              <a:rPr lang="en-US" dirty="0" smtClean="0"/>
              <a:t>TSH, fT4 and fT3 within normal ranges</a:t>
            </a:r>
          </a:p>
          <a:p>
            <a:r>
              <a:rPr lang="en-US" dirty="0" smtClean="0"/>
              <a:t>Negative results of </a:t>
            </a:r>
            <a:r>
              <a:rPr lang="en-US" dirty="0" err="1" smtClean="0"/>
              <a:t>TRAb</a:t>
            </a:r>
            <a:endParaRPr lang="en-US" dirty="0" smtClean="0"/>
          </a:p>
          <a:p>
            <a:r>
              <a:rPr lang="en-US" dirty="0" err="1" smtClean="0"/>
              <a:t>Normoechogenic</a:t>
            </a:r>
            <a:r>
              <a:rPr lang="en-US" dirty="0" smtClean="0"/>
              <a:t> thyroid gland on ultrasound without increased blood flow. </a:t>
            </a:r>
          </a:p>
          <a:p>
            <a:pPr>
              <a:buNone/>
            </a:pPr>
            <a:r>
              <a:rPr lang="en-US" sz="1200" dirty="0" smtClean="0"/>
              <a:t>Up to date 2021</a:t>
            </a:r>
          </a:p>
          <a:p>
            <a:pPr>
              <a:buNone/>
            </a:pPr>
            <a:r>
              <a:rPr lang="en-US" sz="1200" dirty="0" smtClean="0"/>
              <a:t>.</a:t>
            </a:r>
            <a:endParaRPr lang="fa-IR" sz="1200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Comparison between children &amp;adult for Remission </a:t>
            </a:r>
            <a:r>
              <a:rPr lang="en-US" sz="2400" dirty="0">
                <a:solidFill>
                  <a:schemeClr val="tx1"/>
                </a:solidFill>
              </a:rPr>
              <a:t>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It is clear that children </a:t>
            </a: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treated with antithyroid drugs 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take longer to enter a permanent remission </a:t>
            </a: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adults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967333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longer-term </a:t>
            </a:r>
            <a:r>
              <a:rPr lang="en-US" sz="3600" dirty="0" smtClean="0">
                <a:solidFill>
                  <a:schemeClr val="tx1"/>
                </a:solidFill>
              </a:rPr>
              <a:t>treatment &amp;</a:t>
            </a:r>
            <a:r>
              <a:rPr lang="en-US" sz="3600" dirty="0">
                <a:solidFill>
                  <a:schemeClr val="tx1"/>
                </a:solidFill>
              </a:rPr>
              <a:t>r</a:t>
            </a:r>
            <a:r>
              <a:rPr lang="en-US" sz="3600" dirty="0" smtClean="0">
                <a:solidFill>
                  <a:schemeClr val="tx1"/>
                </a:solidFill>
              </a:rPr>
              <a:t>emission </a:t>
            </a:r>
            <a:r>
              <a:rPr lang="en-US" sz="3600" dirty="0">
                <a:solidFill>
                  <a:schemeClr val="tx1"/>
                </a:solidFill>
              </a:rPr>
              <a:t>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>
              <a:buClr>
                <a:srgbClr val="FF0000"/>
              </a:buClr>
            </a:pPr>
            <a:r>
              <a:rPr lang="en-US" sz="2800" dirty="0"/>
              <a:t>Some studies report that the remission rate increases by </a:t>
            </a:r>
            <a:r>
              <a:rPr lang="en-US" sz="2800" b="1" dirty="0">
                <a:solidFill>
                  <a:srgbClr val="00B050"/>
                </a:solidFill>
              </a:rPr>
              <a:t>25%</a:t>
            </a:r>
            <a:r>
              <a:rPr lang="en-US" sz="2800" dirty="0"/>
              <a:t> for every additional 2 years of ATD </a:t>
            </a:r>
            <a:r>
              <a:rPr lang="en-US" sz="2800" dirty="0" smtClean="0"/>
              <a:t>treatmen</a:t>
            </a:r>
          </a:p>
          <a:p>
            <a:r>
              <a:rPr lang="en-US" b="1" dirty="0">
                <a:solidFill>
                  <a:srgbClr val="00B050"/>
                </a:solidFill>
              </a:rPr>
              <a:t>longer duration </a:t>
            </a:r>
            <a:r>
              <a:rPr lang="en-US" dirty="0"/>
              <a:t>of  minimum dose treatment is associated with a </a:t>
            </a:r>
            <a:r>
              <a:rPr lang="en-US" b="1" dirty="0">
                <a:solidFill>
                  <a:srgbClr val="FF0000"/>
                </a:solidFill>
              </a:rPr>
              <a:t>higher remission </a:t>
            </a:r>
            <a:r>
              <a:rPr lang="en-US" b="1" dirty="0" smtClean="0">
                <a:solidFill>
                  <a:srgbClr val="FF0000"/>
                </a:solidFill>
              </a:rPr>
              <a:t>rate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Clin </a:t>
            </a:r>
            <a:r>
              <a:rPr lang="en-US" sz="1200" dirty="0"/>
              <a:t>Pediatr Endocrinol 2017</a:t>
            </a:r>
          </a:p>
          <a:p>
            <a:pPr marL="0" indent="0">
              <a:buNone/>
            </a:pPr>
            <a:r>
              <a:rPr lang="en-US" sz="1200" dirty="0"/>
              <a:t>UP TO Date </a:t>
            </a:r>
            <a:r>
              <a:rPr lang="en-US" sz="1200" dirty="0" smtClean="0"/>
              <a:t>2021</a:t>
            </a:r>
            <a:endParaRPr lang="en-US" sz="1200" dirty="0"/>
          </a:p>
          <a:p>
            <a:endParaRPr lang="en-US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>
              <a:buClr>
                <a:srgbClr val="FF000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840029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Follow up </a:t>
            </a:r>
            <a:r>
              <a:rPr lang="en-US" sz="3600" dirty="0" smtClean="0">
                <a:solidFill>
                  <a:schemeClr val="tx1"/>
                </a:solidFill>
              </a:rPr>
              <a:t> of patients who </a:t>
            </a:r>
            <a:r>
              <a:rPr lang="en-US" sz="3600" dirty="0">
                <a:solidFill>
                  <a:schemeClr val="tx1"/>
                </a:solidFill>
              </a:rPr>
              <a:t>are in remission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Patients who enter remission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need lifelong monitoring </a:t>
            </a: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 antithyroid drugs are stopped</a:t>
            </a:r>
          </a:p>
          <a:p>
            <a:pPr algn="l" rtl="0"/>
            <a:endParaRPr lang="en-US" dirty="0" smtClean="0"/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Thyroid function testing </a:t>
            </a:r>
            <a:r>
              <a:rPr lang="en-US" b="1" dirty="0">
                <a:solidFill>
                  <a:srgbClr val="00B050"/>
                </a:solidFill>
              </a:rPr>
              <a:t>should be </a:t>
            </a:r>
            <a:r>
              <a:rPr lang="en-US" b="1" dirty="0" smtClean="0">
                <a:solidFill>
                  <a:srgbClr val="00B050"/>
                </a:solidFill>
              </a:rPr>
              <a:t>monitored </a:t>
            </a:r>
          </a:p>
          <a:p>
            <a:pPr algn="l" rtl="0"/>
            <a:r>
              <a:rPr lang="en-US" b="1" dirty="0" smtClean="0">
                <a:solidFill>
                  <a:srgbClr val="7030A0"/>
                </a:solidFill>
              </a:rPr>
              <a:t>Every 2- </a:t>
            </a:r>
            <a:r>
              <a:rPr lang="en-US" b="1" dirty="0">
                <a:solidFill>
                  <a:srgbClr val="7030A0"/>
                </a:solidFill>
              </a:rPr>
              <a:t>to 3-month </a:t>
            </a:r>
            <a:r>
              <a:rPr lang="en-US" dirty="0"/>
              <a:t>intervals </a:t>
            </a:r>
            <a:r>
              <a:rPr lang="en-US" dirty="0" smtClean="0"/>
              <a:t>for the </a:t>
            </a:r>
            <a:r>
              <a:rPr lang="en-US" dirty="0"/>
              <a:t>first 6 </a:t>
            </a:r>
            <a:r>
              <a:rPr lang="en-US" dirty="0" smtClean="0"/>
              <a:t>months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hen every  </a:t>
            </a:r>
            <a:r>
              <a:rPr lang="en-US" dirty="0">
                <a:solidFill>
                  <a:srgbClr val="00B0F0"/>
                </a:solidFill>
              </a:rPr>
              <a:t>4- to 6-month </a:t>
            </a:r>
            <a:r>
              <a:rPr lang="en-US" dirty="0" smtClean="0"/>
              <a:t>for </a:t>
            </a:r>
            <a:r>
              <a:rPr lang="en-US" dirty="0"/>
              <a:t>the </a:t>
            </a:r>
            <a:r>
              <a:rPr lang="en-US" dirty="0" smtClean="0"/>
              <a:t>next 6 months </a:t>
            </a:r>
          </a:p>
          <a:p>
            <a:pPr algn="l" rtl="0"/>
            <a:r>
              <a:rPr lang="en-US" dirty="0"/>
              <a:t>T</a:t>
            </a:r>
            <a:r>
              <a:rPr lang="en-US" dirty="0" smtClean="0"/>
              <a:t>hen </a:t>
            </a:r>
            <a:r>
              <a:rPr lang="en-US" dirty="0"/>
              <a:t>every </a:t>
            </a:r>
            <a:r>
              <a:rPr lang="en-US" b="1" dirty="0">
                <a:solidFill>
                  <a:srgbClr val="FFC000"/>
                </a:solidFill>
              </a:rPr>
              <a:t>6–12 </a:t>
            </a:r>
            <a:r>
              <a:rPr lang="en-US" b="1" dirty="0" smtClean="0">
                <a:solidFill>
                  <a:srgbClr val="FFC000"/>
                </a:solidFill>
              </a:rPr>
              <a:t>month</a:t>
            </a:r>
          </a:p>
          <a:p>
            <a:pPr algn="l" rtl="0"/>
            <a:r>
              <a:rPr lang="en-US" dirty="0" smtClean="0"/>
              <a:t>Then </a:t>
            </a:r>
            <a:r>
              <a:rPr lang="en-US" b="1" dirty="0">
                <a:solidFill>
                  <a:srgbClr val="C00000"/>
                </a:solidFill>
              </a:rPr>
              <a:t>annually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369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Management of patients who do not enter remission</a:t>
            </a:r>
            <a:endParaRPr lang="fa-IR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 </a:t>
            </a:r>
            <a:r>
              <a:rPr lang="en-US" b="1" dirty="0" smtClean="0">
                <a:solidFill>
                  <a:srgbClr val="00B050"/>
                </a:solidFill>
              </a:rPr>
              <a:t>Approximately one-half of children </a:t>
            </a:r>
            <a:r>
              <a:rPr lang="en-US" dirty="0" smtClean="0"/>
              <a:t>will achieve a remission if treated long term with MMI </a:t>
            </a:r>
          </a:p>
          <a:p>
            <a:r>
              <a:rPr lang="en-US" dirty="0" smtClean="0"/>
              <a:t>For this reason, we do not recommend a trial off of MMI after an arbitrary period of treatment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we prescribe MMI indefinitely </a:t>
            </a:r>
            <a:r>
              <a:rPr lang="en-US" dirty="0" smtClean="0"/>
              <a:t>(when leaving home for college )</a:t>
            </a:r>
          </a:p>
          <a:p>
            <a:r>
              <a:rPr lang="en-US" dirty="0" smtClean="0"/>
              <a:t>At this point, most select RAI treatment, while some choose surgery.</a:t>
            </a:r>
          </a:p>
          <a:p>
            <a:r>
              <a:rPr lang="en-US" sz="1400" dirty="0" smtClean="0"/>
              <a:t>Up to date 2021</a:t>
            </a:r>
            <a:endParaRPr lang="fa-IR" sz="1400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389437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00B050"/>
                </a:solidFill>
              </a:rPr>
              <a:t>T</a:t>
            </a:r>
            <a:r>
              <a:rPr lang="en-US" sz="2800" dirty="0" smtClean="0">
                <a:solidFill>
                  <a:srgbClr val="00B050"/>
                </a:solidFill>
              </a:rPr>
              <a:t>otal </a:t>
            </a:r>
            <a:r>
              <a:rPr lang="en-US" sz="2800" dirty="0">
                <a:solidFill>
                  <a:srgbClr val="00B050"/>
                </a:solidFill>
              </a:rPr>
              <a:t>thyroidectomy </a:t>
            </a:r>
            <a:r>
              <a:rPr lang="en-US" sz="2800" dirty="0"/>
              <a:t>is </a:t>
            </a:r>
            <a:r>
              <a:rPr lang="en-US" sz="2800" dirty="0" smtClean="0"/>
              <a:t>choice</a:t>
            </a:r>
            <a:r>
              <a:rPr lang="en-US" sz="2800" dirty="0"/>
              <a:t>, because </a:t>
            </a:r>
            <a:r>
              <a:rPr lang="en-US" sz="2800" dirty="0" smtClean="0"/>
              <a:t>the </a:t>
            </a:r>
            <a:r>
              <a:rPr lang="en-US" sz="2800" dirty="0"/>
              <a:t>rate of recurrent </a:t>
            </a:r>
            <a:r>
              <a:rPr lang="en-US" sz="2800" dirty="0" smtClean="0"/>
              <a:t>is </a:t>
            </a:r>
            <a:r>
              <a:rPr lang="en-US" sz="2800" dirty="0" smtClean="0">
                <a:solidFill>
                  <a:srgbClr val="7030A0"/>
                </a:solidFill>
              </a:rPr>
              <a:t>lower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Hyperthyroidism </a:t>
            </a:r>
            <a:r>
              <a:rPr lang="en-US" sz="2800" dirty="0"/>
              <a:t>should be adequately controlled 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dirty="0" smtClean="0">
                <a:solidFill>
                  <a:srgbClr val="FF0000"/>
                </a:solidFill>
              </a:rPr>
              <a:t>Euthyroid) </a:t>
            </a:r>
            <a:r>
              <a:rPr lang="en-US" sz="2800" dirty="0" smtClean="0"/>
              <a:t>by </a:t>
            </a:r>
            <a:r>
              <a:rPr lang="en-US" sz="2800" dirty="0"/>
              <a:t>ATD </a:t>
            </a:r>
            <a:r>
              <a:rPr lang="en-US" sz="2800" dirty="0" smtClean="0"/>
              <a:t>prior </a:t>
            </a:r>
            <a:r>
              <a:rPr lang="en-US" sz="2800" dirty="0"/>
              <a:t>to surgery</a:t>
            </a:r>
            <a:r>
              <a:rPr lang="en-US" sz="2800" dirty="0" smtClean="0"/>
              <a:t>.</a:t>
            </a:r>
            <a:r>
              <a:rPr lang="en-US" sz="2800" dirty="0"/>
              <a:t> to avoid peri- or postoperative </a:t>
            </a:r>
            <a:r>
              <a:rPr lang="en-US" sz="2800" dirty="0">
                <a:solidFill>
                  <a:srgbClr val="7030A0"/>
                </a:solidFill>
              </a:rPr>
              <a:t>exacerbation </a:t>
            </a:r>
            <a:r>
              <a:rPr lang="en-US" sz="2800" dirty="0" smtClean="0">
                <a:solidFill>
                  <a:srgbClr val="7030A0"/>
                </a:solidFill>
              </a:rPr>
              <a:t>of thyrotoxicosis</a:t>
            </a:r>
            <a:r>
              <a:rPr lang="en-US" sz="2800" dirty="0"/>
              <a:t>. </a:t>
            </a:r>
            <a:endParaRPr lang="en-US" sz="2800" dirty="0" smtClean="0"/>
          </a:p>
          <a:p>
            <a:pPr marL="0" indent="0">
              <a:buClr>
                <a:srgbClr val="FF0000"/>
              </a:buClr>
              <a:buNone/>
            </a:pP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287316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61803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Indiction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Clr>
                <a:srgbClr val="FF0000"/>
              </a:buClr>
            </a:pPr>
            <a:r>
              <a:rPr lang="en-US" sz="2800" dirty="0" smtClean="0"/>
              <a:t>Coincident </a:t>
            </a:r>
            <a:r>
              <a:rPr lang="en-US" sz="2800" dirty="0"/>
              <a:t>primary </a:t>
            </a:r>
            <a:r>
              <a:rPr lang="en-US" sz="2800" dirty="0" smtClean="0"/>
              <a:t>hyperparathyroidism</a:t>
            </a:r>
          </a:p>
          <a:p>
            <a:pPr>
              <a:buClr>
                <a:srgbClr val="FF0000"/>
              </a:buClr>
            </a:pPr>
            <a:r>
              <a:rPr lang="en-US" sz="2800" dirty="0" smtClean="0"/>
              <a:t> Suspicion </a:t>
            </a:r>
            <a:r>
              <a:rPr lang="en-US" sz="2800" dirty="0"/>
              <a:t>of malignant </a:t>
            </a:r>
            <a:r>
              <a:rPr lang="en-US" sz="2800" dirty="0" smtClean="0"/>
              <a:t>nodules</a:t>
            </a:r>
          </a:p>
          <a:p>
            <a:pPr>
              <a:buClr>
                <a:srgbClr val="FF0000"/>
              </a:buClr>
            </a:pPr>
            <a:r>
              <a:rPr lang="en-US" sz="2800" dirty="0"/>
              <a:t>Large thyroid nodules especially if </a:t>
            </a:r>
            <a:r>
              <a:rPr lang="en-US" sz="2800" b="1" dirty="0">
                <a:solidFill>
                  <a:srgbClr val="00B050"/>
                </a:solidFill>
              </a:rPr>
              <a:t>greater than 4 cm or </a:t>
            </a:r>
            <a:r>
              <a:rPr lang="en-US" sz="2800" dirty="0"/>
              <a:t>if nonfunctioning, or </a:t>
            </a:r>
            <a:r>
              <a:rPr lang="en-US" sz="2800" dirty="0" smtClean="0"/>
              <a:t>hypofunctioning</a:t>
            </a:r>
          </a:p>
          <a:p>
            <a:pPr>
              <a:buClr>
                <a:srgbClr val="FF0000"/>
              </a:buClr>
            </a:pPr>
            <a:r>
              <a:rPr lang="en-US" sz="2800" dirty="0"/>
              <a:t>patients with moderate to severe active </a:t>
            </a:r>
            <a:r>
              <a:rPr lang="en-US" sz="2800" dirty="0" smtClean="0"/>
              <a:t>GO</a:t>
            </a:r>
          </a:p>
          <a:p>
            <a:pPr>
              <a:buClr>
                <a:srgbClr val="FF0000"/>
              </a:buClr>
            </a:pPr>
            <a:r>
              <a:rPr lang="en-US" sz="2800" dirty="0"/>
              <a:t>Cannot use </a:t>
            </a:r>
            <a:r>
              <a:rPr lang="en-US" sz="2800" dirty="0" smtClean="0"/>
              <a:t>ATD</a:t>
            </a:r>
          </a:p>
          <a:p>
            <a:pPr>
              <a:buClr>
                <a:srgbClr val="FF0000"/>
              </a:buClr>
            </a:pPr>
            <a:r>
              <a:rPr lang="en-US" sz="2800" dirty="0" smtClean="0"/>
              <a:t>Thyroid-related compressive symptoms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1600" b="1" dirty="0" smtClean="0"/>
              <a:t>ATA </a:t>
            </a:r>
            <a:r>
              <a:rPr lang="en-US" sz="1600" b="1" dirty="0"/>
              <a:t>2016 Guidelines for Diagnosis and Management of Hyperthyroidism</a:t>
            </a:r>
          </a:p>
          <a:p>
            <a:pPr>
              <a:buClr>
                <a:srgbClr val="FF0000"/>
              </a:buClr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108921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Methimazole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Methimazole is preferred because of</a:t>
            </a:r>
          </a:p>
          <a:p>
            <a:pPr>
              <a:buFont typeface="Wingdings" pitchFamily="2" charset="2"/>
              <a:buChar char="Ø"/>
            </a:pPr>
            <a:r>
              <a:rPr lang="en-US" b="1" dirty="0"/>
              <a:t>its longer duration of action allowing for once daily </a:t>
            </a:r>
            <a:r>
              <a:rPr lang="en-US" b="1" dirty="0" smtClean="0"/>
              <a:t>dosing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More </a:t>
            </a:r>
            <a:r>
              <a:rPr lang="en-US" b="1" dirty="0"/>
              <a:t>rapid efficacy  </a:t>
            </a: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</a:rPr>
              <a:t>lower </a:t>
            </a:r>
            <a:r>
              <a:rPr lang="en-US" b="1" dirty="0">
                <a:solidFill>
                  <a:srgbClr val="00B050"/>
                </a:solidFill>
              </a:rPr>
              <a:t>incidence </a:t>
            </a:r>
            <a:r>
              <a:rPr lang="en-US" b="1" dirty="0"/>
              <a:t>of side effects </a:t>
            </a:r>
          </a:p>
          <a:p>
            <a:pPr>
              <a:buFont typeface="Wingdings" pitchFamily="2" charset="2"/>
              <a:buChar char="Ø"/>
            </a:pPr>
            <a:r>
              <a:rPr lang="en-US" b="1" dirty="0"/>
              <a:t>The </a:t>
            </a:r>
            <a:r>
              <a:rPr lang="en-US" b="1" dirty="0">
                <a:solidFill>
                  <a:srgbClr val="FF0000"/>
                </a:solidFill>
              </a:rPr>
              <a:t>half-life</a:t>
            </a:r>
            <a:r>
              <a:rPr lang="en-US" b="1" dirty="0"/>
              <a:t> in plasma of methimazole is </a:t>
            </a:r>
            <a:r>
              <a:rPr lang="en-US" b="1" dirty="0">
                <a:solidFill>
                  <a:srgbClr val="7030A0"/>
                </a:solidFill>
              </a:rPr>
              <a:t>about 6 hours</a:t>
            </a:r>
            <a:r>
              <a:rPr lang="en-US" b="1" dirty="0"/>
              <a:t>, whereas that of propylthiouracil is about </a:t>
            </a:r>
            <a:r>
              <a:rPr lang="en-US" b="1" dirty="0">
                <a:solidFill>
                  <a:srgbClr val="7030A0"/>
                </a:solidFill>
              </a:rPr>
              <a:t>1.5 hours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29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Surgery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Indication </a:t>
            </a:r>
            <a:endParaRPr lang="en-US" b="1" dirty="0" smtClean="0">
              <a:solidFill>
                <a:srgbClr val="00B05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individuals </a:t>
            </a:r>
            <a:r>
              <a:rPr lang="en-US" dirty="0"/>
              <a:t>&lt; 5 years of age </a:t>
            </a:r>
            <a:endParaRPr lang="en-US" dirty="0" smtClean="0"/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large </a:t>
            </a:r>
            <a:r>
              <a:rPr lang="en-US" dirty="0"/>
              <a:t>thyroid </a:t>
            </a:r>
            <a:r>
              <a:rPr lang="en-US" dirty="0" smtClean="0"/>
              <a:t>glands ( </a:t>
            </a:r>
            <a:r>
              <a:rPr lang="en-US" dirty="0"/>
              <a:t>&gt; 80 g</a:t>
            </a:r>
            <a:r>
              <a:rPr lang="en-US" dirty="0" smtClean="0"/>
              <a:t>)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To </a:t>
            </a:r>
            <a:r>
              <a:rPr lang="en-US" dirty="0"/>
              <a:t>achieve remission </a:t>
            </a:r>
            <a:r>
              <a:rPr lang="en-US" dirty="0" smtClean="0"/>
              <a:t>sooner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Facilities for RAI treatment are not available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patient </a:t>
            </a:r>
            <a:r>
              <a:rPr lang="en-US" sz="2400" dirty="0"/>
              <a:t>wishes to avoid exposure to ATD or </a:t>
            </a:r>
            <a:r>
              <a:rPr lang="en-US" sz="2400" dirty="0" smtClean="0"/>
              <a:t>RAI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R</a:t>
            </a:r>
            <a:r>
              <a:rPr lang="en-US" sz="2400" dirty="0" smtClean="0"/>
              <a:t>efractory </a:t>
            </a:r>
            <a:r>
              <a:rPr lang="en-US" sz="2400" dirty="0"/>
              <a:t>to several applications of </a:t>
            </a:r>
            <a:r>
              <a:rPr lang="en-US" sz="2400" dirty="0" smtClean="0"/>
              <a:t>RAI</a:t>
            </a:r>
          </a:p>
          <a:p>
            <a:r>
              <a:rPr lang="en-US" sz="2400" dirty="0" smtClean="0"/>
              <a:t>women planning pregnancy within the following 6 months</a:t>
            </a:r>
            <a:endParaRPr lang="en-US" sz="2400" dirty="0"/>
          </a:p>
          <a:p>
            <a:pPr marL="0" indent="0" algn="l" rtl="0">
              <a:buNone/>
            </a:pPr>
            <a:r>
              <a:rPr lang="en-US" sz="1200" b="1" dirty="0" smtClean="0"/>
              <a:t>J </a:t>
            </a:r>
            <a:r>
              <a:rPr lang="en-US" sz="1200" b="1" dirty="0"/>
              <a:t>Pediatr Endocrinol Metab </a:t>
            </a:r>
            <a:r>
              <a:rPr lang="en-US" sz="1200" b="1" dirty="0" smtClean="0"/>
              <a:t>2016</a:t>
            </a:r>
          </a:p>
          <a:p>
            <a:pPr algn="l" rtl="0">
              <a:buNone/>
            </a:pPr>
            <a:r>
              <a:rPr lang="en-US" sz="1200" b="1" dirty="0"/>
              <a:t>Clin Pediatr Endocrinol 2017</a:t>
            </a:r>
          </a:p>
        </p:txBody>
      </p:sp>
    </p:spTree>
    <p:extLst>
      <p:ext uri="{BB962C8B-B14F-4D97-AF65-F5344CB8AC3E}">
        <p14:creationId xmlns:p14="http://schemas.microsoft.com/office/powerpoint/2010/main" xmlns="" val="376511304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What medications are needed before surgery?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sz="2800" dirty="0" smtClean="0"/>
              <a:t>ATD</a:t>
            </a:r>
          </a:p>
          <a:p>
            <a:pPr>
              <a:buClr>
                <a:srgbClr val="FF0000"/>
              </a:buClr>
            </a:pPr>
            <a:r>
              <a:rPr lang="en-US" sz="2800" dirty="0" smtClean="0"/>
              <a:t>Beta-blockers</a:t>
            </a:r>
          </a:p>
          <a:p>
            <a:pPr>
              <a:buClr>
                <a:srgbClr val="FF0000"/>
              </a:buClr>
            </a:pPr>
            <a:r>
              <a:rPr lang="en-US" sz="2800" dirty="0" smtClean="0"/>
              <a:t>Glucocorticoids</a:t>
            </a:r>
          </a:p>
          <a:p>
            <a:pPr>
              <a:buClr>
                <a:srgbClr val="FF0000"/>
              </a:buClr>
            </a:pPr>
            <a:r>
              <a:rPr lang="en-US" sz="2800" dirty="0" smtClean="0"/>
              <a:t>Vitamin </a:t>
            </a:r>
            <a:r>
              <a:rPr lang="en-US" sz="2800" dirty="0"/>
              <a:t>D deficiency should be corrected prior to surgery to reduce the risk of postoperative </a:t>
            </a:r>
            <a:r>
              <a:rPr lang="en-US" sz="2800" b="1" dirty="0" smtClean="0">
                <a:solidFill>
                  <a:srgbClr val="00B050"/>
                </a:solidFill>
              </a:rPr>
              <a:t>hypocalcemia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4052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What medications are needed before surgery?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use </a:t>
            </a:r>
            <a:r>
              <a:rPr lang="en-US" sz="2400" b="1" dirty="0">
                <a:solidFill>
                  <a:srgbClr val="00B0F0"/>
                </a:solidFill>
              </a:rPr>
              <a:t>of SSKI </a:t>
            </a:r>
            <a:r>
              <a:rPr lang="en-US" sz="2400" dirty="0"/>
              <a:t>is helpful in the immediate preoperative period </a:t>
            </a:r>
            <a:r>
              <a:rPr lang="en-US" sz="2400" b="1" dirty="0">
                <a:solidFill>
                  <a:srgbClr val="C00000"/>
                </a:solidFill>
              </a:rPr>
              <a:t>(10 days) </a:t>
            </a:r>
            <a:r>
              <a:rPr lang="en-US" sz="2400" dirty="0"/>
              <a:t>to decrease thyroid vascularity and intraoperative blood </a:t>
            </a:r>
            <a:r>
              <a:rPr lang="en-US" sz="2400" dirty="0" smtClean="0"/>
              <a:t>loss</a:t>
            </a:r>
          </a:p>
          <a:p>
            <a:r>
              <a:rPr lang="en-US" dirty="0"/>
              <a:t>D</a:t>
            </a:r>
            <a:r>
              <a:rPr lang="en-US" dirty="0" smtClean="0"/>
              <a:t>ecrease </a:t>
            </a:r>
            <a:r>
              <a:rPr lang="en-US" dirty="0"/>
              <a:t>in height of the follicular </a:t>
            </a:r>
            <a:r>
              <a:rPr lang="en-US" dirty="0" smtClean="0"/>
              <a:t>cells</a:t>
            </a:r>
            <a:endParaRPr lang="en-US" dirty="0"/>
          </a:p>
          <a:p>
            <a:r>
              <a:rPr lang="en-US" dirty="0"/>
              <a:t>E</a:t>
            </a:r>
            <a:r>
              <a:rPr lang="en-US" dirty="0" smtClean="0"/>
              <a:t>nlargement </a:t>
            </a:r>
            <a:r>
              <a:rPr lang="en-US" dirty="0"/>
              <a:t>of follicles with retention of </a:t>
            </a:r>
            <a:r>
              <a:rPr lang="en-US" dirty="0" smtClean="0"/>
              <a:t>colloid</a:t>
            </a:r>
          </a:p>
          <a:p>
            <a:r>
              <a:rPr lang="en-US" dirty="0"/>
              <a:t>R</a:t>
            </a:r>
            <a:r>
              <a:rPr lang="en-US" dirty="0" smtClean="0"/>
              <a:t>eduction </a:t>
            </a:r>
            <a:r>
              <a:rPr lang="en-US" dirty="0"/>
              <a:t>of </a:t>
            </a:r>
            <a:r>
              <a:rPr lang="en-US" dirty="0" smtClean="0"/>
              <a:t>hypervascularity</a:t>
            </a:r>
          </a:p>
          <a:p>
            <a:r>
              <a:rPr lang="en-US" dirty="0"/>
              <a:t>induce involution </a:t>
            </a:r>
            <a:r>
              <a:rPr lang="en-US" dirty="0" smtClean="0"/>
              <a:t>of the </a:t>
            </a:r>
            <a:r>
              <a:rPr lang="en-US" dirty="0"/>
              <a:t>gland</a:t>
            </a:r>
          </a:p>
        </p:txBody>
      </p:sp>
    </p:spTree>
    <p:extLst>
      <p:ext uri="{BB962C8B-B14F-4D97-AF65-F5344CB8AC3E}">
        <p14:creationId xmlns:p14="http://schemas.microsoft.com/office/powerpoint/2010/main" xmlns="" val="427320628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potassium iodide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Lugol solution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8 </a:t>
            </a:r>
            <a:r>
              <a:rPr lang="en-US" dirty="0" smtClean="0"/>
              <a:t>mg/drop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20 drops per </a:t>
            </a:r>
            <a:r>
              <a:rPr lang="en-US" dirty="0" smtClean="0"/>
              <a:t>mL </a:t>
            </a:r>
          </a:p>
          <a:p>
            <a:pPr algn="l" rtl="0"/>
            <a:r>
              <a:rPr lang="en-US" dirty="0" smtClean="0"/>
              <a:t>1 </a:t>
            </a:r>
            <a:r>
              <a:rPr lang="en-US" dirty="0"/>
              <a:t>drop by mouth three times </a:t>
            </a:r>
            <a:r>
              <a:rPr lang="en-US" dirty="0" smtClean="0"/>
              <a:t>daily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Potassium </a:t>
            </a:r>
            <a:r>
              <a:rPr lang="en-US" dirty="0">
                <a:solidFill>
                  <a:srgbClr val="FF0000"/>
                </a:solidFill>
              </a:rPr>
              <a:t>iodide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</a:t>
            </a:r>
            <a:r>
              <a:rPr lang="en-US" b="1" dirty="0" smtClean="0">
                <a:solidFill>
                  <a:srgbClr val="00B050"/>
                </a:solidFill>
              </a:rPr>
              <a:t>(SSKI)</a:t>
            </a:r>
          </a:p>
          <a:p>
            <a:pPr algn="l" rtl="0"/>
            <a:r>
              <a:rPr lang="en-US" dirty="0" smtClean="0"/>
              <a:t>35 </a:t>
            </a:r>
            <a:r>
              <a:rPr lang="en-US" dirty="0"/>
              <a:t>to 50 </a:t>
            </a:r>
            <a:r>
              <a:rPr lang="en-US" dirty="0" smtClean="0"/>
              <a:t>mg/drop</a:t>
            </a:r>
          </a:p>
          <a:p>
            <a:r>
              <a:rPr lang="en-US" sz="2400" b="1" dirty="0">
                <a:solidFill>
                  <a:srgbClr val="00B0F0"/>
                </a:solidFill>
              </a:rPr>
              <a:t>1 to 2 drops bid </a:t>
            </a:r>
            <a:r>
              <a:rPr lang="en-US" dirty="0" smtClean="0"/>
              <a:t>by </a:t>
            </a:r>
            <a:r>
              <a:rPr lang="en-US" dirty="0"/>
              <a:t>mouth </a:t>
            </a:r>
            <a:r>
              <a:rPr lang="en-US" dirty="0" smtClean="0"/>
              <a:t>daily</a:t>
            </a:r>
          </a:p>
          <a:p>
            <a:r>
              <a:rPr lang="en-US" dirty="0"/>
              <a:t>SSKI can be mixed in juice or milk</a:t>
            </a:r>
          </a:p>
        </p:txBody>
      </p:sp>
    </p:spTree>
    <p:extLst>
      <p:ext uri="{BB962C8B-B14F-4D97-AF65-F5344CB8AC3E}">
        <p14:creationId xmlns:p14="http://schemas.microsoft.com/office/powerpoint/2010/main" xmlns="" val="257692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What precautions to </a:t>
            </a:r>
            <a:r>
              <a:rPr lang="en-US" sz="4000" dirty="0" smtClean="0">
                <a:solidFill>
                  <a:schemeClr val="tx1"/>
                </a:solidFill>
              </a:rPr>
              <a:t>take about iodine?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/>
              <a:t>Surgery should </a:t>
            </a:r>
            <a:r>
              <a:rPr lang="en-US" dirty="0"/>
              <a:t>be set </a:t>
            </a:r>
            <a:r>
              <a:rPr lang="en-US" dirty="0">
                <a:solidFill>
                  <a:srgbClr val="0070C0"/>
                </a:solidFill>
              </a:rPr>
              <a:t>until a normal metabolic </a:t>
            </a:r>
            <a:r>
              <a:rPr lang="en-US" dirty="0" smtClean="0">
                <a:solidFill>
                  <a:srgbClr val="0070C0"/>
                </a:solidFill>
              </a:rPr>
              <a:t>state</a:t>
            </a:r>
          </a:p>
          <a:p>
            <a:pPr>
              <a:buClr>
                <a:srgbClr val="FF0000"/>
              </a:buClr>
            </a:pPr>
            <a:r>
              <a:rPr lang="en-US" dirty="0"/>
              <a:t>Therapy with </a:t>
            </a:r>
            <a:r>
              <a:rPr lang="en-US" dirty="0" smtClean="0"/>
              <a:t>iodide should </a:t>
            </a:r>
            <a:r>
              <a:rPr lang="en-US" dirty="0"/>
              <a:t>not be started until a normal metabolic state </a:t>
            </a:r>
            <a:r>
              <a:rPr lang="en-US" dirty="0" smtClean="0"/>
              <a:t>because </a:t>
            </a:r>
            <a:r>
              <a:rPr lang="en-US" dirty="0"/>
              <a:t>iodide will enrich glandular hormone stores if </a:t>
            </a:r>
            <a:r>
              <a:rPr lang="en-US" dirty="0" smtClean="0"/>
              <a:t>the antithyroid </a:t>
            </a:r>
            <a:r>
              <a:rPr lang="en-US" dirty="0"/>
              <a:t>drug is not entirely </a:t>
            </a:r>
            <a:r>
              <a:rPr lang="en-US" dirty="0" smtClean="0"/>
              <a:t>effective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Antithyroid agents </a:t>
            </a:r>
            <a:r>
              <a:rPr lang="en-US" dirty="0"/>
              <a:t>should not be withdrawn when iodine therapy </a:t>
            </a:r>
            <a:r>
              <a:rPr lang="en-US" dirty="0" smtClean="0"/>
              <a:t>is begun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3719521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Urgent surgery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In exceptional </a:t>
            </a:r>
            <a:r>
              <a:rPr lang="en-US" dirty="0" smtClean="0">
                <a:solidFill>
                  <a:srgbClr val="00B050"/>
                </a:solidFill>
              </a:rPr>
              <a:t>condition </a:t>
            </a:r>
            <a:r>
              <a:rPr lang="en-US" dirty="0" smtClean="0"/>
              <a:t>when </a:t>
            </a:r>
            <a:r>
              <a:rPr lang="en-US" dirty="0"/>
              <a:t>it is not possible </a:t>
            </a:r>
            <a:r>
              <a:rPr lang="en-US" dirty="0" smtClean="0"/>
              <a:t>patient  to be euthyroid </a:t>
            </a:r>
            <a:r>
              <a:rPr lang="en-US" dirty="0"/>
              <a:t>prior to thyroidectomy, the need for </a:t>
            </a:r>
            <a:r>
              <a:rPr lang="en-US" dirty="0">
                <a:solidFill>
                  <a:srgbClr val="00B0F0"/>
                </a:solidFill>
              </a:rPr>
              <a:t>thyroidectomy is </a:t>
            </a:r>
            <a:r>
              <a:rPr lang="en-US" b="1" dirty="0">
                <a:solidFill>
                  <a:srgbClr val="7030A0"/>
                </a:solidFill>
              </a:rPr>
              <a:t>urgent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patient </a:t>
            </a:r>
            <a:r>
              <a:rPr lang="en-US" b="1" dirty="0">
                <a:solidFill>
                  <a:srgbClr val="FF0000"/>
                </a:solidFill>
              </a:rPr>
              <a:t>should be adequately treated </a:t>
            </a:r>
            <a:r>
              <a:rPr lang="en-US" b="1" dirty="0" smtClean="0">
                <a:solidFill>
                  <a:srgbClr val="FF0000"/>
                </a:solidFill>
              </a:rPr>
              <a:t>with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Beta-blockade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potassium </a:t>
            </a:r>
            <a:r>
              <a:rPr lang="en-US" dirty="0" smtClean="0">
                <a:solidFill>
                  <a:srgbClr val="00B0F0"/>
                </a:solidFill>
              </a:rPr>
              <a:t>iodide</a:t>
            </a:r>
          </a:p>
          <a:p>
            <a:r>
              <a:rPr lang="en-US" dirty="0">
                <a:solidFill>
                  <a:srgbClr val="00B0F0"/>
                </a:solidFill>
              </a:rPr>
              <a:t>G</a:t>
            </a:r>
            <a:r>
              <a:rPr lang="en-US" dirty="0" smtClean="0">
                <a:solidFill>
                  <a:srgbClr val="00B0F0"/>
                </a:solidFill>
              </a:rPr>
              <a:t>lucocorticoids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potentially cholestyramine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in the immediate preoperative </a:t>
            </a:r>
            <a:r>
              <a:rPr lang="en-US" b="1" dirty="0" smtClean="0">
                <a:solidFill>
                  <a:srgbClr val="00B050"/>
                </a:solidFill>
              </a:rPr>
              <a:t>period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32833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600" dirty="0">
                <a:solidFill>
                  <a:schemeClr val="tx1"/>
                </a:solidFill>
              </a:rPr>
              <a:t>What are </a:t>
            </a:r>
            <a:r>
              <a:rPr lang="en-US" sz="3600" dirty="0" smtClean="0">
                <a:solidFill>
                  <a:schemeClr val="tx1"/>
                </a:solidFill>
              </a:rPr>
              <a:t>important issues before surgery 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B050"/>
                </a:solidFill>
              </a:rPr>
              <a:t>Thyroid cancer occurs </a:t>
            </a:r>
            <a:r>
              <a:rPr lang="en-US" sz="2400" dirty="0"/>
              <a:t>in GD with a frequency </a:t>
            </a:r>
            <a:r>
              <a:rPr lang="en-US" sz="2400" dirty="0">
                <a:solidFill>
                  <a:srgbClr val="00B0F0"/>
                </a:solidFill>
              </a:rPr>
              <a:t>of 2% or less </a:t>
            </a:r>
            <a:r>
              <a:rPr lang="en-US" dirty="0" smtClean="0"/>
              <a:t>.</a:t>
            </a:r>
          </a:p>
          <a:p>
            <a:r>
              <a:rPr lang="en-US" sz="2400" dirty="0" smtClean="0"/>
              <a:t>Thyroid </a:t>
            </a:r>
            <a:r>
              <a:rPr lang="en-US" sz="2400" dirty="0"/>
              <a:t>nodules </a:t>
            </a:r>
            <a:r>
              <a:rPr lang="en-US" sz="2400" dirty="0">
                <a:solidFill>
                  <a:srgbClr val="00B050"/>
                </a:solidFill>
              </a:rPr>
              <a:t>larger than 1–1.5 cm </a:t>
            </a:r>
            <a:r>
              <a:rPr lang="en-US" sz="2400" dirty="0"/>
              <a:t>should be </a:t>
            </a:r>
            <a:r>
              <a:rPr lang="en-US" sz="2400" dirty="0" smtClean="0"/>
              <a:t>evaluated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If a radioactive </a:t>
            </a:r>
            <a:r>
              <a:rPr lang="en-US" dirty="0">
                <a:solidFill>
                  <a:srgbClr val="00B0F0"/>
                </a:solidFill>
              </a:rPr>
              <a:t>iodine scan is performed, any </a:t>
            </a:r>
            <a:r>
              <a:rPr lang="en-US" dirty="0">
                <a:solidFill>
                  <a:srgbClr val="00B050"/>
                </a:solidFill>
              </a:rPr>
              <a:t>nonfunctioning or hypo-functioning nodules </a:t>
            </a:r>
            <a:r>
              <a:rPr lang="en-US" dirty="0"/>
              <a:t>should be considered for </a:t>
            </a:r>
            <a:r>
              <a:rPr lang="en-US" dirty="0" smtClean="0"/>
              <a:t>FNA as </a:t>
            </a:r>
            <a:r>
              <a:rPr lang="en-US" dirty="0"/>
              <a:t>these may have a </a:t>
            </a:r>
            <a:r>
              <a:rPr lang="en-US" dirty="0">
                <a:solidFill>
                  <a:srgbClr val="00B0F0"/>
                </a:solidFill>
              </a:rPr>
              <a:t>higher probability of being malignant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365237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use of thyroid </a:t>
            </a:r>
            <a:r>
              <a:rPr lang="en-US" b="1" dirty="0">
                <a:solidFill>
                  <a:srgbClr val="00B050"/>
                </a:solidFill>
              </a:rPr>
              <a:t>ultrasonography i</a:t>
            </a:r>
            <a:r>
              <a:rPr lang="en-US" dirty="0">
                <a:solidFill>
                  <a:srgbClr val="00B0F0"/>
                </a:solidFill>
              </a:rPr>
              <a:t>n all patients with GD has been shown</a:t>
            </a:r>
            <a:r>
              <a:rPr lang="en-US" dirty="0">
                <a:solidFill>
                  <a:srgbClr val="C00000"/>
                </a:solidFill>
              </a:rPr>
              <a:t> to identify more nodules and cancer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than does </a:t>
            </a:r>
            <a:r>
              <a:rPr lang="en-US" dirty="0" smtClean="0"/>
              <a:t>palpation.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952546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What are important issues before surgery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/>
              <a:t> If the cytopathology is suspicious or diagnostic of </a:t>
            </a:r>
            <a:r>
              <a:rPr lang="en-US" dirty="0" smtClean="0"/>
              <a:t>malignancy 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Surgery </a:t>
            </a:r>
            <a:r>
              <a:rPr lang="en-US" dirty="0"/>
              <a:t>is </a:t>
            </a:r>
            <a:r>
              <a:rPr lang="en-US" dirty="0">
                <a:solidFill>
                  <a:srgbClr val="00B0F0"/>
                </a:solidFill>
              </a:rPr>
              <a:t>advised after normalization of thyroid function with </a:t>
            </a:r>
            <a:r>
              <a:rPr lang="en-US" dirty="0"/>
              <a:t>ATDs</a:t>
            </a:r>
            <a:r>
              <a:rPr lang="en-US" dirty="0" smtClean="0"/>
              <a:t>.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 </a:t>
            </a:r>
            <a:r>
              <a:rPr lang="en-US" dirty="0">
                <a:solidFill>
                  <a:srgbClr val="00B0F0"/>
                </a:solidFill>
              </a:rPr>
              <a:t>Surgery</a:t>
            </a:r>
            <a:r>
              <a:rPr lang="en-US" dirty="0"/>
              <a:t> should also be considered for </a:t>
            </a:r>
            <a:r>
              <a:rPr lang="en-US" dirty="0">
                <a:solidFill>
                  <a:srgbClr val="00B0F0"/>
                </a:solidFill>
              </a:rPr>
              <a:t>indeterminate cytology</a:t>
            </a:r>
            <a:r>
              <a:rPr lang="en-US" dirty="0"/>
              <a:t>. </a:t>
            </a:r>
            <a:endParaRPr lang="en-US" dirty="0" smtClean="0"/>
          </a:p>
          <a:p>
            <a:pPr>
              <a:buClr>
                <a:srgbClr val="FF0000"/>
              </a:buClr>
            </a:pPr>
            <a:endParaRPr lang="en-US" dirty="0"/>
          </a:p>
          <a:p>
            <a:pPr>
              <a:buClr>
                <a:srgbClr val="FF000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404882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0" y="2857496"/>
            <a:ext cx="9144000" cy="23574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Preoperative assessment of calcium and vitamin D</a:t>
            </a:r>
            <a:endParaRPr lang="fa-I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19917</TotalTime>
  <Words>4316</Words>
  <Application>Microsoft Office PowerPoint</Application>
  <PresentationFormat>On-screen Show (4:3)</PresentationFormat>
  <Paragraphs>718</Paragraphs>
  <Slides>115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16" baseType="lpstr">
      <vt:lpstr>Flow</vt:lpstr>
      <vt:lpstr>Slide 1</vt:lpstr>
      <vt:lpstr>Slide 2</vt:lpstr>
      <vt:lpstr>Slide 3</vt:lpstr>
      <vt:lpstr> How to Choose Treatment?</vt:lpstr>
      <vt:lpstr>Key Points before Treatment </vt:lpstr>
      <vt:lpstr>Key Points before Treatment</vt:lpstr>
      <vt:lpstr>Management</vt:lpstr>
      <vt:lpstr>Antihyroid  drug therapy </vt:lpstr>
      <vt:lpstr>Methimazole</vt:lpstr>
      <vt:lpstr>PTU</vt:lpstr>
      <vt:lpstr>Why do we start ATD ?</vt:lpstr>
      <vt:lpstr>Goal of treatment </vt:lpstr>
      <vt:lpstr>Methimazole  Dose </vt:lpstr>
      <vt:lpstr>Methimazole  Dose </vt:lpstr>
      <vt:lpstr>Methimazole  Dose </vt:lpstr>
      <vt:lpstr>Methimazole  Dose </vt:lpstr>
      <vt:lpstr>Monitoring of children taking MMI</vt:lpstr>
      <vt:lpstr>Monitoring of children taking MMI</vt:lpstr>
      <vt:lpstr>Persistent T3 elevation </vt:lpstr>
      <vt:lpstr>Persistent T3 elevation </vt:lpstr>
      <vt:lpstr>Biochemical response </vt:lpstr>
      <vt:lpstr>How should the therapy be managed ?</vt:lpstr>
      <vt:lpstr>How should the therapy be managed ?</vt:lpstr>
      <vt:lpstr> Is it necessary to prescribe trace element ? </vt:lpstr>
      <vt:lpstr>Is it necessary to prescribe Selenium? </vt:lpstr>
      <vt:lpstr> What is the role of Selenium? </vt:lpstr>
      <vt:lpstr>What is the role of Selenium?</vt:lpstr>
      <vt:lpstr>Is it necessary to prescribe Stable Iodine? </vt:lpstr>
      <vt:lpstr> What patients should be prescribed Stable Iodine?</vt:lpstr>
      <vt:lpstr>What  dose should be prescribed?</vt:lpstr>
      <vt:lpstr>What is the mechanism of Cholestyramine?</vt:lpstr>
      <vt:lpstr>Slide 32</vt:lpstr>
      <vt:lpstr>What is the mechanism of corticosteroid?</vt:lpstr>
      <vt:lpstr>Lifestyle guidance for junior or high-school students</vt:lpstr>
      <vt:lpstr>Slide 35</vt:lpstr>
      <vt:lpstr>Beta-Adrenergic Blockade</vt:lpstr>
      <vt:lpstr>Beta-Adrenergic Blockade</vt:lpstr>
      <vt:lpstr>Calcium channel blockers </vt:lpstr>
      <vt:lpstr>Do we need to measure TRAb before to stop ATD?</vt:lpstr>
      <vt:lpstr>Correlation between relapse and TRAb</vt:lpstr>
      <vt:lpstr>Criteria for Antithyroid Drug Discontinuation</vt:lpstr>
      <vt:lpstr>Criteria for Antithyroid Drug Discontinuation</vt:lpstr>
      <vt:lpstr>Criteria for Antithyroid Drug Discontinuation</vt:lpstr>
      <vt:lpstr>Criteria for Antithyroid Drug Discontinuation</vt:lpstr>
      <vt:lpstr>Criteria for Antithyroid Drug Discontinuation</vt:lpstr>
      <vt:lpstr>How long ATDs should be used in children ?</vt:lpstr>
      <vt:lpstr>How long ATDs should be used in children ?</vt:lpstr>
      <vt:lpstr>Adverse Events</vt:lpstr>
      <vt:lpstr>Adverse Effects ofMMI  </vt:lpstr>
      <vt:lpstr>Adverse Effects ofMMI </vt:lpstr>
      <vt:lpstr>Adverse Effects ofMMI </vt:lpstr>
      <vt:lpstr>Adverse Effects ofMMI </vt:lpstr>
      <vt:lpstr>Minor side-effects of MMI</vt:lpstr>
      <vt:lpstr>Management of serious allergic reactions in children taking MMI</vt:lpstr>
      <vt:lpstr>Major side-effectsof MMI</vt:lpstr>
      <vt:lpstr>ANCA positive</vt:lpstr>
      <vt:lpstr>ANCA positive</vt:lpstr>
      <vt:lpstr>ANCA positive</vt:lpstr>
      <vt:lpstr>Lupus-like syndrome</vt:lpstr>
      <vt:lpstr>Treatment of Lupus like syndrome </vt:lpstr>
      <vt:lpstr>Slide 61</vt:lpstr>
      <vt:lpstr>Consensus  about periodic monitoring</vt:lpstr>
      <vt:lpstr>When to measure WBC?</vt:lpstr>
      <vt:lpstr>When to Hold the MMI?</vt:lpstr>
      <vt:lpstr>When to Hold the MMI?</vt:lpstr>
      <vt:lpstr>Agranulocytosis</vt:lpstr>
      <vt:lpstr>  Is the rise in alkaline phosphatase the cause of worsening the disease?</vt:lpstr>
      <vt:lpstr>Hepatotoxicity</vt:lpstr>
      <vt:lpstr>  When to stop PTU?</vt:lpstr>
      <vt:lpstr>PTU &amp; Hepatic failure </vt:lpstr>
      <vt:lpstr>Hepatotoxicity</vt:lpstr>
      <vt:lpstr>liver injury with ATD</vt:lpstr>
      <vt:lpstr>Hepatotoxicity of PTU</vt:lpstr>
      <vt:lpstr>Relapse</vt:lpstr>
      <vt:lpstr>Relapse</vt:lpstr>
      <vt:lpstr>Relapse</vt:lpstr>
      <vt:lpstr>Relapse</vt:lpstr>
      <vt:lpstr>Relapse</vt:lpstr>
      <vt:lpstr>Treatment of relaps </vt:lpstr>
      <vt:lpstr>Definition of remission </vt:lpstr>
      <vt:lpstr>Predictors of Remission</vt:lpstr>
      <vt:lpstr>Predictors of Remission</vt:lpstr>
      <vt:lpstr>Criteria for full remission</vt:lpstr>
      <vt:lpstr>Comparison between children &amp;adult for Remission rates</vt:lpstr>
      <vt:lpstr>longer-term treatment &amp;remission rates</vt:lpstr>
      <vt:lpstr>Follow up  of patients who are in remission</vt:lpstr>
      <vt:lpstr>Management of patients who do not enter remission</vt:lpstr>
      <vt:lpstr>Surgery</vt:lpstr>
      <vt:lpstr>Surgery</vt:lpstr>
      <vt:lpstr>Surgery </vt:lpstr>
      <vt:lpstr>What medications are needed before surgery?</vt:lpstr>
      <vt:lpstr>What medications are needed before surgery?</vt:lpstr>
      <vt:lpstr>potassium iodide</vt:lpstr>
      <vt:lpstr>What precautions to take about iodine?</vt:lpstr>
      <vt:lpstr>Urgent surgery</vt:lpstr>
      <vt:lpstr> What are important issues before surgery ?</vt:lpstr>
      <vt:lpstr>Slide 97</vt:lpstr>
      <vt:lpstr>What are important issues before surgery ?</vt:lpstr>
      <vt:lpstr>Slide 99</vt:lpstr>
      <vt:lpstr>What are important issues before surgery ?</vt:lpstr>
      <vt:lpstr>Post surgical hypocalcaemia </vt:lpstr>
      <vt:lpstr>Near-total thyroidectomy</vt:lpstr>
      <vt:lpstr>  Contraindication of surgery</vt:lpstr>
      <vt:lpstr>Long term survival</vt:lpstr>
      <vt:lpstr>Following thyroidectomy</vt:lpstr>
      <vt:lpstr>Following thyroidectomy</vt:lpstr>
      <vt:lpstr>Advantages and Disadvantages of Available Treatment Modalities for Thyrotoxicosis</vt:lpstr>
      <vt:lpstr>The comparisn between three modalities </vt:lpstr>
      <vt:lpstr>Outcome of Graves disease</vt:lpstr>
      <vt:lpstr>Immune Reconstitution</vt:lpstr>
      <vt:lpstr>Immune Reconstitution</vt:lpstr>
      <vt:lpstr>Immune Reconstitution</vt:lpstr>
      <vt:lpstr>References</vt:lpstr>
      <vt:lpstr>References</vt:lpstr>
      <vt:lpstr>Slide 115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Disorders of Sexual Development</dc:title>
  <dc:creator>moadab</dc:creator>
  <cp:lastModifiedBy>HASHEMI</cp:lastModifiedBy>
  <cp:revision>1628</cp:revision>
  <dcterms:created xsi:type="dcterms:W3CDTF">2009-11-28T16:57:54Z</dcterms:created>
  <dcterms:modified xsi:type="dcterms:W3CDTF">2021-11-30T08:44:05Z</dcterms:modified>
</cp:coreProperties>
</file>