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509" r:id="rId2"/>
    <p:sldId id="580" r:id="rId3"/>
    <p:sldId id="582" r:id="rId4"/>
    <p:sldId id="504" r:id="rId5"/>
    <p:sldId id="646" r:id="rId6"/>
    <p:sldId id="648" r:id="rId7"/>
    <p:sldId id="650" r:id="rId8"/>
    <p:sldId id="380" r:id="rId9"/>
    <p:sldId id="382" r:id="rId10"/>
    <p:sldId id="449" r:id="rId11"/>
    <p:sldId id="372" r:id="rId12"/>
    <p:sldId id="490" r:id="rId13"/>
    <p:sldId id="593" r:id="rId14"/>
    <p:sldId id="657" r:id="rId15"/>
    <p:sldId id="348" r:id="rId16"/>
    <p:sldId id="494" r:id="rId17"/>
    <p:sldId id="450" r:id="rId18"/>
    <p:sldId id="597" r:id="rId19"/>
    <p:sldId id="599" r:id="rId20"/>
    <p:sldId id="307" r:id="rId21"/>
    <p:sldId id="388" r:id="rId22"/>
    <p:sldId id="602" r:id="rId23"/>
    <p:sldId id="445" r:id="rId24"/>
    <p:sldId id="680" r:id="rId25"/>
    <p:sldId id="660" r:id="rId26"/>
    <p:sldId id="661" r:id="rId27"/>
    <p:sldId id="662" r:id="rId28"/>
    <p:sldId id="510" r:id="rId29"/>
    <p:sldId id="511" r:id="rId30"/>
    <p:sldId id="344" r:id="rId31"/>
    <p:sldId id="395" r:id="rId32"/>
    <p:sldId id="681" r:id="rId33"/>
    <p:sldId id="496" r:id="rId34"/>
    <p:sldId id="308" r:id="rId35"/>
    <p:sldId id="682" r:id="rId36"/>
    <p:sldId id="515" r:id="rId37"/>
    <p:sldId id="400" r:id="rId38"/>
    <p:sldId id="407" r:id="rId39"/>
    <p:sldId id="408" r:id="rId40"/>
    <p:sldId id="412" r:id="rId41"/>
    <p:sldId id="692" r:id="rId42"/>
    <p:sldId id="311" r:id="rId43"/>
    <p:sldId id="604" r:id="rId44"/>
    <p:sldId id="605" r:id="rId45"/>
    <p:sldId id="606" r:id="rId46"/>
    <p:sldId id="337" r:id="rId47"/>
    <p:sldId id="697" r:id="rId48"/>
    <p:sldId id="610" r:id="rId49"/>
    <p:sldId id="684" r:id="rId50"/>
    <p:sldId id="588" r:id="rId51"/>
    <p:sldId id="685" r:id="rId52"/>
    <p:sldId id="607" r:id="rId53"/>
    <p:sldId id="608" r:id="rId54"/>
    <p:sldId id="609" r:id="rId55"/>
    <p:sldId id="497" r:id="rId56"/>
    <p:sldId id="690" r:id="rId57"/>
    <p:sldId id="465" r:id="rId58"/>
    <p:sldId id="687" r:id="rId59"/>
    <p:sldId id="688" r:id="rId60"/>
    <p:sldId id="612" r:id="rId61"/>
    <p:sldId id="694" r:id="rId62"/>
    <p:sldId id="670" r:id="rId63"/>
    <p:sldId id="613" r:id="rId64"/>
    <p:sldId id="664" r:id="rId65"/>
    <p:sldId id="517" r:id="rId66"/>
    <p:sldId id="696" r:id="rId67"/>
    <p:sldId id="429" r:id="rId68"/>
    <p:sldId id="673" r:id="rId69"/>
    <p:sldId id="430" r:id="rId70"/>
    <p:sldId id="615" r:id="rId71"/>
    <p:sldId id="674" r:id="rId72"/>
    <p:sldId id="698" r:id="rId73"/>
    <p:sldId id="616" r:id="rId74"/>
    <p:sldId id="699" r:id="rId75"/>
    <p:sldId id="618" r:id="rId76"/>
    <p:sldId id="705" r:id="rId77"/>
    <p:sldId id="619" r:id="rId78"/>
    <p:sldId id="701" r:id="rId79"/>
    <p:sldId id="620" r:id="rId80"/>
    <p:sldId id="621" r:id="rId81"/>
    <p:sldId id="622" r:id="rId82"/>
    <p:sldId id="623" r:id="rId83"/>
    <p:sldId id="624" r:id="rId84"/>
    <p:sldId id="625" r:id="rId85"/>
    <p:sldId id="675" r:id="rId86"/>
    <p:sldId id="626" r:id="rId87"/>
    <p:sldId id="628" r:id="rId88"/>
    <p:sldId id="703" r:id="rId89"/>
    <p:sldId id="629" r:id="rId90"/>
    <p:sldId id="630" r:id="rId91"/>
    <p:sldId id="631" r:id="rId92"/>
    <p:sldId id="632" r:id="rId93"/>
    <p:sldId id="678" r:id="rId94"/>
    <p:sldId id="633" r:id="rId95"/>
    <p:sldId id="676" r:id="rId96"/>
    <p:sldId id="634" r:id="rId97"/>
    <p:sldId id="677" r:id="rId98"/>
    <p:sldId id="635" r:id="rId99"/>
    <p:sldId id="572" r:id="rId100"/>
    <p:sldId id="563" r:id="rId101"/>
    <p:sldId id="638" r:id="rId102"/>
    <p:sldId id="639" r:id="rId103"/>
    <p:sldId id="706" r:id="rId104"/>
    <p:sldId id="640" r:id="rId105"/>
    <p:sldId id="641" r:id="rId106"/>
    <p:sldId id="642" r:id="rId107"/>
    <p:sldId id="707" r:id="rId108"/>
    <p:sldId id="708" r:id="rId109"/>
    <p:sldId id="545" r:id="rId110"/>
    <p:sldId id="529" r:id="rId111"/>
    <p:sldId id="540" r:id="rId112"/>
    <p:sldId id="531" r:id="rId113"/>
    <p:sldId id="532" r:id="rId114"/>
    <p:sldId id="482" r:id="rId115"/>
    <p:sldId id="483" r:id="rId116"/>
    <p:sldId id="533" r:id="rId117"/>
    <p:sldId id="284" r:id="rId118"/>
    <p:sldId id="346" r:id="rId119"/>
    <p:sldId id="285" r:id="rId1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CCAF5B-518D-4E6E-BEE2-064A703C5649}">
          <p14:sldIdLst>
            <p14:sldId id="509"/>
            <p14:sldId id="580"/>
            <p14:sldId id="582"/>
            <p14:sldId id="504"/>
            <p14:sldId id="646"/>
            <p14:sldId id="648"/>
            <p14:sldId id="650"/>
            <p14:sldId id="380"/>
            <p14:sldId id="382"/>
            <p14:sldId id="449"/>
            <p14:sldId id="372"/>
            <p14:sldId id="490"/>
            <p14:sldId id="593"/>
          </p14:sldIdLst>
        </p14:section>
        <p14:section name="Untitled Section" id="{C3639CDE-9759-4E96-A8D9-4446F2E021A3}">
          <p14:sldIdLst>
            <p14:sldId id="657"/>
            <p14:sldId id="348"/>
            <p14:sldId id="494"/>
            <p14:sldId id="450"/>
            <p14:sldId id="597"/>
            <p14:sldId id="599"/>
            <p14:sldId id="307"/>
            <p14:sldId id="388"/>
            <p14:sldId id="602"/>
            <p14:sldId id="445"/>
            <p14:sldId id="680"/>
            <p14:sldId id="660"/>
            <p14:sldId id="661"/>
            <p14:sldId id="662"/>
            <p14:sldId id="510"/>
            <p14:sldId id="511"/>
            <p14:sldId id="344"/>
            <p14:sldId id="395"/>
            <p14:sldId id="681"/>
            <p14:sldId id="496"/>
            <p14:sldId id="308"/>
            <p14:sldId id="682"/>
            <p14:sldId id="515"/>
            <p14:sldId id="400"/>
            <p14:sldId id="407"/>
            <p14:sldId id="408"/>
            <p14:sldId id="412"/>
            <p14:sldId id="692"/>
            <p14:sldId id="311"/>
            <p14:sldId id="604"/>
            <p14:sldId id="605"/>
            <p14:sldId id="606"/>
            <p14:sldId id="337"/>
            <p14:sldId id="697"/>
            <p14:sldId id="610"/>
            <p14:sldId id="684"/>
            <p14:sldId id="588"/>
            <p14:sldId id="685"/>
            <p14:sldId id="607"/>
            <p14:sldId id="608"/>
            <p14:sldId id="609"/>
            <p14:sldId id="497"/>
            <p14:sldId id="690"/>
            <p14:sldId id="465"/>
            <p14:sldId id="687"/>
            <p14:sldId id="688"/>
            <p14:sldId id="612"/>
            <p14:sldId id="694"/>
            <p14:sldId id="670"/>
            <p14:sldId id="613"/>
            <p14:sldId id="664"/>
            <p14:sldId id="517"/>
            <p14:sldId id="696"/>
            <p14:sldId id="429"/>
            <p14:sldId id="673"/>
            <p14:sldId id="430"/>
            <p14:sldId id="615"/>
            <p14:sldId id="674"/>
            <p14:sldId id="698"/>
            <p14:sldId id="616"/>
            <p14:sldId id="699"/>
            <p14:sldId id="618"/>
            <p14:sldId id="705"/>
            <p14:sldId id="619"/>
            <p14:sldId id="701"/>
            <p14:sldId id="620"/>
            <p14:sldId id="621"/>
            <p14:sldId id="622"/>
            <p14:sldId id="623"/>
            <p14:sldId id="624"/>
            <p14:sldId id="625"/>
            <p14:sldId id="675"/>
            <p14:sldId id="626"/>
            <p14:sldId id="628"/>
            <p14:sldId id="703"/>
            <p14:sldId id="629"/>
            <p14:sldId id="630"/>
            <p14:sldId id="631"/>
            <p14:sldId id="632"/>
            <p14:sldId id="678"/>
            <p14:sldId id="633"/>
            <p14:sldId id="676"/>
            <p14:sldId id="634"/>
            <p14:sldId id="677"/>
            <p14:sldId id="635"/>
            <p14:sldId id="572"/>
            <p14:sldId id="563"/>
            <p14:sldId id="638"/>
            <p14:sldId id="639"/>
            <p14:sldId id="706"/>
            <p14:sldId id="640"/>
            <p14:sldId id="641"/>
            <p14:sldId id="642"/>
            <p14:sldId id="707"/>
            <p14:sldId id="708"/>
            <p14:sldId id="545"/>
            <p14:sldId id="529"/>
            <p14:sldId id="540"/>
            <p14:sldId id="531"/>
            <p14:sldId id="532"/>
            <p14:sldId id="482"/>
            <p14:sldId id="483"/>
            <p14:sldId id="533"/>
            <p14:sldId id="284"/>
            <p14:sldId id="346"/>
            <p14:sldId id="28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8165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89" autoAdjust="0"/>
    <p:restoredTop sz="94660"/>
  </p:normalViewPr>
  <p:slideViewPr>
    <p:cSldViewPr>
      <p:cViewPr>
        <p:scale>
          <a:sx n="70" d="100"/>
          <a:sy n="70" d="100"/>
        </p:scale>
        <p:origin x="-1374" y="-3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iagrams/_rels/data3.xml.rels><?xml version="1.0" encoding="UTF-8" standalone="yes"?>
<Relationships xmlns="http://schemas.openxmlformats.org/package/2006/relationships"><Relationship Id="rId1" Type="http://schemas.openxmlformats.org/officeDocument/2006/relationships/image" Target="../media/image7.png"/></Relationships>
</file>

<file path=ppt/diagrams/_rels/drawing3.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1CF96C-79B1-4C26-B5BF-ACA0745D6F7C}" type="doc">
      <dgm:prSet loTypeId="urn:microsoft.com/office/officeart/2005/8/layout/cycle2" loCatId="cycle" qsTypeId="urn:microsoft.com/office/officeart/2005/8/quickstyle/simple1" qsCatId="simple" csTypeId="urn:microsoft.com/office/officeart/2005/8/colors/accent1_2" csCatId="accent1" phldr="0"/>
      <dgm:spPr/>
      <dgm:t>
        <a:bodyPr/>
        <a:lstStyle/>
        <a:p>
          <a:endParaRPr lang="en-US"/>
        </a:p>
      </dgm:t>
    </dgm:pt>
    <dgm:pt modelId="{777C7BAF-C0BA-4CBF-8280-C279907EF07C}">
      <dgm:prSet phldrT="[Text]" phldr="1"/>
      <dgm:spPr/>
      <dgm:t>
        <a:bodyPr/>
        <a:lstStyle/>
        <a:p>
          <a:endParaRPr lang="en-US"/>
        </a:p>
      </dgm:t>
    </dgm:pt>
    <dgm:pt modelId="{407F70B3-F044-46C4-85F0-D191A0884623}" type="parTrans" cxnId="{D38901F8-DC91-47B9-A6E2-A7747B46EC84}">
      <dgm:prSet/>
      <dgm:spPr/>
      <dgm:t>
        <a:bodyPr/>
        <a:lstStyle/>
        <a:p>
          <a:endParaRPr lang="en-US"/>
        </a:p>
      </dgm:t>
    </dgm:pt>
    <dgm:pt modelId="{EF5CCD85-F91B-428F-9165-C98E80CFF35A}" type="sibTrans" cxnId="{D38901F8-DC91-47B9-A6E2-A7747B46EC84}">
      <dgm:prSet/>
      <dgm:spPr/>
      <dgm:t>
        <a:bodyPr/>
        <a:lstStyle/>
        <a:p>
          <a:endParaRPr lang="en-US"/>
        </a:p>
      </dgm:t>
    </dgm:pt>
    <dgm:pt modelId="{E4F1C147-24EB-42FF-B6B1-06BD927CE2C7}">
      <dgm:prSet phldrT="[Text]" phldr="1"/>
      <dgm:spPr/>
      <dgm:t>
        <a:bodyPr/>
        <a:lstStyle/>
        <a:p>
          <a:endParaRPr lang="en-US"/>
        </a:p>
      </dgm:t>
    </dgm:pt>
    <dgm:pt modelId="{FC1F1BE2-65E7-4EC4-B897-D03B72C2F3D6}" type="parTrans" cxnId="{319E0336-F253-4D73-8419-CA4A0DF08D35}">
      <dgm:prSet/>
      <dgm:spPr/>
      <dgm:t>
        <a:bodyPr/>
        <a:lstStyle/>
        <a:p>
          <a:endParaRPr lang="en-US"/>
        </a:p>
      </dgm:t>
    </dgm:pt>
    <dgm:pt modelId="{AE46BCB6-3BC8-4B10-AB43-E19504D8D3CF}" type="sibTrans" cxnId="{319E0336-F253-4D73-8419-CA4A0DF08D35}">
      <dgm:prSet/>
      <dgm:spPr/>
      <dgm:t>
        <a:bodyPr/>
        <a:lstStyle/>
        <a:p>
          <a:endParaRPr lang="en-US"/>
        </a:p>
      </dgm:t>
    </dgm:pt>
    <dgm:pt modelId="{F33A8F04-6402-40C2-9DC3-48F67A14F913}" type="pres">
      <dgm:prSet presAssocID="{211CF96C-79B1-4C26-B5BF-ACA0745D6F7C}" presName="cycle" presStyleCnt="0">
        <dgm:presLayoutVars>
          <dgm:dir/>
          <dgm:resizeHandles val="exact"/>
        </dgm:presLayoutVars>
      </dgm:prSet>
      <dgm:spPr/>
      <dgm:t>
        <a:bodyPr/>
        <a:lstStyle/>
        <a:p>
          <a:pPr rtl="1"/>
          <a:endParaRPr lang="fa-IR"/>
        </a:p>
      </dgm:t>
    </dgm:pt>
    <dgm:pt modelId="{53971DE0-642D-4C3C-AA43-0938CE7B2A8A}" type="pres">
      <dgm:prSet presAssocID="{777C7BAF-C0BA-4CBF-8280-C279907EF07C}" presName="node" presStyleLbl="node1" presStyleIdx="0" presStyleCnt="2">
        <dgm:presLayoutVars>
          <dgm:bulletEnabled val="1"/>
        </dgm:presLayoutVars>
      </dgm:prSet>
      <dgm:spPr/>
      <dgm:t>
        <a:bodyPr/>
        <a:lstStyle/>
        <a:p>
          <a:pPr rtl="1"/>
          <a:endParaRPr lang="fa-IR"/>
        </a:p>
      </dgm:t>
    </dgm:pt>
    <dgm:pt modelId="{621BADF1-D0EB-4C13-A3CA-99B90C9096A6}" type="pres">
      <dgm:prSet presAssocID="{EF5CCD85-F91B-428F-9165-C98E80CFF35A}" presName="sibTrans" presStyleLbl="sibTrans2D1" presStyleIdx="0" presStyleCnt="2"/>
      <dgm:spPr/>
      <dgm:t>
        <a:bodyPr/>
        <a:lstStyle/>
        <a:p>
          <a:pPr rtl="1"/>
          <a:endParaRPr lang="fa-IR"/>
        </a:p>
      </dgm:t>
    </dgm:pt>
    <dgm:pt modelId="{A79C37AF-5AB8-4EB3-883E-2024ABCA8721}" type="pres">
      <dgm:prSet presAssocID="{EF5CCD85-F91B-428F-9165-C98E80CFF35A}" presName="connectorText" presStyleLbl="sibTrans2D1" presStyleIdx="0" presStyleCnt="2"/>
      <dgm:spPr/>
      <dgm:t>
        <a:bodyPr/>
        <a:lstStyle/>
        <a:p>
          <a:pPr rtl="1"/>
          <a:endParaRPr lang="fa-IR"/>
        </a:p>
      </dgm:t>
    </dgm:pt>
    <dgm:pt modelId="{846A73AF-E7D5-4723-BD15-A04274C76DC1}" type="pres">
      <dgm:prSet presAssocID="{E4F1C147-24EB-42FF-B6B1-06BD927CE2C7}" presName="node" presStyleLbl="node1" presStyleIdx="1" presStyleCnt="2">
        <dgm:presLayoutVars>
          <dgm:bulletEnabled val="1"/>
        </dgm:presLayoutVars>
      </dgm:prSet>
      <dgm:spPr/>
      <dgm:t>
        <a:bodyPr/>
        <a:lstStyle/>
        <a:p>
          <a:pPr rtl="1"/>
          <a:endParaRPr lang="fa-IR"/>
        </a:p>
      </dgm:t>
    </dgm:pt>
    <dgm:pt modelId="{DF8B2B6F-AAF8-4819-8FAB-0835A0E23566}" type="pres">
      <dgm:prSet presAssocID="{AE46BCB6-3BC8-4B10-AB43-E19504D8D3CF}" presName="sibTrans" presStyleLbl="sibTrans2D1" presStyleIdx="1" presStyleCnt="2"/>
      <dgm:spPr/>
      <dgm:t>
        <a:bodyPr/>
        <a:lstStyle/>
        <a:p>
          <a:pPr rtl="1"/>
          <a:endParaRPr lang="fa-IR"/>
        </a:p>
      </dgm:t>
    </dgm:pt>
    <dgm:pt modelId="{1735293C-E6BC-4797-B499-DD3D671BCB95}" type="pres">
      <dgm:prSet presAssocID="{AE46BCB6-3BC8-4B10-AB43-E19504D8D3CF}" presName="connectorText" presStyleLbl="sibTrans2D1" presStyleIdx="1" presStyleCnt="2"/>
      <dgm:spPr/>
      <dgm:t>
        <a:bodyPr/>
        <a:lstStyle/>
        <a:p>
          <a:pPr rtl="1"/>
          <a:endParaRPr lang="fa-IR"/>
        </a:p>
      </dgm:t>
    </dgm:pt>
  </dgm:ptLst>
  <dgm:cxnLst>
    <dgm:cxn modelId="{D38901F8-DC91-47B9-A6E2-A7747B46EC84}" srcId="{211CF96C-79B1-4C26-B5BF-ACA0745D6F7C}" destId="{777C7BAF-C0BA-4CBF-8280-C279907EF07C}" srcOrd="0" destOrd="0" parTransId="{407F70B3-F044-46C4-85F0-D191A0884623}" sibTransId="{EF5CCD85-F91B-428F-9165-C98E80CFF35A}"/>
    <dgm:cxn modelId="{649FCEA0-D5B9-4581-8C0A-287B6AAC15E4}" type="presOf" srcId="{EF5CCD85-F91B-428F-9165-C98E80CFF35A}" destId="{A79C37AF-5AB8-4EB3-883E-2024ABCA8721}" srcOrd="1" destOrd="0" presId="urn:microsoft.com/office/officeart/2005/8/layout/cycle2"/>
    <dgm:cxn modelId="{EF4A0357-5D74-41A2-A1DA-80FB02C2477C}" type="presOf" srcId="{AE46BCB6-3BC8-4B10-AB43-E19504D8D3CF}" destId="{DF8B2B6F-AAF8-4819-8FAB-0835A0E23566}" srcOrd="0" destOrd="0" presId="urn:microsoft.com/office/officeart/2005/8/layout/cycle2"/>
    <dgm:cxn modelId="{F195F8EE-4253-4792-B04B-9F686761CDB9}" type="presOf" srcId="{E4F1C147-24EB-42FF-B6B1-06BD927CE2C7}" destId="{846A73AF-E7D5-4723-BD15-A04274C76DC1}" srcOrd="0" destOrd="0" presId="urn:microsoft.com/office/officeart/2005/8/layout/cycle2"/>
    <dgm:cxn modelId="{319E0336-F253-4D73-8419-CA4A0DF08D35}" srcId="{211CF96C-79B1-4C26-B5BF-ACA0745D6F7C}" destId="{E4F1C147-24EB-42FF-B6B1-06BD927CE2C7}" srcOrd="1" destOrd="0" parTransId="{FC1F1BE2-65E7-4EC4-B897-D03B72C2F3D6}" sibTransId="{AE46BCB6-3BC8-4B10-AB43-E19504D8D3CF}"/>
    <dgm:cxn modelId="{90F8EBE3-3CFF-4EE0-B629-3352AD217655}" type="presOf" srcId="{AE46BCB6-3BC8-4B10-AB43-E19504D8D3CF}" destId="{1735293C-E6BC-4797-B499-DD3D671BCB95}" srcOrd="1" destOrd="0" presId="urn:microsoft.com/office/officeart/2005/8/layout/cycle2"/>
    <dgm:cxn modelId="{9404CA90-74EB-4648-A6E8-C9B9259DA433}" type="presOf" srcId="{777C7BAF-C0BA-4CBF-8280-C279907EF07C}" destId="{53971DE0-642D-4C3C-AA43-0938CE7B2A8A}" srcOrd="0" destOrd="0" presId="urn:microsoft.com/office/officeart/2005/8/layout/cycle2"/>
    <dgm:cxn modelId="{443ABB03-8320-454A-BA97-6602A0F1F242}" type="presOf" srcId="{211CF96C-79B1-4C26-B5BF-ACA0745D6F7C}" destId="{F33A8F04-6402-40C2-9DC3-48F67A14F913}" srcOrd="0" destOrd="0" presId="urn:microsoft.com/office/officeart/2005/8/layout/cycle2"/>
    <dgm:cxn modelId="{6B17007A-8AA6-491F-B2AB-7210558A4F46}" type="presOf" srcId="{EF5CCD85-F91B-428F-9165-C98E80CFF35A}" destId="{621BADF1-D0EB-4C13-A3CA-99B90C9096A6}" srcOrd="0" destOrd="0" presId="urn:microsoft.com/office/officeart/2005/8/layout/cycle2"/>
    <dgm:cxn modelId="{1A696E37-2FF0-475B-BCE6-B6A03A387752}" type="presParOf" srcId="{F33A8F04-6402-40C2-9DC3-48F67A14F913}" destId="{53971DE0-642D-4C3C-AA43-0938CE7B2A8A}" srcOrd="0" destOrd="0" presId="urn:microsoft.com/office/officeart/2005/8/layout/cycle2"/>
    <dgm:cxn modelId="{A32E1C08-11A6-46F7-91B0-A079B561C46C}" type="presParOf" srcId="{F33A8F04-6402-40C2-9DC3-48F67A14F913}" destId="{621BADF1-D0EB-4C13-A3CA-99B90C9096A6}" srcOrd="1" destOrd="0" presId="urn:microsoft.com/office/officeart/2005/8/layout/cycle2"/>
    <dgm:cxn modelId="{478C305B-A198-410E-AFC5-A1343B312E59}" type="presParOf" srcId="{621BADF1-D0EB-4C13-A3CA-99B90C9096A6}" destId="{A79C37AF-5AB8-4EB3-883E-2024ABCA8721}" srcOrd="0" destOrd="0" presId="urn:microsoft.com/office/officeart/2005/8/layout/cycle2"/>
    <dgm:cxn modelId="{AAD42B15-1A2E-4834-B340-B7956380E5A2}" type="presParOf" srcId="{F33A8F04-6402-40C2-9DC3-48F67A14F913}" destId="{846A73AF-E7D5-4723-BD15-A04274C76DC1}" srcOrd="2" destOrd="0" presId="urn:microsoft.com/office/officeart/2005/8/layout/cycle2"/>
    <dgm:cxn modelId="{F8D1174F-B0BD-4991-8404-35F2FD369209}" type="presParOf" srcId="{F33A8F04-6402-40C2-9DC3-48F67A14F913}" destId="{DF8B2B6F-AAF8-4819-8FAB-0835A0E23566}" srcOrd="3" destOrd="0" presId="urn:microsoft.com/office/officeart/2005/8/layout/cycle2"/>
    <dgm:cxn modelId="{1FD6BA94-7ADA-4846-AE99-4211A4A42F1E}" type="presParOf" srcId="{DF8B2B6F-AAF8-4819-8FAB-0835A0E23566}" destId="{1735293C-E6BC-4797-B499-DD3D671BCB95}"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8DAC49-13ED-46BF-8E5D-CB2D0E0D4784}"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F86D9770-288C-47C0-BF07-E177749E0369}">
      <dgm:prSet/>
      <dgm:spPr/>
      <dgm:t>
        <a:bodyPr/>
        <a:lstStyle/>
        <a:p>
          <a:pPr rtl="1"/>
          <a:endParaRPr lang="fa-IR" dirty="0"/>
        </a:p>
      </dgm:t>
    </dgm:pt>
    <dgm:pt modelId="{619AF315-7DDA-491B-A365-299FB9EE786A}" type="parTrans" cxnId="{01E4333A-B758-4610-A1BD-CF20842024F2}">
      <dgm:prSet/>
      <dgm:spPr/>
      <dgm:t>
        <a:bodyPr/>
        <a:lstStyle/>
        <a:p>
          <a:endParaRPr lang="en-US"/>
        </a:p>
      </dgm:t>
    </dgm:pt>
    <dgm:pt modelId="{0757A83E-9E43-4DC9-94E4-7740D48ED1D8}" type="sibTrans" cxnId="{01E4333A-B758-4610-A1BD-CF20842024F2}">
      <dgm:prSet/>
      <dgm:spPr/>
      <dgm:t>
        <a:bodyPr/>
        <a:lstStyle/>
        <a:p>
          <a:endParaRPr lang="en-US"/>
        </a:p>
      </dgm:t>
    </dgm:pt>
    <dgm:pt modelId="{338251E7-7435-41CC-B796-EDE10AFCFCB2}">
      <dgm:prSet custT="1"/>
      <dgm:spPr/>
      <dgm:t>
        <a:bodyPr/>
        <a:lstStyle/>
        <a:p>
          <a:r>
            <a:rPr lang="en-US" sz="1400" b="1" dirty="0" smtClean="0">
              <a:latin typeface="Times New Roman" pitchFamily="18" charset="0"/>
              <a:cs typeface="Times New Roman" pitchFamily="18" charset="0"/>
            </a:rPr>
            <a:t>clinical presentation</a:t>
          </a:r>
          <a:endParaRPr lang="en-US" sz="1400" b="1" dirty="0">
            <a:latin typeface="Times New Roman" pitchFamily="18" charset="0"/>
            <a:cs typeface="Times New Roman" pitchFamily="18" charset="0"/>
          </a:endParaRPr>
        </a:p>
      </dgm:t>
    </dgm:pt>
    <dgm:pt modelId="{A593CE83-2C2C-4D56-BC74-E477D81D08D6}" type="parTrans" cxnId="{A3E8B85C-4707-4565-BB96-8A2375B4A4B6}">
      <dgm:prSet/>
      <dgm:spPr/>
      <dgm:t>
        <a:bodyPr/>
        <a:lstStyle/>
        <a:p>
          <a:endParaRPr lang="en-US"/>
        </a:p>
      </dgm:t>
    </dgm:pt>
    <dgm:pt modelId="{33A0B3C2-E9A4-43D7-B66D-70F1B156B716}" type="sibTrans" cxnId="{A3E8B85C-4707-4565-BB96-8A2375B4A4B6}">
      <dgm:prSet/>
      <dgm:spPr/>
      <dgm:t>
        <a:bodyPr/>
        <a:lstStyle/>
        <a:p>
          <a:endParaRPr lang="en-US"/>
        </a:p>
      </dgm:t>
    </dgm:pt>
    <dgm:pt modelId="{E1F2B0CF-3D15-46D8-B01A-CA705E2D32C9}">
      <dgm:prSet custT="1"/>
      <dgm:spPr/>
      <dgm:t>
        <a:bodyPr/>
        <a:lstStyle/>
        <a:p>
          <a:r>
            <a:rPr lang="en-US" sz="1400" b="1" dirty="0" smtClean="0">
              <a:latin typeface="Times New Roman" pitchFamily="18" charset="0"/>
              <a:cs typeface="Times New Roman" pitchFamily="18" charset="0"/>
            </a:rPr>
            <a:t>long-term outcomes</a:t>
          </a:r>
          <a:endParaRPr lang="en-US" sz="1400" b="1" dirty="0">
            <a:latin typeface="Times New Roman" pitchFamily="18" charset="0"/>
            <a:cs typeface="Times New Roman" pitchFamily="18" charset="0"/>
          </a:endParaRPr>
        </a:p>
      </dgm:t>
    </dgm:pt>
    <dgm:pt modelId="{62D5DB7C-9EFA-4976-961C-3C4DFF8AD612}" type="parTrans" cxnId="{9606E4BD-444C-47DB-8BF4-677CB1D5B318}">
      <dgm:prSet/>
      <dgm:spPr/>
      <dgm:t>
        <a:bodyPr/>
        <a:lstStyle/>
        <a:p>
          <a:endParaRPr lang="en-US"/>
        </a:p>
      </dgm:t>
    </dgm:pt>
    <dgm:pt modelId="{E3F72D9F-2931-46BB-AB74-755D71249397}" type="sibTrans" cxnId="{9606E4BD-444C-47DB-8BF4-677CB1D5B318}">
      <dgm:prSet/>
      <dgm:spPr/>
      <dgm:t>
        <a:bodyPr/>
        <a:lstStyle/>
        <a:p>
          <a:endParaRPr lang="en-US"/>
        </a:p>
      </dgm:t>
    </dgm:pt>
    <dgm:pt modelId="{CC76E661-5492-4C9A-AEEA-6556721A9088}">
      <dgm:prSet custT="1"/>
      <dgm:spPr/>
      <dgm:t>
        <a:bodyPr/>
        <a:lstStyle/>
        <a:p>
          <a:r>
            <a:rPr lang="en-US" sz="1400" b="1" dirty="0" smtClean="0">
              <a:latin typeface="Times New Roman" pitchFamily="18" charset="0"/>
              <a:cs typeface="Times New Roman" pitchFamily="18" charset="0"/>
            </a:rPr>
            <a:t>molecular</a:t>
          </a:r>
          <a:endParaRPr lang="en-US" sz="1400" b="1" dirty="0">
            <a:latin typeface="Times New Roman" pitchFamily="18" charset="0"/>
            <a:cs typeface="Times New Roman" pitchFamily="18" charset="0"/>
          </a:endParaRPr>
        </a:p>
      </dgm:t>
    </dgm:pt>
    <dgm:pt modelId="{BFCE35EB-74B9-48FD-AF59-C277DE2E86FE}" type="parTrans" cxnId="{5AE24DC1-403E-4EAA-9936-C54FFAE950E4}">
      <dgm:prSet/>
      <dgm:spPr/>
      <dgm:t>
        <a:bodyPr/>
        <a:lstStyle/>
        <a:p>
          <a:endParaRPr lang="en-US"/>
        </a:p>
      </dgm:t>
    </dgm:pt>
    <dgm:pt modelId="{A2992CDB-E3C2-4881-9EEC-29C84C4A7481}" type="sibTrans" cxnId="{5AE24DC1-403E-4EAA-9936-C54FFAE950E4}">
      <dgm:prSet/>
      <dgm:spPr/>
      <dgm:t>
        <a:bodyPr/>
        <a:lstStyle/>
        <a:p>
          <a:endParaRPr lang="en-US"/>
        </a:p>
      </dgm:t>
    </dgm:pt>
    <dgm:pt modelId="{2E9183BD-D7C7-48A2-A446-EFF69907C5EF}">
      <dgm:prSet custT="1"/>
      <dgm:spPr/>
      <dgm:t>
        <a:bodyPr/>
        <a:lstStyle/>
        <a:p>
          <a:r>
            <a:rPr lang="en-US" sz="1400" b="1" dirty="0" smtClean="0">
              <a:latin typeface="Times New Roman" pitchFamily="18" charset="0"/>
              <a:cs typeface="Times New Roman" pitchFamily="18" charset="0"/>
            </a:rPr>
            <a:t>pathological differences </a:t>
          </a:r>
          <a:endParaRPr lang="en-US" sz="1400" b="1" dirty="0">
            <a:latin typeface="Times New Roman" pitchFamily="18" charset="0"/>
            <a:cs typeface="Times New Roman" pitchFamily="18" charset="0"/>
          </a:endParaRPr>
        </a:p>
      </dgm:t>
    </dgm:pt>
    <dgm:pt modelId="{E4980484-9BD6-4BE2-A35F-11A5A849FF0E}" type="parTrans" cxnId="{D8135E55-661D-4BDE-BF40-DD1B0A905CEB}">
      <dgm:prSet/>
      <dgm:spPr/>
      <dgm:t>
        <a:bodyPr/>
        <a:lstStyle/>
        <a:p>
          <a:endParaRPr lang="en-US"/>
        </a:p>
      </dgm:t>
    </dgm:pt>
    <dgm:pt modelId="{140EF5FC-DEDB-4A10-A49C-C1AE3751A670}" type="sibTrans" cxnId="{D8135E55-661D-4BDE-BF40-DD1B0A905CEB}">
      <dgm:prSet/>
      <dgm:spPr/>
      <dgm:t>
        <a:bodyPr/>
        <a:lstStyle/>
        <a:p>
          <a:endParaRPr lang="en-US"/>
        </a:p>
      </dgm:t>
    </dgm:pt>
    <dgm:pt modelId="{F08DBCCB-FDAB-4793-B2EA-7D24569F87FD}">
      <dgm:prSet custT="1"/>
      <dgm:spPr/>
      <dgm:t>
        <a:bodyPr/>
        <a:lstStyle/>
        <a:p>
          <a:r>
            <a:rPr lang="en-US" sz="1400" b="1" dirty="0" smtClean="0">
              <a:latin typeface="Times New Roman" pitchFamily="18" charset="0"/>
              <a:cs typeface="Times New Roman" pitchFamily="18" charset="0"/>
            </a:rPr>
            <a:t>pathophysiology</a:t>
          </a:r>
          <a:endParaRPr lang="en-US" sz="1400" b="1" dirty="0">
            <a:latin typeface="Times New Roman" pitchFamily="18" charset="0"/>
            <a:cs typeface="Times New Roman" pitchFamily="18" charset="0"/>
          </a:endParaRPr>
        </a:p>
      </dgm:t>
    </dgm:pt>
    <dgm:pt modelId="{0F9EF95B-6790-45C4-A61C-ED1CFD758C36}" type="parTrans" cxnId="{F54C33F4-522F-4252-A995-C54885D7797C}">
      <dgm:prSet/>
      <dgm:spPr/>
      <dgm:t>
        <a:bodyPr/>
        <a:lstStyle/>
        <a:p>
          <a:endParaRPr lang="en-US"/>
        </a:p>
      </dgm:t>
    </dgm:pt>
    <dgm:pt modelId="{1101013C-8839-472D-989B-294833B45480}" type="sibTrans" cxnId="{F54C33F4-522F-4252-A995-C54885D7797C}">
      <dgm:prSet/>
      <dgm:spPr/>
      <dgm:t>
        <a:bodyPr/>
        <a:lstStyle/>
        <a:p>
          <a:endParaRPr lang="en-US"/>
        </a:p>
      </dgm:t>
    </dgm:pt>
    <dgm:pt modelId="{4F6DB768-1DB9-4A86-AF48-B8E4EF2FDAFD}" type="pres">
      <dgm:prSet presAssocID="{038DAC49-13ED-46BF-8E5D-CB2D0E0D4784}" presName="Name0" presStyleCnt="0">
        <dgm:presLayoutVars>
          <dgm:chMax val="1"/>
          <dgm:dir/>
          <dgm:animLvl val="ctr"/>
          <dgm:resizeHandles val="exact"/>
        </dgm:presLayoutVars>
      </dgm:prSet>
      <dgm:spPr/>
      <dgm:t>
        <a:bodyPr/>
        <a:lstStyle/>
        <a:p>
          <a:pPr rtl="1"/>
          <a:endParaRPr lang="fa-IR"/>
        </a:p>
      </dgm:t>
    </dgm:pt>
    <dgm:pt modelId="{389468B6-67EC-4F87-B770-F7EB66337DFA}" type="pres">
      <dgm:prSet presAssocID="{338251E7-7435-41CC-B796-EDE10AFCFCB2}" presName="centerShape" presStyleLbl="node0" presStyleIdx="0" presStyleCnt="1" custScaleX="164114" custScaleY="186752"/>
      <dgm:spPr/>
      <dgm:t>
        <a:bodyPr/>
        <a:lstStyle/>
        <a:p>
          <a:pPr rtl="1"/>
          <a:endParaRPr lang="fa-IR"/>
        </a:p>
      </dgm:t>
    </dgm:pt>
    <dgm:pt modelId="{5A7CDD6F-C04F-4D97-9B1D-4E58C376210D}" type="pres">
      <dgm:prSet presAssocID="{BFCE35EB-74B9-48FD-AF59-C277DE2E86FE}" presName="parTrans" presStyleLbl="sibTrans2D1" presStyleIdx="0" presStyleCnt="4"/>
      <dgm:spPr/>
      <dgm:t>
        <a:bodyPr/>
        <a:lstStyle/>
        <a:p>
          <a:pPr rtl="1"/>
          <a:endParaRPr lang="fa-IR"/>
        </a:p>
      </dgm:t>
    </dgm:pt>
    <dgm:pt modelId="{8166C07B-E11E-471D-9322-0C6460BE425A}" type="pres">
      <dgm:prSet presAssocID="{BFCE35EB-74B9-48FD-AF59-C277DE2E86FE}" presName="connectorText" presStyleLbl="sibTrans2D1" presStyleIdx="0" presStyleCnt="4"/>
      <dgm:spPr/>
      <dgm:t>
        <a:bodyPr/>
        <a:lstStyle/>
        <a:p>
          <a:pPr rtl="1"/>
          <a:endParaRPr lang="fa-IR"/>
        </a:p>
      </dgm:t>
    </dgm:pt>
    <dgm:pt modelId="{CC5C918B-734B-4151-AD95-0F9A392DFCFD}" type="pres">
      <dgm:prSet presAssocID="{CC76E661-5492-4C9A-AEEA-6556721A9088}" presName="node" presStyleLbl="node1" presStyleIdx="0" presStyleCnt="4" custScaleX="170740" custScaleY="161431">
        <dgm:presLayoutVars>
          <dgm:bulletEnabled val="1"/>
        </dgm:presLayoutVars>
      </dgm:prSet>
      <dgm:spPr/>
      <dgm:t>
        <a:bodyPr/>
        <a:lstStyle/>
        <a:p>
          <a:pPr rtl="1"/>
          <a:endParaRPr lang="fa-IR"/>
        </a:p>
      </dgm:t>
    </dgm:pt>
    <dgm:pt modelId="{4795A72E-7CDA-4446-954A-4E7AA0036085}" type="pres">
      <dgm:prSet presAssocID="{0F9EF95B-6790-45C4-A61C-ED1CFD758C36}" presName="parTrans" presStyleLbl="sibTrans2D1" presStyleIdx="1" presStyleCnt="4"/>
      <dgm:spPr/>
      <dgm:t>
        <a:bodyPr/>
        <a:lstStyle/>
        <a:p>
          <a:pPr rtl="1"/>
          <a:endParaRPr lang="fa-IR"/>
        </a:p>
      </dgm:t>
    </dgm:pt>
    <dgm:pt modelId="{08207B1A-A247-46DF-9618-76A56B3C1495}" type="pres">
      <dgm:prSet presAssocID="{0F9EF95B-6790-45C4-A61C-ED1CFD758C36}" presName="connectorText" presStyleLbl="sibTrans2D1" presStyleIdx="1" presStyleCnt="4"/>
      <dgm:spPr/>
      <dgm:t>
        <a:bodyPr/>
        <a:lstStyle/>
        <a:p>
          <a:pPr rtl="1"/>
          <a:endParaRPr lang="fa-IR"/>
        </a:p>
      </dgm:t>
    </dgm:pt>
    <dgm:pt modelId="{F9BEE3EB-16CB-4B20-9C1B-D9B85B15A426}" type="pres">
      <dgm:prSet presAssocID="{F08DBCCB-FDAB-4793-B2EA-7D24569F87FD}" presName="node" presStyleLbl="node1" presStyleIdx="1" presStyleCnt="4" custScaleX="182497" custScaleY="178551">
        <dgm:presLayoutVars>
          <dgm:bulletEnabled val="1"/>
        </dgm:presLayoutVars>
      </dgm:prSet>
      <dgm:spPr/>
      <dgm:t>
        <a:bodyPr/>
        <a:lstStyle/>
        <a:p>
          <a:pPr rtl="1"/>
          <a:endParaRPr lang="fa-IR"/>
        </a:p>
      </dgm:t>
    </dgm:pt>
    <dgm:pt modelId="{646BED1A-573A-4F4F-B6B6-877807863A57}" type="pres">
      <dgm:prSet presAssocID="{E4980484-9BD6-4BE2-A35F-11A5A849FF0E}" presName="parTrans" presStyleLbl="sibTrans2D1" presStyleIdx="2" presStyleCnt="4"/>
      <dgm:spPr/>
      <dgm:t>
        <a:bodyPr/>
        <a:lstStyle/>
        <a:p>
          <a:pPr rtl="1"/>
          <a:endParaRPr lang="fa-IR"/>
        </a:p>
      </dgm:t>
    </dgm:pt>
    <dgm:pt modelId="{DC515EC3-A18F-45A7-B5FC-66F737CA5359}" type="pres">
      <dgm:prSet presAssocID="{E4980484-9BD6-4BE2-A35F-11A5A849FF0E}" presName="connectorText" presStyleLbl="sibTrans2D1" presStyleIdx="2" presStyleCnt="4"/>
      <dgm:spPr/>
      <dgm:t>
        <a:bodyPr/>
        <a:lstStyle/>
        <a:p>
          <a:pPr rtl="1"/>
          <a:endParaRPr lang="fa-IR"/>
        </a:p>
      </dgm:t>
    </dgm:pt>
    <dgm:pt modelId="{D29E4267-5990-4D67-AA71-2B35BEAD8D3C}" type="pres">
      <dgm:prSet presAssocID="{2E9183BD-D7C7-48A2-A446-EFF69907C5EF}" presName="node" presStyleLbl="node1" presStyleIdx="2" presStyleCnt="4" custScaleX="164478" custScaleY="178059" custRadScaleRad="126967" custRadScaleInc="8999">
        <dgm:presLayoutVars>
          <dgm:bulletEnabled val="1"/>
        </dgm:presLayoutVars>
      </dgm:prSet>
      <dgm:spPr/>
      <dgm:t>
        <a:bodyPr/>
        <a:lstStyle/>
        <a:p>
          <a:pPr rtl="1"/>
          <a:endParaRPr lang="fa-IR"/>
        </a:p>
      </dgm:t>
    </dgm:pt>
    <dgm:pt modelId="{CBA1B5C6-AB4A-4DDF-B4C0-E59CA7894E5E}" type="pres">
      <dgm:prSet presAssocID="{62D5DB7C-9EFA-4976-961C-3C4DFF8AD612}" presName="parTrans" presStyleLbl="sibTrans2D1" presStyleIdx="3" presStyleCnt="4"/>
      <dgm:spPr/>
      <dgm:t>
        <a:bodyPr/>
        <a:lstStyle/>
        <a:p>
          <a:pPr rtl="1"/>
          <a:endParaRPr lang="fa-IR"/>
        </a:p>
      </dgm:t>
    </dgm:pt>
    <dgm:pt modelId="{739368E4-076D-4527-8F44-36ED106735B4}" type="pres">
      <dgm:prSet presAssocID="{62D5DB7C-9EFA-4976-961C-3C4DFF8AD612}" presName="connectorText" presStyleLbl="sibTrans2D1" presStyleIdx="3" presStyleCnt="4"/>
      <dgm:spPr/>
      <dgm:t>
        <a:bodyPr/>
        <a:lstStyle/>
        <a:p>
          <a:pPr rtl="1"/>
          <a:endParaRPr lang="fa-IR"/>
        </a:p>
      </dgm:t>
    </dgm:pt>
    <dgm:pt modelId="{67407CCC-81EC-446C-A2B1-8FE8F5648F60}" type="pres">
      <dgm:prSet presAssocID="{E1F2B0CF-3D15-46D8-B01A-CA705E2D32C9}" presName="node" presStyleLbl="node1" presStyleIdx="3" presStyleCnt="4" custScaleX="177583" custScaleY="177920" custRadScaleRad="131339" custRadScaleInc="-7424">
        <dgm:presLayoutVars>
          <dgm:bulletEnabled val="1"/>
        </dgm:presLayoutVars>
      </dgm:prSet>
      <dgm:spPr/>
      <dgm:t>
        <a:bodyPr/>
        <a:lstStyle/>
        <a:p>
          <a:pPr rtl="1"/>
          <a:endParaRPr lang="fa-IR"/>
        </a:p>
      </dgm:t>
    </dgm:pt>
  </dgm:ptLst>
  <dgm:cxnLst>
    <dgm:cxn modelId="{7326DB02-5084-41BC-A766-02250880FA55}" type="presOf" srcId="{338251E7-7435-41CC-B796-EDE10AFCFCB2}" destId="{389468B6-67EC-4F87-B770-F7EB66337DFA}" srcOrd="0" destOrd="0" presId="urn:microsoft.com/office/officeart/2005/8/layout/radial5"/>
    <dgm:cxn modelId="{956E5467-3460-40B9-9314-E545FB8B577F}" type="presOf" srcId="{E4980484-9BD6-4BE2-A35F-11A5A849FF0E}" destId="{646BED1A-573A-4F4F-B6B6-877807863A57}" srcOrd="0" destOrd="0" presId="urn:microsoft.com/office/officeart/2005/8/layout/radial5"/>
    <dgm:cxn modelId="{01E4333A-B758-4610-A1BD-CF20842024F2}" srcId="{038DAC49-13ED-46BF-8E5D-CB2D0E0D4784}" destId="{F86D9770-288C-47C0-BF07-E177749E0369}" srcOrd="1" destOrd="0" parTransId="{619AF315-7DDA-491B-A365-299FB9EE786A}" sibTransId="{0757A83E-9E43-4DC9-94E4-7740D48ED1D8}"/>
    <dgm:cxn modelId="{74D5ACD2-3A14-421E-84B3-6A04668707F0}" type="presOf" srcId="{BFCE35EB-74B9-48FD-AF59-C277DE2E86FE}" destId="{5A7CDD6F-C04F-4D97-9B1D-4E58C376210D}" srcOrd="0" destOrd="0" presId="urn:microsoft.com/office/officeart/2005/8/layout/radial5"/>
    <dgm:cxn modelId="{D8135E55-661D-4BDE-BF40-DD1B0A905CEB}" srcId="{338251E7-7435-41CC-B796-EDE10AFCFCB2}" destId="{2E9183BD-D7C7-48A2-A446-EFF69907C5EF}" srcOrd="2" destOrd="0" parTransId="{E4980484-9BD6-4BE2-A35F-11A5A849FF0E}" sibTransId="{140EF5FC-DEDB-4A10-A49C-C1AE3751A670}"/>
    <dgm:cxn modelId="{5AE24DC1-403E-4EAA-9936-C54FFAE950E4}" srcId="{338251E7-7435-41CC-B796-EDE10AFCFCB2}" destId="{CC76E661-5492-4C9A-AEEA-6556721A9088}" srcOrd="0" destOrd="0" parTransId="{BFCE35EB-74B9-48FD-AF59-C277DE2E86FE}" sibTransId="{A2992CDB-E3C2-4881-9EEC-29C84C4A7481}"/>
    <dgm:cxn modelId="{BF5F8B3B-27BC-4C93-A5AC-BBA0BAB17EE9}" type="presOf" srcId="{62D5DB7C-9EFA-4976-961C-3C4DFF8AD612}" destId="{CBA1B5C6-AB4A-4DDF-B4C0-E59CA7894E5E}" srcOrd="0" destOrd="0" presId="urn:microsoft.com/office/officeart/2005/8/layout/radial5"/>
    <dgm:cxn modelId="{E5DAA915-42DF-4D07-8524-0A6524C713FE}" type="presOf" srcId="{BFCE35EB-74B9-48FD-AF59-C277DE2E86FE}" destId="{8166C07B-E11E-471D-9322-0C6460BE425A}" srcOrd="1" destOrd="0" presId="urn:microsoft.com/office/officeart/2005/8/layout/radial5"/>
    <dgm:cxn modelId="{876DF675-4736-4FE5-B38A-66FBA5E290D6}" type="presOf" srcId="{0F9EF95B-6790-45C4-A61C-ED1CFD758C36}" destId="{4795A72E-7CDA-4446-954A-4E7AA0036085}" srcOrd="0" destOrd="0" presId="urn:microsoft.com/office/officeart/2005/8/layout/radial5"/>
    <dgm:cxn modelId="{9606E4BD-444C-47DB-8BF4-677CB1D5B318}" srcId="{338251E7-7435-41CC-B796-EDE10AFCFCB2}" destId="{E1F2B0CF-3D15-46D8-B01A-CA705E2D32C9}" srcOrd="3" destOrd="0" parTransId="{62D5DB7C-9EFA-4976-961C-3C4DFF8AD612}" sibTransId="{E3F72D9F-2931-46BB-AB74-755D71249397}"/>
    <dgm:cxn modelId="{8233B0B4-AAFF-49A8-A4B0-8E8ADEEEF3C2}" type="presOf" srcId="{F08DBCCB-FDAB-4793-B2EA-7D24569F87FD}" destId="{F9BEE3EB-16CB-4B20-9C1B-D9B85B15A426}" srcOrd="0" destOrd="0" presId="urn:microsoft.com/office/officeart/2005/8/layout/radial5"/>
    <dgm:cxn modelId="{9AB4FBDD-361F-4615-9C23-5210F9D5CF7C}" type="presOf" srcId="{E4980484-9BD6-4BE2-A35F-11A5A849FF0E}" destId="{DC515EC3-A18F-45A7-B5FC-66F737CA5359}" srcOrd="1" destOrd="0" presId="urn:microsoft.com/office/officeart/2005/8/layout/radial5"/>
    <dgm:cxn modelId="{4C46E1F6-4DEC-4764-9509-A8A28A2F8694}" type="presOf" srcId="{0F9EF95B-6790-45C4-A61C-ED1CFD758C36}" destId="{08207B1A-A247-46DF-9618-76A56B3C1495}" srcOrd="1" destOrd="0" presId="urn:microsoft.com/office/officeart/2005/8/layout/radial5"/>
    <dgm:cxn modelId="{9F994FCA-17FC-4EAD-9BA7-5C940365846A}" type="presOf" srcId="{038DAC49-13ED-46BF-8E5D-CB2D0E0D4784}" destId="{4F6DB768-1DB9-4A86-AF48-B8E4EF2FDAFD}" srcOrd="0" destOrd="0" presId="urn:microsoft.com/office/officeart/2005/8/layout/radial5"/>
    <dgm:cxn modelId="{F54C33F4-522F-4252-A995-C54885D7797C}" srcId="{338251E7-7435-41CC-B796-EDE10AFCFCB2}" destId="{F08DBCCB-FDAB-4793-B2EA-7D24569F87FD}" srcOrd="1" destOrd="0" parTransId="{0F9EF95B-6790-45C4-A61C-ED1CFD758C36}" sibTransId="{1101013C-8839-472D-989B-294833B45480}"/>
    <dgm:cxn modelId="{BC9E4DF3-A096-4B7E-AFBF-AE0C5FD9AD15}" type="presOf" srcId="{62D5DB7C-9EFA-4976-961C-3C4DFF8AD612}" destId="{739368E4-076D-4527-8F44-36ED106735B4}" srcOrd="1" destOrd="0" presId="urn:microsoft.com/office/officeart/2005/8/layout/radial5"/>
    <dgm:cxn modelId="{927FBB51-1A7D-4E66-8808-DE6575BD7293}" type="presOf" srcId="{E1F2B0CF-3D15-46D8-B01A-CA705E2D32C9}" destId="{67407CCC-81EC-446C-A2B1-8FE8F5648F60}" srcOrd="0" destOrd="0" presId="urn:microsoft.com/office/officeart/2005/8/layout/radial5"/>
    <dgm:cxn modelId="{A3E8B85C-4707-4565-BB96-8A2375B4A4B6}" srcId="{038DAC49-13ED-46BF-8E5D-CB2D0E0D4784}" destId="{338251E7-7435-41CC-B796-EDE10AFCFCB2}" srcOrd="0" destOrd="0" parTransId="{A593CE83-2C2C-4D56-BC74-E477D81D08D6}" sibTransId="{33A0B3C2-E9A4-43D7-B66D-70F1B156B716}"/>
    <dgm:cxn modelId="{8A5DE111-4554-4CBA-A36C-3CB0660F846C}" type="presOf" srcId="{CC76E661-5492-4C9A-AEEA-6556721A9088}" destId="{CC5C918B-734B-4151-AD95-0F9A392DFCFD}" srcOrd="0" destOrd="0" presId="urn:microsoft.com/office/officeart/2005/8/layout/radial5"/>
    <dgm:cxn modelId="{90ECD574-E665-4943-B664-A4A06897F3CC}" type="presOf" srcId="{2E9183BD-D7C7-48A2-A446-EFF69907C5EF}" destId="{D29E4267-5990-4D67-AA71-2B35BEAD8D3C}" srcOrd="0" destOrd="0" presId="urn:microsoft.com/office/officeart/2005/8/layout/radial5"/>
    <dgm:cxn modelId="{BE9B1704-A22F-44C0-A72E-D81724B863F7}" type="presParOf" srcId="{4F6DB768-1DB9-4A86-AF48-B8E4EF2FDAFD}" destId="{389468B6-67EC-4F87-B770-F7EB66337DFA}" srcOrd="0" destOrd="0" presId="urn:microsoft.com/office/officeart/2005/8/layout/radial5"/>
    <dgm:cxn modelId="{0345B563-9F66-47EB-813B-2BFD9D8CB142}" type="presParOf" srcId="{4F6DB768-1DB9-4A86-AF48-B8E4EF2FDAFD}" destId="{5A7CDD6F-C04F-4D97-9B1D-4E58C376210D}" srcOrd="1" destOrd="0" presId="urn:microsoft.com/office/officeart/2005/8/layout/radial5"/>
    <dgm:cxn modelId="{A1D3A5A5-4AD7-4929-8DC7-44C847AE834C}" type="presParOf" srcId="{5A7CDD6F-C04F-4D97-9B1D-4E58C376210D}" destId="{8166C07B-E11E-471D-9322-0C6460BE425A}" srcOrd="0" destOrd="0" presId="urn:microsoft.com/office/officeart/2005/8/layout/radial5"/>
    <dgm:cxn modelId="{42FC642C-B419-4492-A953-D332E801499E}" type="presParOf" srcId="{4F6DB768-1DB9-4A86-AF48-B8E4EF2FDAFD}" destId="{CC5C918B-734B-4151-AD95-0F9A392DFCFD}" srcOrd="2" destOrd="0" presId="urn:microsoft.com/office/officeart/2005/8/layout/radial5"/>
    <dgm:cxn modelId="{F8979627-02F7-4291-BAC3-52E6D0102F04}" type="presParOf" srcId="{4F6DB768-1DB9-4A86-AF48-B8E4EF2FDAFD}" destId="{4795A72E-7CDA-4446-954A-4E7AA0036085}" srcOrd="3" destOrd="0" presId="urn:microsoft.com/office/officeart/2005/8/layout/radial5"/>
    <dgm:cxn modelId="{A183B3FC-D020-4A43-910B-2CAE8BDDEB07}" type="presParOf" srcId="{4795A72E-7CDA-4446-954A-4E7AA0036085}" destId="{08207B1A-A247-46DF-9618-76A56B3C1495}" srcOrd="0" destOrd="0" presId="urn:microsoft.com/office/officeart/2005/8/layout/radial5"/>
    <dgm:cxn modelId="{13E6C6CF-5832-4FAB-A59C-0B5F304D0201}" type="presParOf" srcId="{4F6DB768-1DB9-4A86-AF48-B8E4EF2FDAFD}" destId="{F9BEE3EB-16CB-4B20-9C1B-D9B85B15A426}" srcOrd="4" destOrd="0" presId="urn:microsoft.com/office/officeart/2005/8/layout/radial5"/>
    <dgm:cxn modelId="{C4035042-B6E3-4F00-9E60-9A3E6811F162}" type="presParOf" srcId="{4F6DB768-1DB9-4A86-AF48-B8E4EF2FDAFD}" destId="{646BED1A-573A-4F4F-B6B6-877807863A57}" srcOrd="5" destOrd="0" presId="urn:microsoft.com/office/officeart/2005/8/layout/radial5"/>
    <dgm:cxn modelId="{773477D7-912B-4E91-9A38-1C9822C99D29}" type="presParOf" srcId="{646BED1A-573A-4F4F-B6B6-877807863A57}" destId="{DC515EC3-A18F-45A7-B5FC-66F737CA5359}" srcOrd="0" destOrd="0" presId="urn:microsoft.com/office/officeart/2005/8/layout/radial5"/>
    <dgm:cxn modelId="{79D66A9A-ED52-45F0-BDF0-B12E63117737}" type="presParOf" srcId="{4F6DB768-1DB9-4A86-AF48-B8E4EF2FDAFD}" destId="{D29E4267-5990-4D67-AA71-2B35BEAD8D3C}" srcOrd="6" destOrd="0" presId="urn:microsoft.com/office/officeart/2005/8/layout/radial5"/>
    <dgm:cxn modelId="{84558F80-E375-41DE-805B-79B0B9B418AE}" type="presParOf" srcId="{4F6DB768-1DB9-4A86-AF48-B8E4EF2FDAFD}" destId="{CBA1B5C6-AB4A-4DDF-B4C0-E59CA7894E5E}" srcOrd="7" destOrd="0" presId="urn:microsoft.com/office/officeart/2005/8/layout/radial5"/>
    <dgm:cxn modelId="{BE934120-EF17-4835-B640-E00170D11C2F}" type="presParOf" srcId="{CBA1B5C6-AB4A-4DDF-B4C0-E59CA7894E5E}" destId="{739368E4-076D-4527-8F44-36ED106735B4}" srcOrd="0" destOrd="0" presId="urn:microsoft.com/office/officeart/2005/8/layout/radial5"/>
    <dgm:cxn modelId="{D8E63A0B-725F-46DD-9D00-C34F7005B14D}" type="presParOf" srcId="{4F6DB768-1DB9-4A86-AF48-B8E4EF2FDAFD}" destId="{67407CCC-81EC-446C-A2B1-8FE8F5648F60}" srcOrd="8"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3E8CF9-4636-4018-B72F-865E14AE0D77}" type="doc">
      <dgm:prSet loTypeId="urn:microsoft.com/office/officeart/2005/8/layout/hList7#1" loCatId="list" qsTypeId="urn:microsoft.com/office/officeart/2005/8/quickstyle/simple1" qsCatId="simple" csTypeId="urn:microsoft.com/office/officeart/2005/8/colors/accent1_2" csCatId="accent1" phldr="1"/>
      <dgm:spPr/>
    </dgm:pt>
    <dgm:pt modelId="{C856C9C7-8F88-4393-820E-239E613D028F}">
      <dgm:prSet phldrT="[Text]" custT="1"/>
      <dgm:spPr/>
      <dgm:t>
        <a:bodyPr/>
        <a:lstStyle/>
        <a:p>
          <a:r>
            <a:rPr lang="en-US" sz="2000" dirty="0" smtClean="0">
              <a:latin typeface="Times New Roman" pitchFamily="18" charset="0"/>
              <a:cs typeface="Times New Roman" pitchFamily="18" charset="0"/>
            </a:rPr>
            <a:t>PTC (80–90%) </a:t>
          </a:r>
          <a:endParaRPr lang="en-US" sz="2000" dirty="0">
            <a:latin typeface="Times New Roman" pitchFamily="18" charset="0"/>
            <a:cs typeface="Times New Roman" pitchFamily="18" charset="0"/>
          </a:endParaRPr>
        </a:p>
      </dgm:t>
    </dgm:pt>
    <dgm:pt modelId="{0C41B9B2-F981-478B-8467-4BBF413A984F}" type="parTrans" cxnId="{22A8AA8A-E9E9-4392-83F6-C797B05CC4D3}">
      <dgm:prSet/>
      <dgm:spPr/>
      <dgm:t>
        <a:bodyPr/>
        <a:lstStyle/>
        <a:p>
          <a:endParaRPr lang="en-US"/>
        </a:p>
      </dgm:t>
    </dgm:pt>
    <dgm:pt modelId="{5059FBF5-BF73-403E-9244-5A2E3BC0B0AA}" type="sibTrans" cxnId="{22A8AA8A-E9E9-4392-83F6-C797B05CC4D3}">
      <dgm:prSet/>
      <dgm:spPr/>
      <dgm:t>
        <a:bodyPr/>
        <a:lstStyle/>
        <a:p>
          <a:endParaRPr lang="en-US"/>
        </a:p>
      </dgm:t>
    </dgm:pt>
    <dgm:pt modelId="{2BFB60D0-2E09-4784-8530-35D5707FD3BB}">
      <dgm:prSet phldrT="[Text]" custT="1"/>
      <dgm:spPr/>
      <dgm:t>
        <a:bodyPr/>
        <a:lstStyle/>
        <a:p>
          <a:r>
            <a:rPr lang="en-US" sz="2000" dirty="0" smtClean="0">
              <a:latin typeface="Times New Roman" pitchFamily="18" charset="0"/>
              <a:cs typeface="Times New Roman" pitchFamily="18" charset="0"/>
            </a:rPr>
            <a:t>FTC (~10%)</a:t>
          </a:r>
          <a:endParaRPr lang="en-US" sz="2000" dirty="0">
            <a:latin typeface="Times New Roman" pitchFamily="18" charset="0"/>
            <a:cs typeface="Times New Roman" pitchFamily="18" charset="0"/>
          </a:endParaRPr>
        </a:p>
      </dgm:t>
    </dgm:pt>
    <dgm:pt modelId="{11714B6A-C417-4D72-A3B2-4027F1649ABE}" type="parTrans" cxnId="{E069C0E8-D006-4F14-BD22-DDFC9DEE7D9C}">
      <dgm:prSet/>
      <dgm:spPr/>
      <dgm:t>
        <a:bodyPr/>
        <a:lstStyle/>
        <a:p>
          <a:endParaRPr lang="en-US"/>
        </a:p>
      </dgm:t>
    </dgm:pt>
    <dgm:pt modelId="{80142F31-EDF7-413D-B425-648EE57ADA48}" type="sibTrans" cxnId="{E069C0E8-D006-4F14-BD22-DDFC9DEE7D9C}">
      <dgm:prSet/>
      <dgm:spPr/>
      <dgm:t>
        <a:bodyPr/>
        <a:lstStyle/>
        <a:p>
          <a:endParaRPr lang="en-US"/>
        </a:p>
      </dgm:t>
    </dgm:pt>
    <dgm:pt modelId="{0874577F-5983-4D26-8B18-4DB5486046FA}">
      <dgm:prSet phldrT="[Text]" custT="1"/>
      <dgm:spPr/>
      <dgm:t>
        <a:bodyPr/>
        <a:lstStyle/>
        <a:p>
          <a:r>
            <a:rPr lang="en-US" sz="2000" dirty="0" smtClean="0">
              <a:latin typeface="Times New Roman" pitchFamily="18" charset="0"/>
              <a:cs typeface="Times New Roman" pitchFamily="18" charset="0"/>
            </a:rPr>
            <a:t>rarely ATC and PDTC</a:t>
          </a:r>
          <a:endParaRPr lang="en-US" sz="2000" dirty="0">
            <a:latin typeface="Times New Roman" pitchFamily="18" charset="0"/>
            <a:cs typeface="Times New Roman" pitchFamily="18" charset="0"/>
          </a:endParaRPr>
        </a:p>
      </dgm:t>
    </dgm:pt>
    <dgm:pt modelId="{254ACA0D-EFBF-4B53-832F-C450EE3FFF14}" type="parTrans" cxnId="{AF1B4EC3-694E-4CE6-AF1D-D9F3B098150F}">
      <dgm:prSet/>
      <dgm:spPr/>
      <dgm:t>
        <a:bodyPr/>
        <a:lstStyle/>
        <a:p>
          <a:endParaRPr lang="en-US"/>
        </a:p>
      </dgm:t>
    </dgm:pt>
    <dgm:pt modelId="{BB1E058D-61BF-49A5-B3FF-B85B5D09964E}" type="sibTrans" cxnId="{AF1B4EC3-694E-4CE6-AF1D-D9F3B098150F}">
      <dgm:prSet/>
      <dgm:spPr/>
      <dgm:t>
        <a:bodyPr/>
        <a:lstStyle/>
        <a:p>
          <a:endParaRPr lang="en-US"/>
        </a:p>
      </dgm:t>
    </dgm:pt>
    <dgm:pt modelId="{6E101235-0139-40FE-AB2D-A268AF09637E}">
      <dgm:prSet custT="1"/>
      <dgm:spPr/>
      <dgm:t>
        <a:bodyPr/>
        <a:lstStyle/>
        <a:p>
          <a:r>
            <a:rPr lang="en-US" sz="2000" dirty="0" smtClean="0">
              <a:latin typeface="Times New Roman" pitchFamily="18" charset="0"/>
              <a:cs typeface="Times New Roman" pitchFamily="18" charset="0"/>
            </a:rPr>
            <a:t>MTC (3–5%)</a:t>
          </a:r>
          <a:endParaRPr lang="en-US" sz="2000" dirty="0">
            <a:latin typeface="Times New Roman" pitchFamily="18" charset="0"/>
            <a:cs typeface="Times New Roman" pitchFamily="18" charset="0"/>
          </a:endParaRPr>
        </a:p>
      </dgm:t>
    </dgm:pt>
    <dgm:pt modelId="{5695DE10-72F0-403A-8857-96A2B582FF07}" type="parTrans" cxnId="{05330A66-CF2F-4B6B-917C-883DA7426771}">
      <dgm:prSet/>
      <dgm:spPr/>
      <dgm:t>
        <a:bodyPr/>
        <a:lstStyle/>
        <a:p>
          <a:endParaRPr lang="en-US"/>
        </a:p>
      </dgm:t>
    </dgm:pt>
    <dgm:pt modelId="{0AAF8DB3-634C-4CB5-BA93-96243070E5A2}" type="sibTrans" cxnId="{05330A66-CF2F-4B6B-917C-883DA7426771}">
      <dgm:prSet/>
      <dgm:spPr/>
      <dgm:t>
        <a:bodyPr/>
        <a:lstStyle/>
        <a:p>
          <a:endParaRPr lang="en-US"/>
        </a:p>
      </dgm:t>
    </dgm:pt>
    <dgm:pt modelId="{E66AD3BC-DFB8-4372-A7BD-5CC7C328B303}" type="pres">
      <dgm:prSet presAssocID="{4A3E8CF9-4636-4018-B72F-865E14AE0D77}" presName="Name0" presStyleCnt="0">
        <dgm:presLayoutVars>
          <dgm:dir/>
          <dgm:resizeHandles val="exact"/>
        </dgm:presLayoutVars>
      </dgm:prSet>
      <dgm:spPr/>
    </dgm:pt>
    <dgm:pt modelId="{2A1D643C-A5B2-454B-B6B3-467181C47E34}" type="pres">
      <dgm:prSet presAssocID="{4A3E8CF9-4636-4018-B72F-865E14AE0D77}" presName="fgShape" presStyleLbl="fgShp" presStyleIdx="0" presStyleCnt="1"/>
      <dgm:spPr/>
    </dgm:pt>
    <dgm:pt modelId="{C02A0EF0-00F0-4160-9D1E-58F64E34CD62}" type="pres">
      <dgm:prSet presAssocID="{4A3E8CF9-4636-4018-B72F-865E14AE0D77}" presName="linComp" presStyleCnt="0"/>
      <dgm:spPr/>
    </dgm:pt>
    <dgm:pt modelId="{55B85041-56DD-4986-871B-5E98D857E025}" type="pres">
      <dgm:prSet presAssocID="{C856C9C7-8F88-4393-820E-239E613D028F}" presName="compNode" presStyleCnt="0"/>
      <dgm:spPr/>
    </dgm:pt>
    <dgm:pt modelId="{8A6A50CB-CBAF-4A95-BCA8-047124D0CE47}" type="pres">
      <dgm:prSet presAssocID="{C856C9C7-8F88-4393-820E-239E613D028F}" presName="bkgdShape" presStyleLbl="node1" presStyleIdx="0" presStyleCnt="4"/>
      <dgm:spPr/>
      <dgm:t>
        <a:bodyPr/>
        <a:lstStyle/>
        <a:p>
          <a:endParaRPr lang="en-US"/>
        </a:p>
      </dgm:t>
    </dgm:pt>
    <dgm:pt modelId="{AC7A3747-A1A8-408A-93C1-0C414213A60D}" type="pres">
      <dgm:prSet presAssocID="{C856C9C7-8F88-4393-820E-239E613D028F}" presName="nodeTx" presStyleLbl="node1" presStyleIdx="0" presStyleCnt="4">
        <dgm:presLayoutVars>
          <dgm:bulletEnabled val="1"/>
        </dgm:presLayoutVars>
      </dgm:prSet>
      <dgm:spPr/>
      <dgm:t>
        <a:bodyPr/>
        <a:lstStyle/>
        <a:p>
          <a:endParaRPr lang="en-US"/>
        </a:p>
      </dgm:t>
    </dgm:pt>
    <dgm:pt modelId="{32C1115F-232C-49AB-AA05-D992B816EEA6}" type="pres">
      <dgm:prSet presAssocID="{C856C9C7-8F88-4393-820E-239E613D028F}" presName="invisiNode" presStyleLbl="node1" presStyleIdx="0" presStyleCnt="4"/>
      <dgm:spPr/>
    </dgm:pt>
    <dgm:pt modelId="{601B9AC8-643C-44D8-9DA0-86907478B699}" type="pres">
      <dgm:prSet presAssocID="{C856C9C7-8F88-4393-820E-239E613D028F}" presName="imagNode" presStyleLbl="fgImgPlace1" presStyleIdx="0" presStyleCnt="4"/>
      <dgm:spPr>
        <a:blipFill rotWithShape="1">
          <a:blip xmlns:r="http://schemas.openxmlformats.org/officeDocument/2006/relationships" r:embed="rId1"/>
          <a:stretch>
            <a:fillRect/>
          </a:stretch>
        </a:blipFill>
      </dgm:spPr>
    </dgm:pt>
    <dgm:pt modelId="{797F3755-3477-4359-9594-3769768D8C0F}" type="pres">
      <dgm:prSet presAssocID="{5059FBF5-BF73-403E-9244-5A2E3BC0B0AA}" presName="sibTrans" presStyleLbl="sibTrans2D1" presStyleIdx="0" presStyleCnt="0"/>
      <dgm:spPr/>
      <dgm:t>
        <a:bodyPr/>
        <a:lstStyle/>
        <a:p>
          <a:endParaRPr lang="en-US"/>
        </a:p>
      </dgm:t>
    </dgm:pt>
    <dgm:pt modelId="{B08CBFC5-0CBC-47BB-BFC8-8207A38C1CBC}" type="pres">
      <dgm:prSet presAssocID="{2BFB60D0-2E09-4784-8530-35D5707FD3BB}" presName="compNode" presStyleCnt="0"/>
      <dgm:spPr/>
    </dgm:pt>
    <dgm:pt modelId="{A3437A20-1A99-41CA-AC1C-B461ED0AB21E}" type="pres">
      <dgm:prSet presAssocID="{2BFB60D0-2E09-4784-8530-35D5707FD3BB}" presName="bkgdShape" presStyleLbl="node1" presStyleIdx="1" presStyleCnt="4"/>
      <dgm:spPr/>
      <dgm:t>
        <a:bodyPr/>
        <a:lstStyle/>
        <a:p>
          <a:endParaRPr lang="en-US"/>
        </a:p>
      </dgm:t>
    </dgm:pt>
    <dgm:pt modelId="{66BC29CE-5B58-43C8-8FCE-5DCA2F2E53D2}" type="pres">
      <dgm:prSet presAssocID="{2BFB60D0-2E09-4784-8530-35D5707FD3BB}" presName="nodeTx" presStyleLbl="node1" presStyleIdx="1" presStyleCnt="4">
        <dgm:presLayoutVars>
          <dgm:bulletEnabled val="1"/>
        </dgm:presLayoutVars>
      </dgm:prSet>
      <dgm:spPr/>
      <dgm:t>
        <a:bodyPr/>
        <a:lstStyle/>
        <a:p>
          <a:endParaRPr lang="en-US"/>
        </a:p>
      </dgm:t>
    </dgm:pt>
    <dgm:pt modelId="{8829BEDF-E4FC-45A1-9801-3B31BBFF65D1}" type="pres">
      <dgm:prSet presAssocID="{2BFB60D0-2E09-4784-8530-35D5707FD3BB}" presName="invisiNode" presStyleLbl="node1" presStyleIdx="1" presStyleCnt="4"/>
      <dgm:spPr/>
    </dgm:pt>
    <dgm:pt modelId="{01294A79-5EA9-4E1B-82AD-0129443F5EB1}" type="pres">
      <dgm:prSet presAssocID="{2BFB60D0-2E09-4784-8530-35D5707FD3BB}" presName="imagNode" presStyleLbl="fgImgPlace1" presStyleIdx="1" presStyleCnt="4"/>
      <dgm:spPr>
        <a:blipFill rotWithShape="1">
          <a:blip xmlns:r="http://schemas.openxmlformats.org/officeDocument/2006/relationships" r:embed="rId1"/>
          <a:stretch>
            <a:fillRect/>
          </a:stretch>
        </a:blipFill>
      </dgm:spPr>
    </dgm:pt>
    <dgm:pt modelId="{8D1BB134-0D72-4129-93B1-B61C6EFBB7AD}" type="pres">
      <dgm:prSet presAssocID="{80142F31-EDF7-413D-B425-648EE57ADA48}" presName="sibTrans" presStyleLbl="sibTrans2D1" presStyleIdx="0" presStyleCnt="0"/>
      <dgm:spPr/>
      <dgm:t>
        <a:bodyPr/>
        <a:lstStyle/>
        <a:p>
          <a:endParaRPr lang="en-US"/>
        </a:p>
      </dgm:t>
    </dgm:pt>
    <dgm:pt modelId="{2FCDE6DA-BCC6-4492-9C64-A87B0C321579}" type="pres">
      <dgm:prSet presAssocID="{6E101235-0139-40FE-AB2D-A268AF09637E}" presName="compNode" presStyleCnt="0"/>
      <dgm:spPr/>
    </dgm:pt>
    <dgm:pt modelId="{6B1514FD-567E-47B7-B273-3DA2D8D2E254}" type="pres">
      <dgm:prSet presAssocID="{6E101235-0139-40FE-AB2D-A268AF09637E}" presName="bkgdShape" presStyleLbl="node1" presStyleIdx="2" presStyleCnt="4"/>
      <dgm:spPr/>
      <dgm:t>
        <a:bodyPr/>
        <a:lstStyle/>
        <a:p>
          <a:endParaRPr lang="en-US"/>
        </a:p>
      </dgm:t>
    </dgm:pt>
    <dgm:pt modelId="{65E61984-C11D-4D8F-87C7-7D1B07748208}" type="pres">
      <dgm:prSet presAssocID="{6E101235-0139-40FE-AB2D-A268AF09637E}" presName="nodeTx" presStyleLbl="node1" presStyleIdx="2" presStyleCnt="4">
        <dgm:presLayoutVars>
          <dgm:bulletEnabled val="1"/>
        </dgm:presLayoutVars>
      </dgm:prSet>
      <dgm:spPr/>
      <dgm:t>
        <a:bodyPr/>
        <a:lstStyle/>
        <a:p>
          <a:endParaRPr lang="en-US"/>
        </a:p>
      </dgm:t>
    </dgm:pt>
    <dgm:pt modelId="{619F7707-7E45-4022-9AE1-F9788BC21062}" type="pres">
      <dgm:prSet presAssocID="{6E101235-0139-40FE-AB2D-A268AF09637E}" presName="invisiNode" presStyleLbl="node1" presStyleIdx="2" presStyleCnt="4"/>
      <dgm:spPr/>
    </dgm:pt>
    <dgm:pt modelId="{CA11BE7B-DF8B-4A40-B557-2C7A490A26F8}" type="pres">
      <dgm:prSet presAssocID="{6E101235-0139-40FE-AB2D-A268AF09637E}" presName="imagNode" presStyleLbl="fgImgPlace1" presStyleIdx="2" presStyleCnt="4"/>
      <dgm:spPr>
        <a:blipFill rotWithShape="1">
          <a:blip xmlns:r="http://schemas.openxmlformats.org/officeDocument/2006/relationships" r:embed="rId1"/>
          <a:stretch>
            <a:fillRect/>
          </a:stretch>
        </a:blipFill>
      </dgm:spPr>
    </dgm:pt>
    <dgm:pt modelId="{86F273AA-1DA5-4302-A6F0-4827CB382BF6}" type="pres">
      <dgm:prSet presAssocID="{0AAF8DB3-634C-4CB5-BA93-96243070E5A2}" presName="sibTrans" presStyleLbl="sibTrans2D1" presStyleIdx="0" presStyleCnt="0"/>
      <dgm:spPr/>
      <dgm:t>
        <a:bodyPr/>
        <a:lstStyle/>
        <a:p>
          <a:endParaRPr lang="en-US"/>
        </a:p>
      </dgm:t>
    </dgm:pt>
    <dgm:pt modelId="{E418C1C5-34CC-40E5-A512-4C15C046E762}" type="pres">
      <dgm:prSet presAssocID="{0874577F-5983-4D26-8B18-4DB5486046FA}" presName="compNode" presStyleCnt="0"/>
      <dgm:spPr/>
    </dgm:pt>
    <dgm:pt modelId="{010E80DC-3F68-45DF-88B9-BC6362BB904E}" type="pres">
      <dgm:prSet presAssocID="{0874577F-5983-4D26-8B18-4DB5486046FA}" presName="bkgdShape" presStyleLbl="node1" presStyleIdx="3" presStyleCnt="4"/>
      <dgm:spPr/>
      <dgm:t>
        <a:bodyPr/>
        <a:lstStyle/>
        <a:p>
          <a:endParaRPr lang="en-US"/>
        </a:p>
      </dgm:t>
    </dgm:pt>
    <dgm:pt modelId="{CAC6FB0D-9D57-4DCD-977A-9446AE5E37FF}" type="pres">
      <dgm:prSet presAssocID="{0874577F-5983-4D26-8B18-4DB5486046FA}" presName="nodeTx" presStyleLbl="node1" presStyleIdx="3" presStyleCnt="4">
        <dgm:presLayoutVars>
          <dgm:bulletEnabled val="1"/>
        </dgm:presLayoutVars>
      </dgm:prSet>
      <dgm:spPr/>
      <dgm:t>
        <a:bodyPr/>
        <a:lstStyle/>
        <a:p>
          <a:endParaRPr lang="en-US"/>
        </a:p>
      </dgm:t>
    </dgm:pt>
    <dgm:pt modelId="{8AA56EFD-EB63-417A-AAB3-BF97A3B717A2}" type="pres">
      <dgm:prSet presAssocID="{0874577F-5983-4D26-8B18-4DB5486046FA}" presName="invisiNode" presStyleLbl="node1" presStyleIdx="3" presStyleCnt="4"/>
      <dgm:spPr/>
    </dgm:pt>
    <dgm:pt modelId="{E3AA14C6-2E6A-4FFC-96D5-A15B0BC386FA}" type="pres">
      <dgm:prSet presAssocID="{0874577F-5983-4D26-8B18-4DB5486046FA}" presName="imagNode" presStyleLbl="fgImgPlace1" presStyleIdx="3" presStyleCnt="4"/>
      <dgm:spPr>
        <a:blipFill rotWithShape="1">
          <a:blip xmlns:r="http://schemas.openxmlformats.org/officeDocument/2006/relationships" r:embed="rId1"/>
          <a:stretch>
            <a:fillRect/>
          </a:stretch>
        </a:blipFill>
      </dgm:spPr>
    </dgm:pt>
  </dgm:ptLst>
  <dgm:cxnLst>
    <dgm:cxn modelId="{71312D1D-4746-4CB1-9D32-6C77E4E3ACDE}" type="presOf" srcId="{0AAF8DB3-634C-4CB5-BA93-96243070E5A2}" destId="{86F273AA-1DA5-4302-A6F0-4827CB382BF6}" srcOrd="0" destOrd="0" presId="urn:microsoft.com/office/officeart/2005/8/layout/hList7#1"/>
    <dgm:cxn modelId="{AF1B4EC3-694E-4CE6-AF1D-D9F3B098150F}" srcId="{4A3E8CF9-4636-4018-B72F-865E14AE0D77}" destId="{0874577F-5983-4D26-8B18-4DB5486046FA}" srcOrd="3" destOrd="0" parTransId="{254ACA0D-EFBF-4B53-832F-C450EE3FFF14}" sibTransId="{BB1E058D-61BF-49A5-B3FF-B85B5D09964E}"/>
    <dgm:cxn modelId="{1FAFF939-BF31-41CF-8061-4F2D96EE9BC5}" type="presOf" srcId="{C856C9C7-8F88-4393-820E-239E613D028F}" destId="{8A6A50CB-CBAF-4A95-BCA8-047124D0CE47}" srcOrd="0" destOrd="0" presId="urn:microsoft.com/office/officeart/2005/8/layout/hList7#1"/>
    <dgm:cxn modelId="{14B153F5-780A-47F6-9638-562E51677AC3}" type="presOf" srcId="{2BFB60D0-2E09-4784-8530-35D5707FD3BB}" destId="{A3437A20-1A99-41CA-AC1C-B461ED0AB21E}" srcOrd="0" destOrd="0" presId="urn:microsoft.com/office/officeart/2005/8/layout/hList7#1"/>
    <dgm:cxn modelId="{329D028D-9BD8-4C6D-8A66-BC1D0766AF07}" type="presOf" srcId="{6E101235-0139-40FE-AB2D-A268AF09637E}" destId="{65E61984-C11D-4D8F-87C7-7D1B07748208}" srcOrd="1" destOrd="0" presId="urn:microsoft.com/office/officeart/2005/8/layout/hList7#1"/>
    <dgm:cxn modelId="{0EAF01E8-840B-45F9-A2B6-DD6197EFE18A}" type="presOf" srcId="{5059FBF5-BF73-403E-9244-5A2E3BC0B0AA}" destId="{797F3755-3477-4359-9594-3769768D8C0F}" srcOrd="0" destOrd="0" presId="urn:microsoft.com/office/officeart/2005/8/layout/hList7#1"/>
    <dgm:cxn modelId="{90C317CF-E02F-4C14-B67A-0BE5F6563A6D}" type="presOf" srcId="{2BFB60D0-2E09-4784-8530-35D5707FD3BB}" destId="{66BC29CE-5B58-43C8-8FCE-5DCA2F2E53D2}" srcOrd="1" destOrd="0" presId="urn:microsoft.com/office/officeart/2005/8/layout/hList7#1"/>
    <dgm:cxn modelId="{05330A66-CF2F-4B6B-917C-883DA7426771}" srcId="{4A3E8CF9-4636-4018-B72F-865E14AE0D77}" destId="{6E101235-0139-40FE-AB2D-A268AF09637E}" srcOrd="2" destOrd="0" parTransId="{5695DE10-72F0-403A-8857-96A2B582FF07}" sibTransId="{0AAF8DB3-634C-4CB5-BA93-96243070E5A2}"/>
    <dgm:cxn modelId="{ED66517F-DD68-4DFB-B83E-832D4B8FFA03}" type="presOf" srcId="{80142F31-EDF7-413D-B425-648EE57ADA48}" destId="{8D1BB134-0D72-4129-93B1-B61C6EFBB7AD}" srcOrd="0" destOrd="0" presId="urn:microsoft.com/office/officeart/2005/8/layout/hList7#1"/>
    <dgm:cxn modelId="{22A8AA8A-E9E9-4392-83F6-C797B05CC4D3}" srcId="{4A3E8CF9-4636-4018-B72F-865E14AE0D77}" destId="{C856C9C7-8F88-4393-820E-239E613D028F}" srcOrd="0" destOrd="0" parTransId="{0C41B9B2-F981-478B-8467-4BBF413A984F}" sibTransId="{5059FBF5-BF73-403E-9244-5A2E3BC0B0AA}"/>
    <dgm:cxn modelId="{CD2123C4-6468-43BB-B4D3-9F285794B46C}" type="presOf" srcId="{4A3E8CF9-4636-4018-B72F-865E14AE0D77}" destId="{E66AD3BC-DFB8-4372-A7BD-5CC7C328B303}" srcOrd="0" destOrd="0" presId="urn:microsoft.com/office/officeart/2005/8/layout/hList7#1"/>
    <dgm:cxn modelId="{D28D09D1-3C4A-4568-BD5B-62573D20074C}" type="presOf" srcId="{C856C9C7-8F88-4393-820E-239E613D028F}" destId="{AC7A3747-A1A8-408A-93C1-0C414213A60D}" srcOrd="1" destOrd="0" presId="urn:microsoft.com/office/officeart/2005/8/layout/hList7#1"/>
    <dgm:cxn modelId="{8666BB89-66E1-44C9-86F4-FBAD942BCD48}" type="presOf" srcId="{6E101235-0139-40FE-AB2D-A268AF09637E}" destId="{6B1514FD-567E-47B7-B273-3DA2D8D2E254}" srcOrd="0" destOrd="0" presId="urn:microsoft.com/office/officeart/2005/8/layout/hList7#1"/>
    <dgm:cxn modelId="{E069C0E8-D006-4F14-BD22-DDFC9DEE7D9C}" srcId="{4A3E8CF9-4636-4018-B72F-865E14AE0D77}" destId="{2BFB60D0-2E09-4784-8530-35D5707FD3BB}" srcOrd="1" destOrd="0" parTransId="{11714B6A-C417-4D72-A3B2-4027F1649ABE}" sibTransId="{80142F31-EDF7-413D-B425-648EE57ADA48}"/>
    <dgm:cxn modelId="{1662E861-8987-451C-BB99-7663554919EE}" type="presOf" srcId="{0874577F-5983-4D26-8B18-4DB5486046FA}" destId="{CAC6FB0D-9D57-4DCD-977A-9446AE5E37FF}" srcOrd="1" destOrd="0" presId="urn:microsoft.com/office/officeart/2005/8/layout/hList7#1"/>
    <dgm:cxn modelId="{596DA7FB-D373-4550-BEBF-8E7D01065E87}" type="presOf" srcId="{0874577F-5983-4D26-8B18-4DB5486046FA}" destId="{010E80DC-3F68-45DF-88B9-BC6362BB904E}" srcOrd="0" destOrd="0" presId="urn:microsoft.com/office/officeart/2005/8/layout/hList7#1"/>
    <dgm:cxn modelId="{75C827F9-46FA-4D37-A734-0CDE5B8CD125}" type="presParOf" srcId="{E66AD3BC-DFB8-4372-A7BD-5CC7C328B303}" destId="{2A1D643C-A5B2-454B-B6B3-467181C47E34}" srcOrd="0" destOrd="0" presId="urn:microsoft.com/office/officeart/2005/8/layout/hList7#1"/>
    <dgm:cxn modelId="{BEDBD999-389C-49BE-A350-AE0DD1087D43}" type="presParOf" srcId="{E66AD3BC-DFB8-4372-A7BD-5CC7C328B303}" destId="{C02A0EF0-00F0-4160-9D1E-58F64E34CD62}" srcOrd="1" destOrd="0" presId="urn:microsoft.com/office/officeart/2005/8/layout/hList7#1"/>
    <dgm:cxn modelId="{D2BDDC14-267F-40DA-8737-0F1D3AD1F481}" type="presParOf" srcId="{C02A0EF0-00F0-4160-9D1E-58F64E34CD62}" destId="{55B85041-56DD-4986-871B-5E98D857E025}" srcOrd="0" destOrd="0" presId="urn:microsoft.com/office/officeart/2005/8/layout/hList7#1"/>
    <dgm:cxn modelId="{C236B151-BF63-4B65-9FC5-6589FBAFBD98}" type="presParOf" srcId="{55B85041-56DD-4986-871B-5E98D857E025}" destId="{8A6A50CB-CBAF-4A95-BCA8-047124D0CE47}" srcOrd="0" destOrd="0" presId="urn:microsoft.com/office/officeart/2005/8/layout/hList7#1"/>
    <dgm:cxn modelId="{04FDA195-9009-447C-A599-7B95409A4DBE}" type="presParOf" srcId="{55B85041-56DD-4986-871B-5E98D857E025}" destId="{AC7A3747-A1A8-408A-93C1-0C414213A60D}" srcOrd="1" destOrd="0" presId="urn:microsoft.com/office/officeart/2005/8/layout/hList7#1"/>
    <dgm:cxn modelId="{0429283C-3DE1-4BDD-8D59-650B90C8CEAB}" type="presParOf" srcId="{55B85041-56DD-4986-871B-5E98D857E025}" destId="{32C1115F-232C-49AB-AA05-D992B816EEA6}" srcOrd="2" destOrd="0" presId="urn:microsoft.com/office/officeart/2005/8/layout/hList7#1"/>
    <dgm:cxn modelId="{D8F46CFF-76E9-4266-8B0A-DCCCCBC059BB}" type="presParOf" srcId="{55B85041-56DD-4986-871B-5E98D857E025}" destId="{601B9AC8-643C-44D8-9DA0-86907478B699}" srcOrd="3" destOrd="0" presId="urn:microsoft.com/office/officeart/2005/8/layout/hList7#1"/>
    <dgm:cxn modelId="{11DDEE24-9D40-4D2C-B2AB-E25768C8299E}" type="presParOf" srcId="{C02A0EF0-00F0-4160-9D1E-58F64E34CD62}" destId="{797F3755-3477-4359-9594-3769768D8C0F}" srcOrd="1" destOrd="0" presId="urn:microsoft.com/office/officeart/2005/8/layout/hList7#1"/>
    <dgm:cxn modelId="{D4F23DA9-D259-4784-B02F-F9E3B326435F}" type="presParOf" srcId="{C02A0EF0-00F0-4160-9D1E-58F64E34CD62}" destId="{B08CBFC5-0CBC-47BB-BFC8-8207A38C1CBC}" srcOrd="2" destOrd="0" presId="urn:microsoft.com/office/officeart/2005/8/layout/hList7#1"/>
    <dgm:cxn modelId="{513CCDCD-79D3-4F2D-8E17-231A4B3C8DFC}" type="presParOf" srcId="{B08CBFC5-0CBC-47BB-BFC8-8207A38C1CBC}" destId="{A3437A20-1A99-41CA-AC1C-B461ED0AB21E}" srcOrd="0" destOrd="0" presId="urn:microsoft.com/office/officeart/2005/8/layout/hList7#1"/>
    <dgm:cxn modelId="{F7E69990-3DCB-4892-9A87-78120CC7A02A}" type="presParOf" srcId="{B08CBFC5-0CBC-47BB-BFC8-8207A38C1CBC}" destId="{66BC29CE-5B58-43C8-8FCE-5DCA2F2E53D2}" srcOrd="1" destOrd="0" presId="urn:microsoft.com/office/officeart/2005/8/layout/hList7#1"/>
    <dgm:cxn modelId="{DE1BB663-E8E3-473D-B242-BC8993B506B2}" type="presParOf" srcId="{B08CBFC5-0CBC-47BB-BFC8-8207A38C1CBC}" destId="{8829BEDF-E4FC-45A1-9801-3B31BBFF65D1}" srcOrd="2" destOrd="0" presId="urn:microsoft.com/office/officeart/2005/8/layout/hList7#1"/>
    <dgm:cxn modelId="{906E0D1B-09AB-4845-9121-C165B64A533A}" type="presParOf" srcId="{B08CBFC5-0CBC-47BB-BFC8-8207A38C1CBC}" destId="{01294A79-5EA9-4E1B-82AD-0129443F5EB1}" srcOrd="3" destOrd="0" presId="urn:microsoft.com/office/officeart/2005/8/layout/hList7#1"/>
    <dgm:cxn modelId="{C09DDA45-7B6F-48D0-B6C7-83782F18FA32}" type="presParOf" srcId="{C02A0EF0-00F0-4160-9D1E-58F64E34CD62}" destId="{8D1BB134-0D72-4129-93B1-B61C6EFBB7AD}" srcOrd="3" destOrd="0" presId="urn:microsoft.com/office/officeart/2005/8/layout/hList7#1"/>
    <dgm:cxn modelId="{1EE1C182-E11F-4BE1-859F-60F080B59474}" type="presParOf" srcId="{C02A0EF0-00F0-4160-9D1E-58F64E34CD62}" destId="{2FCDE6DA-BCC6-4492-9C64-A87B0C321579}" srcOrd="4" destOrd="0" presId="urn:microsoft.com/office/officeart/2005/8/layout/hList7#1"/>
    <dgm:cxn modelId="{4949673E-8F21-4F17-B580-EA58D61894DD}" type="presParOf" srcId="{2FCDE6DA-BCC6-4492-9C64-A87B0C321579}" destId="{6B1514FD-567E-47B7-B273-3DA2D8D2E254}" srcOrd="0" destOrd="0" presId="urn:microsoft.com/office/officeart/2005/8/layout/hList7#1"/>
    <dgm:cxn modelId="{6632EE3A-6864-4FD5-A277-FA786C4EA5BB}" type="presParOf" srcId="{2FCDE6DA-BCC6-4492-9C64-A87B0C321579}" destId="{65E61984-C11D-4D8F-87C7-7D1B07748208}" srcOrd="1" destOrd="0" presId="urn:microsoft.com/office/officeart/2005/8/layout/hList7#1"/>
    <dgm:cxn modelId="{2801A291-8BDD-408E-B3F4-7E1060A80ED7}" type="presParOf" srcId="{2FCDE6DA-BCC6-4492-9C64-A87B0C321579}" destId="{619F7707-7E45-4022-9AE1-F9788BC21062}" srcOrd="2" destOrd="0" presId="urn:microsoft.com/office/officeart/2005/8/layout/hList7#1"/>
    <dgm:cxn modelId="{47B0D19E-B74D-4581-8818-FDA0546BD1DD}" type="presParOf" srcId="{2FCDE6DA-BCC6-4492-9C64-A87B0C321579}" destId="{CA11BE7B-DF8B-4A40-B557-2C7A490A26F8}" srcOrd="3" destOrd="0" presId="urn:microsoft.com/office/officeart/2005/8/layout/hList7#1"/>
    <dgm:cxn modelId="{A048548F-7E16-4055-916F-773B45559E82}" type="presParOf" srcId="{C02A0EF0-00F0-4160-9D1E-58F64E34CD62}" destId="{86F273AA-1DA5-4302-A6F0-4827CB382BF6}" srcOrd="5" destOrd="0" presId="urn:microsoft.com/office/officeart/2005/8/layout/hList7#1"/>
    <dgm:cxn modelId="{437AF7AF-5BC8-45BF-A9A6-3D4346B7FF00}" type="presParOf" srcId="{C02A0EF0-00F0-4160-9D1E-58F64E34CD62}" destId="{E418C1C5-34CC-40E5-A512-4C15C046E762}" srcOrd="6" destOrd="0" presId="urn:microsoft.com/office/officeart/2005/8/layout/hList7#1"/>
    <dgm:cxn modelId="{DD8DA417-BC82-455D-B6DF-1BCBAEAA42B7}" type="presParOf" srcId="{E418C1C5-34CC-40E5-A512-4C15C046E762}" destId="{010E80DC-3F68-45DF-88B9-BC6362BB904E}" srcOrd="0" destOrd="0" presId="urn:microsoft.com/office/officeart/2005/8/layout/hList7#1"/>
    <dgm:cxn modelId="{F41D5BB9-EA43-4DFD-B6F1-5931945AD5E5}" type="presParOf" srcId="{E418C1C5-34CC-40E5-A512-4C15C046E762}" destId="{CAC6FB0D-9D57-4DCD-977A-9446AE5E37FF}" srcOrd="1" destOrd="0" presId="urn:microsoft.com/office/officeart/2005/8/layout/hList7#1"/>
    <dgm:cxn modelId="{B753E90D-25C6-4677-B4B6-28EF903870C7}" type="presParOf" srcId="{E418C1C5-34CC-40E5-A512-4C15C046E762}" destId="{8AA56EFD-EB63-417A-AAB3-BF97A3B717A2}" srcOrd="2" destOrd="0" presId="urn:microsoft.com/office/officeart/2005/8/layout/hList7#1"/>
    <dgm:cxn modelId="{37DDE1D2-C6D2-4ACA-9F73-4AEBCD663D44}" type="presParOf" srcId="{E418C1C5-34CC-40E5-A512-4C15C046E762}" destId="{E3AA14C6-2E6A-4FFC-96D5-A15B0BC386FA}"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25EAFB-7F03-485C-BA6D-59AB9BA217B5}"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C5C349AC-2BF8-4CA8-AB78-14F93340C52B}">
      <dgm:prSet phldrT="[Text]"/>
      <dgm:spPr/>
      <dgm:t>
        <a:bodyPr/>
        <a:lstStyle/>
        <a:p>
          <a:r>
            <a:rPr lang="en-US" dirty="0" smtClean="0">
              <a:solidFill>
                <a:schemeClr val="accent6">
                  <a:lumMod val="20000"/>
                  <a:lumOff val="80000"/>
                </a:schemeClr>
              </a:solidFill>
            </a:rPr>
            <a:t> </a:t>
          </a:r>
          <a:r>
            <a:rPr lang="en-US" b="1" dirty="0" smtClean="0">
              <a:solidFill>
                <a:schemeClr val="accent6">
                  <a:lumMod val="20000"/>
                  <a:lumOff val="80000"/>
                </a:schemeClr>
              </a:solidFill>
            </a:rPr>
            <a:t>familial </a:t>
          </a:r>
          <a:r>
            <a:rPr lang="en-US" b="1" dirty="0" err="1" smtClean="0">
              <a:solidFill>
                <a:schemeClr val="accent6">
                  <a:lumMod val="20000"/>
                  <a:lumOff val="80000"/>
                </a:schemeClr>
              </a:solidFill>
            </a:rPr>
            <a:t>paragangliomas</a:t>
          </a:r>
          <a:endParaRPr lang="en-US" b="1" dirty="0">
            <a:solidFill>
              <a:schemeClr val="accent6">
                <a:lumMod val="20000"/>
                <a:lumOff val="80000"/>
              </a:schemeClr>
            </a:solidFill>
          </a:endParaRPr>
        </a:p>
      </dgm:t>
    </dgm:pt>
    <dgm:pt modelId="{1806CBD3-3312-4AA9-9DF3-91F5C5461439}" type="parTrans" cxnId="{89FD6A67-F940-4573-8DEE-D9926E2D1EF6}">
      <dgm:prSet/>
      <dgm:spPr/>
      <dgm:t>
        <a:bodyPr/>
        <a:lstStyle/>
        <a:p>
          <a:endParaRPr lang="en-US"/>
        </a:p>
      </dgm:t>
    </dgm:pt>
    <dgm:pt modelId="{47BE90A9-B78C-49EF-92BB-D311FA803D42}" type="sibTrans" cxnId="{89FD6A67-F940-4573-8DEE-D9926E2D1EF6}">
      <dgm:prSet/>
      <dgm:spPr/>
      <dgm:t>
        <a:bodyPr/>
        <a:lstStyle/>
        <a:p>
          <a:endParaRPr lang="en-US"/>
        </a:p>
      </dgm:t>
    </dgm:pt>
    <dgm:pt modelId="{DA1DE0C9-8D64-4E70-BFB0-CF522C428FA0}">
      <dgm:prSet phldrT="[Text]"/>
      <dgm:spPr/>
      <dgm:t>
        <a:bodyPr/>
        <a:lstStyle/>
        <a:p>
          <a:r>
            <a:rPr lang="en-US" b="1" dirty="0" smtClean="0">
              <a:solidFill>
                <a:schemeClr val="accent6">
                  <a:lumMod val="20000"/>
                  <a:lumOff val="80000"/>
                </a:schemeClr>
              </a:solidFill>
            </a:rPr>
            <a:t>McCune–Albright</a:t>
          </a:r>
          <a:endParaRPr lang="en-US" b="1" dirty="0">
            <a:solidFill>
              <a:schemeClr val="accent6">
                <a:lumMod val="20000"/>
                <a:lumOff val="80000"/>
              </a:schemeClr>
            </a:solidFill>
          </a:endParaRPr>
        </a:p>
      </dgm:t>
    </dgm:pt>
    <dgm:pt modelId="{9CC20208-7C06-46A3-B99E-30508466F672}" type="parTrans" cxnId="{06926F5F-EED3-437D-B7B1-98F5FA0212DF}">
      <dgm:prSet/>
      <dgm:spPr/>
      <dgm:t>
        <a:bodyPr/>
        <a:lstStyle/>
        <a:p>
          <a:endParaRPr lang="en-US"/>
        </a:p>
      </dgm:t>
    </dgm:pt>
    <dgm:pt modelId="{360EE92E-5BD5-47C3-8F5D-9E092D0139CE}" type="sibTrans" cxnId="{06926F5F-EED3-437D-B7B1-98F5FA0212DF}">
      <dgm:prSet/>
      <dgm:spPr/>
      <dgm:t>
        <a:bodyPr/>
        <a:lstStyle/>
        <a:p>
          <a:endParaRPr lang="en-US"/>
        </a:p>
      </dgm:t>
    </dgm:pt>
    <dgm:pt modelId="{AC9278F4-6154-475D-B6D1-B45D2AB70F6E}">
      <dgm:prSet/>
      <dgm:spPr/>
      <dgm:t>
        <a:bodyPr/>
        <a:lstStyle/>
        <a:p>
          <a:r>
            <a:rPr lang="en-US" b="1" dirty="0" smtClean="0">
              <a:solidFill>
                <a:schemeClr val="accent6">
                  <a:lumMod val="20000"/>
                  <a:lumOff val="80000"/>
                </a:schemeClr>
              </a:solidFill>
            </a:rPr>
            <a:t>Li–Fraumeni</a:t>
          </a:r>
          <a:endParaRPr lang="en-US" b="1" dirty="0">
            <a:solidFill>
              <a:schemeClr val="accent6">
                <a:lumMod val="20000"/>
                <a:lumOff val="80000"/>
              </a:schemeClr>
            </a:solidFill>
          </a:endParaRPr>
        </a:p>
      </dgm:t>
    </dgm:pt>
    <dgm:pt modelId="{6ECA1701-5DB5-4140-961F-C7606CF4E27B}" type="parTrans" cxnId="{3D36BA1F-292F-4C6A-A70B-D8115EDC83A8}">
      <dgm:prSet/>
      <dgm:spPr/>
      <dgm:t>
        <a:bodyPr/>
        <a:lstStyle/>
        <a:p>
          <a:endParaRPr lang="en-US"/>
        </a:p>
      </dgm:t>
    </dgm:pt>
    <dgm:pt modelId="{160468D5-0B1F-485F-A32F-FAC8C0A2453B}" type="sibTrans" cxnId="{3D36BA1F-292F-4C6A-A70B-D8115EDC83A8}">
      <dgm:prSet/>
      <dgm:spPr/>
      <dgm:t>
        <a:bodyPr/>
        <a:lstStyle/>
        <a:p>
          <a:endParaRPr lang="en-US"/>
        </a:p>
      </dgm:t>
    </dgm:pt>
    <dgm:pt modelId="{030C832C-B4EE-4C3E-81DC-867D4E07F805}">
      <dgm:prSet/>
      <dgm:spPr/>
      <dgm:t>
        <a:bodyPr/>
        <a:lstStyle/>
        <a:p>
          <a:r>
            <a:rPr lang="en-US" b="1" dirty="0" smtClean="0">
              <a:solidFill>
                <a:schemeClr val="accent6">
                  <a:lumMod val="20000"/>
                  <a:lumOff val="80000"/>
                </a:schemeClr>
              </a:solidFill>
            </a:rPr>
            <a:t>Beckwith–</a:t>
          </a:r>
          <a:r>
            <a:rPr lang="en-US" b="1" dirty="0" err="1" smtClean="0">
              <a:solidFill>
                <a:schemeClr val="accent6">
                  <a:lumMod val="20000"/>
                  <a:lumOff val="80000"/>
                </a:schemeClr>
              </a:solidFill>
            </a:rPr>
            <a:t>Wiedemann</a:t>
          </a:r>
          <a:endParaRPr lang="en-US" b="1" dirty="0">
            <a:solidFill>
              <a:schemeClr val="accent6">
                <a:lumMod val="20000"/>
                <a:lumOff val="80000"/>
              </a:schemeClr>
            </a:solidFill>
          </a:endParaRPr>
        </a:p>
      </dgm:t>
    </dgm:pt>
    <dgm:pt modelId="{0DA7B95C-7A93-4966-942C-3396A0B658F9}" type="parTrans" cxnId="{623BF5FE-75AA-4D3E-A9E1-4D1AFE157887}">
      <dgm:prSet/>
      <dgm:spPr/>
      <dgm:t>
        <a:bodyPr/>
        <a:lstStyle/>
        <a:p>
          <a:endParaRPr lang="en-US"/>
        </a:p>
      </dgm:t>
    </dgm:pt>
    <dgm:pt modelId="{4D95C17B-945B-462D-8CAB-69F026BD88F9}" type="sibTrans" cxnId="{623BF5FE-75AA-4D3E-A9E1-4D1AFE157887}">
      <dgm:prSet/>
      <dgm:spPr/>
      <dgm:t>
        <a:bodyPr/>
        <a:lstStyle/>
        <a:p>
          <a:endParaRPr lang="en-US"/>
        </a:p>
      </dgm:t>
    </dgm:pt>
    <dgm:pt modelId="{4AC7F7AB-79C6-4CE6-AB3D-E48864CD2846}">
      <dgm:prSet/>
      <dgm:spPr/>
      <dgm:t>
        <a:bodyPr/>
        <a:lstStyle/>
        <a:p>
          <a:r>
            <a:rPr lang="en-US" b="1" dirty="0" smtClean="0">
              <a:solidFill>
                <a:schemeClr val="accent6">
                  <a:lumMod val="20000"/>
                  <a:lumOff val="80000"/>
                </a:schemeClr>
              </a:solidFill>
            </a:rPr>
            <a:t>Perutz–Jeghers</a:t>
          </a:r>
          <a:endParaRPr lang="en-US" b="1" dirty="0">
            <a:solidFill>
              <a:schemeClr val="accent6">
                <a:lumMod val="20000"/>
                <a:lumOff val="80000"/>
              </a:schemeClr>
            </a:solidFill>
          </a:endParaRPr>
        </a:p>
      </dgm:t>
    </dgm:pt>
    <dgm:pt modelId="{0B40D2A2-9005-46BA-A2E6-407F507AD11C}" type="parTrans" cxnId="{9EBCC5FF-ADDA-40A8-B8B2-A7561F01BFE6}">
      <dgm:prSet/>
      <dgm:spPr/>
      <dgm:t>
        <a:bodyPr/>
        <a:lstStyle/>
        <a:p>
          <a:endParaRPr lang="en-US"/>
        </a:p>
      </dgm:t>
    </dgm:pt>
    <dgm:pt modelId="{67471645-421B-4D7C-BA93-C828EDA8E1B6}" type="sibTrans" cxnId="{9EBCC5FF-ADDA-40A8-B8B2-A7561F01BFE6}">
      <dgm:prSet/>
      <dgm:spPr/>
      <dgm:t>
        <a:bodyPr/>
        <a:lstStyle/>
        <a:p>
          <a:endParaRPr lang="en-US"/>
        </a:p>
      </dgm:t>
    </dgm:pt>
    <dgm:pt modelId="{3B1EDA46-C762-4370-B80E-0F07F4C85287}">
      <dgm:prSet phldrT="[Text]" custT="1"/>
      <dgm:spPr/>
      <dgm:t>
        <a:bodyPr/>
        <a:lstStyle/>
        <a:p>
          <a:pPr rtl="1"/>
          <a:r>
            <a:rPr lang="en-US" sz="2000" b="1" i="1" dirty="0" smtClean="0">
              <a:solidFill>
                <a:schemeClr val="bg1">
                  <a:lumMod val="95000"/>
                </a:schemeClr>
              </a:solidFill>
              <a:cs typeface="+mj-cs"/>
            </a:rPr>
            <a:t>APC</a:t>
          </a:r>
          <a:r>
            <a:rPr lang="en-US" sz="2000" b="1" i="0" dirty="0" smtClean="0">
              <a:solidFill>
                <a:schemeClr val="bg1">
                  <a:lumMod val="95000"/>
                </a:schemeClr>
              </a:solidFill>
              <a:cs typeface="+mj-cs"/>
            </a:rPr>
            <a:t>-associated </a:t>
          </a:r>
          <a:r>
            <a:rPr lang="en-US" sz="2000" b="1" i="0" dirty="0" err="1" smtClean="0">
              <a:solidFill>
                <a:schemeClr val="bg1">
                  <a:lumMod val="95000"/>
                </a:schemeClr>
              </a:solidFill>
              <a:cs typeface="+mj-cs"/>
            </a:rPr>
            <a:t>polyposis</a:t>
          </a:r>
          <a:endParaRPr lang="en-US" sz="2000" b="1" dirty="0">
            <a:solidFill>
              <a:schemeClr val="bg1">
                <a:lumMod val="95000"/>
              </a:schemeClr>
            </a:solidFill>
            <a:cs typeface="+mj-cs"/>
          </a:endParaRPr>
        </a:p>
      </dgm:t>
    </dgm:pt>
    <dgm:pt modelId="{93C0EB64-7B40-4B86-835E-55AACC5931E6}" type="parTrans" cxnId="{37C939A4-644F-4AA3-B68C-A9DC1E1EFFAA}">
      <dgm:prSet/>
      <dgm:spPr/>
      <dgm:t>
        <a:bodyPr/>
        <a:lstStyle/>
        <a:p>
          <a:pPr rtl="1"/>
          <a:endParaRPr lang="fa-IR"/>
        </a:p>
      </dgm:t>
    </dgm:pt>
    <dgm:pt modelId="{3E2F411A-A29B-4583-8F5A-D26D7FA07ABE}" type="sibTrans" cxnId="{37C939A4-644F-4AA3-B68C-A9DC1E1EFFAA}">
      <dgm:prSet/>
      <dgm:spPr/>
      <dgm:t>
        <a:bodyPr/>
        <a:lstStyle/>
        <a:p>
          <a:pPr rtl="1"/>
          <a:endParaRPr lang="fa-IR"/>
        </a:p>
      </dgm:t>
    </dgm:pt>
    <dgm:pt modelId="{6479C743-37CC-4C9D-8533-8696BCBEF1E0}">
      <dgm:prSet phldrT="[Text]" custT="1"/>
      <dgm:spPr/>
      <dgm:t>
        <a:bodyPr/>
        <a:lstStyle/>
        <a:p>
          <a:pPr rtl="1"/>
          <a:r>
            <a:rPr lang="en-US" sz="2000" b="1" i="0" dirty="0" smtClean="0"/>
            <a:t>Carney complex</a:t>
          </a:r>
          <a:endParaRPr lang="en-US" sz="2000" b="1" dirty="0">
            <a:solidFill>
              <a:schemeClr val="bg1">
                <a:lumMod val="95000"/>
              </a:schemeClr>
            </a:solidFill>
            <a:cs typeface="+mj-cs"/>
          </a:endParaRPr>
        </a:p>
      </dgm:t>
    </dgm:pt>
    <dgm:pt modelId="{80E0E7C6-38D6-445A-BBA0-7F99A92CF3B8}" type="parTrans" cxnId="{44D9A817-3B57-4209-B91F-062B6D958BAD}">
      <dgm:prSet/>
      <dgm:spPr/>
    </dgm:pt>
    <dgm:pt modelId="{841DE426-BFA4-4C6D-8812-43C0327883A2}" type="sibTrans" cxnId="{44D9A817-3B57-4209-B91F-062B6D958BAD}">
      <dgm:prSet/>
      <dgm:spPr/>
    </dgm:pt>
    <dgm:pt modelId="{5FFA6314-5E68-421B-A77F-94795BC832B9}">
      <dgm:prSet phldrT="[Text]" custT="1"/>
      <dgm:spPr/>
      <dgm:t>
        <a:bodyPr/>
        <a:lstStyle/>
        <a:p>
          <a:pPr rtl="1"/>
          <a:r>
            <a:rPr lang="en-US" sz="2000" b="1" i="0" dirty="0" smtClean="0"/>
            <a:t>Werner syndrome</a:t>
          </a:r>
          <a:endParaRPr lang="en-US" sz="2000" b="1" dirty="0">
            <a:solidFill>
              <a:schemeClr val="bg1">
                <a:lumMod val="95000"/>
              </a:schemeClr>
            </a:solidFill>
            <a:cs typeface="+mj-cs"/>
          </a:endParaRPr>
        </a:p>
      </dgm:t>
    </dgm:pt>
    <dgm:pt modelId="{B56A1C74-2C0A-4395-8DF8-0BD11EAC413C}" type="parTrans" cxnId="{349C3624-961C-4C81-B15E-F49D363D0FBE}">
      <dgm:prSet/>
      <dgm:spPr/>
    </dgm:pt>
    <dgm:pt modelId="{B0BB4BAE-7926-4903-B855-0AF087410644}" type="sibTrans" cxnId="{349C3624-961C-4C81-B15E-F49D363D0FBE}">
      <dgm:prSet/>
      <dgm:spPr/>
    </dgm:pt>
    <dgm:pt modelId="{77697100-C056-43CC-B36B-4230CA270F6C}">
      <dgm:prSet/>
      <dgm:spPr/>
      <dgm:t>
        <a:bodyPr/>
        <a:lstStyle/>
        <a:p>
          <a:pPr rtl="1"/>
          <a:r>
            <a:rPr lang="en-US" b="1" i="1" dirty="0" smtClean="0"/>
            <a:t>PTEN</a:t>
          </a:r>
          <a:r>
            <a:rPr lang="en-US" b="1" i="0" dirty="0" smtClean="0"/>
            <a:t> </a:t>
          </a:r>
          <a:r>
            <a:rPr lang="en-US" b="1" i="0" dirty="0" err="1" smtClean="0"/>
            <a:t>hamartoma</a:t>
          </a:r>
          <a:r>
            <a:rPr lang="en-US" b="1" i="0" dirty="0" smtClean="0"/>
            <a:t> tumor syndrome</a:t>
          </a:r>
          <a:endParaRPr lang="en-US" b="1" dirty="0"/>
        </a:p>
      </dgm:t>
    </dgm:pt>
    <dgm:pt modelId="{359E16DA-0DD2-49E8-8810-1BEECC79AA2A}" type="parTrans" cxnId="{361E4CCF-BF71-4CA4-A678-2D96431E8F9E}">
      <dgm:prSet/>
      <dgm:spPr/>
      <dgm:t>
        <a:bodyPr/>
        <a:lstStyle/>
        <a:p>
          <a:pPr rtl="1"/>
          <a:endParaRPr lang="fa-IR"/>
        </a:p>
      </dgm:t>
    </dgm:pt>
    <dgm:pt modelId="{8667F8C3-D5DB-4C35-A0B2-8A69D34FA2D9}" type="sibTrans" cxnId="{361E4CCF-BF71-4CA4-A678-2D96431E8F9E}">
      <dgm:prSet/>
      <dgm:spPr/>
      <dgm:t>
        <a:bodyPr/>
        <a:lstStyle/>
        <a:p>
          <a:pPr rtl="1"/>
          <a:endParaRPr lang="fa-IR"/>
        </a:p>
      </dgm:t>
    </dgm:pt>
    <dgm:pt modelId="{BF0CE02A-79A7-4E07-9E1F-181F2520A7CA}" type="pres">
      <dgm:prSet presAssocID="{6B25EAFB-7F03-485C-BA6D-59AB9BA217B5}" presName="diagram" presStyleCnt="0">
        <dgm:presLayoutVars>
          <dgm:dir/>
          <dgm:resizeHandles val="exact"/>
        </dgm:presLayoutVars>
      </dgm:prSet>
      <dgm:spPr/>
      <dgm:t>
        <a:bodyPr/>
        <a:lstStyle/>
        <a:p>
          <a:endParaRPr lang="en-US"/>
        </a:p>
      </dgm:t>
    </dgm:pt>
    <dgm:pt modelId="{4D84621B-137A-4A9A-9848-6EB2E85B1889}" type="pres">
      <dgm:prSet presAssocID="{4AC7F7AB-79C6-4CE6-AB3D-E48864CD2846}" presName="node" presStyleLbl="node1" presStyleIdx="0" presStyleCnt="9">
        <dgm:presLayoutVars>
          <dgm:bulletEnabled val="1"/>
        </dgm:presLayoutVars>
      </dgm:prSet>
      <dgm:spPr/>
      <dgm:t>
        <a:bodyPr/>
        <a:lstStyle/>
        <a:p>
          <a:endParaRPr lang="en-US"/>
        </a:p>
      </dgm:t>
    </dgm:pt>
    <dgm:pt modelId="{92B6E346-C3A8-4FCD-9C05-C46F4CB66687}" type="pres">
      <dgm:prSet presAssocID="{67471645-421B-4D7C-BA93-C828EDA8E1B6}" presName="sibTrans" presStyleCnt="0"/>
      <dgm:spPr/>
    </dgm:pt>
    <dgm:pt modelId="{1A66E3E0-EAD4-4CE1-ACBD-80686DE6F566}" type="pres">
      <dgm:prSet presAssocID="{AC9278F4-6154-475D-B6D1-B45D2AB70F6E}" presName="node" presStyleLbl="node1" presStyleIdx="1" presStyleCnt="9" custLinFactNeighborX="2401" custLinFactNeighborY="-3803">
        <dgm:presLayoutVars>
          <dgm:bulletEnabled val="1"/>
        </dgm:presLayoutVars>
      </dgm:prSet>
      <dgm:spPr/>
      <dgm:t>
        <a:bodyPr/>
        <a:lstStyle/>
        <a:p>
          <a:endParaRPr lang="en-US"/>
        </a:p>
      </dgm:t>
    </dgm:pt>
    <dgm:pt modelId="{B4B08F23-C49B-4F2A-B9CF-798090F426F2}" type="pres">
      <dgm:prSet presAssocID="{160468D5-0B1F-485F-A32F-FAC8C0A2453B}" presName="sibTrans" presStyleCnt="0"/>
      <dgm:spPr/>
    </dgm:pt>
    <dgm:pt modelId="{EFC3222E-0F0D-41C2-ABBF-DEA8D760665B}" type="pres">
      <dgm:prSet presAssocID="{030C832C-B4EE-4C3E-81DC-867D4E07F805}" presName="node" presStyleLbl="node1" presStyleIdx="2" presStyleCnt="9">
        <dgm:presLayoutVars>
          <dgm:bulletEnabled val="1"/>
        </dgm:presLayoutVars>
      </dgm:prSet>
      <dgm:spPr/>
      <dgm:t>
        <a:bodyPr/>
        <a:lstStyle/>
        <a:p>
          <a:endParaRPr lang="en-US"/>
        </a:p>
      </dgm:t>
    </dgm:pt>
    <dgm:pt modelId="{4BF8B9B0-B18A-4F6F-B532-80C4AE96D8A3}" type="pres">
      <dgm:prSet presAssocID="{4D95C17B-945B-462D-8CAB-69F026BD88F9}" presName="sibTrans" presStyleCnt="0"/>
      <dgm:spPr/>
    </dgm:pt>
    <dgm:pt modelId="{F291065F-DE1E-407F-8CBC-F60DD857934B}" type="pres">
      <dgm:prSet presAssocID="{C5C349AC-2BF8-4CA8-AB78-14F93340C52B}" presName="node" presStyleLbl="node1" presStyleIdx="3" presStyleCnt="9">
        <dgm:presLayoutVars>
          <dgm:bulletEnabled val="1"/>
        </dgm:presLayoutVars>
      </dgm:prSet>
      <dgm:spPr/>
      <dgm:t>
        <a:bodyPr/>
        <a:lstStyle/>
        <a:p>
          <a:endParaRPr lang="en-US"/>
        </a:p>
      </dgm:t>
    </dgm:pt>
    <dgm:pt modelId="{3EEC6F96-0A3B-4496-9E91-5B0EA65B54F0}" type="pres">
      <dgm:prSet presAssocID="{47BE90A9-B78C-49EF-92BB-D311FA803D42}" presName="sibTrans" presStyleCnt="0"/>
      <dgm:spPr/>
    </dgm:pt>
    <dgm:pt modelId="{9204EAA0-584F-46D1-A6F8-DBCD5B6CF477}" type="pres">
      <dgm:prSet presAssocID="{DA1DE0C9-8D64-4E70-BFB0-CF522C428FA0}" presName="node" presStyleLbl="node1" presStyleIdx="4" presStyleCnt="9">
        <dgm:presLayoutVars>
          <dgm:bulletEnabled val="1"/>
        </dgm:presLayoutVars>
      </dgm:prSet>
      <dgm:spPr/>
      <dgm:t>
        <a:bodyPr/>
        <a:lstStyle/>
        <a:p>
          <a:endParaRPr lang="en-US"/>
        </a:p>
      </dgm:t>
    </dgm:pt>
    <dgm:pt modelId="{BED1C0E0-9A58-402A-B0F8-27F0B2986744}" type="pres">
      <dgm:prSet presAssocID="{360EE92E-5BD5-47C3-8F5D-9E092D0139CE}" presName="sibTrans" presStyleCnt="0"/>
      <dgm:spPr/>
    </dgm:pt>
    <dgm:pt modelId="{B8BFDCAE-B3E9-4EF9-8B6C-EDEBABE20A33}" type="pres">
      <dgm:prSet presAssocID="{3B1EDA46-C762-4370-B80E-0F07F4C85287}" presName="node" presStyleLbl="node1" presStyleIdx="5" presStyleCnt="9">
        <dgm:presLayoutVars>
          <dgm:bulletEnabled val="1"/>
        </dgm:presLayoutVars>
      </dgm:prSet>
      <dgm:spPr/>
      <dgm:t>
        <a:bodyPr/>
        <a:lstStyle/>
        <a:p>
          <a:pPr rtl="1"/>
          <a:endParaRPr lang="fa-IR"/>
        </a:p>
      </dgm:t>
    </dgm:pt>
    <dgm:pt modelId="{19EBD1B5-2F5D-4327-AD0A-91A4BFB1942B}" type="pres">
      <dgm:prSet presAssocID="{3E2F411A-A29B-4583-8F5A-D26D7FA07ABE}" presName="sibTrans" presStyleCnt="0"/>
      <dgm:spPr/>
    </dgm:pt>
    <dgm:pt modelId="{7F8433A9-ACB3-4DB6-BC7B-BD40A6B88279}" type="pres">
      <dgm:prSet presAssocID="{6479C743-37CC-4C9D-8533-8696BCBEF1E0}" presName="node" presStyleLbl="node1" presStyleIdx="6" presStyleCnt="9">
        <dgm:presLayoutVars>
          <dgm:bulletEnabled val="1"/>
        </dgm:presLayoutVars>
      </dgm:prSet>
      <dgm:spPr/>
      <dgm:t>
        <a:bodyPr/>
        <a:lstStyle/>
        <a:p>
          <a:pPr rtl="1"/>
          <a:endParaRPr lang="fa-IR"/>
        </a:p>
      </dgm:t>
    </dgm:pt>
    <dgm:pt modelId="{448BF327-49A7-4ED4-98CE-7DCDE54DFEA6}" type="pres">
      <dgm:prSet presAssocID="{841DE426-BFA4-4C6D-8812-43C0327883A2}" presName="sibTrans" presStyleCnt="0"/>
      <dgm:spPr/>
    </dgm:pt>
    <dgm:pt modelId="{437B8B15-4F42-4B23-8EFC-66464B531A2B}" type="pres">
      <dgm:prSet presAssocID="{5FFA6314-5E68-421B-A77F-94795BC832B9}" presName="node" presStyleLbl="node1" presStyleIdx="7" presStyleCnt="9">
        <dgm:presLayoutVars>
          <dgm:bulletEnabled val="1"/>
        </dgm:presLayoutVars>
      </dgm:prSet>
      <dgm:spPr/>
      <dgm:t>
        <a:bodyPr/>
        <a:lstStyle/>
        <a:p>
          <a:pPr rtl="1"/>
          <a:endParaRPr lang="fa-IR"/>
        </a:p>
      </dgm:t>
    </dgm:pt>
    <dgm:pt modelId="{B54C5FE4-C7F7-4AB1-9187-93CD7E8E8208}" type="pres">
      <dgm:prSet presAssocID="{B0BB4BAE-7926-4903-B855-0AF087410644}" presName="sibTrans" presStyleCnt="0"/>
      <dgm:spPr/>
    </dgm:pt>
    <dgm:pt modelId="{913A26D3-14ED-48CC-BF5B-5BD0D36D6422}" type="pres">
      <dgm:prSet presAssocID="{77697100-C056-43CC-B36B-4230CA270F6C}" presName="node" presStyleLbl="node1" presStyleIdx="8" presStyleCnt="9">
        <dgm:presLayoutVars>
          <dgm:bulletEnabled val="1"/>
        </dgm:presLayoutVars>
      </dgm:prSet>
      <dgm:spPr/>
      <dgm:t>
        <a:bodyPr/>
        <a:lstStyle/>
        <a:p>
          <a:pPr rtl="1"/>
          <a:endParaRPr lang="fa-IR"/>
        </a:p>
      </dgm:t>
    </dgm:pt>
  </dgm:ptLst>
  <dgm:cxnLst>
    <dgm:cxn modelId="{361E4CCF-BF71-4CA4-A678-2D96431E8F9E}" srcId="{6B25EAFB-7F03-485C-BA6D-59AB9BA217B5}" destId="{77697100-C056-43CC-B36B-4230CA270F6C}" srcOrd="8" destOrd="0" parTransId="{359E16DA-0DD2-49E8-8810-1BEECC79AA2A}" sibTransId="{8667F8C3-D5DB-4C35-A0B2-8A69D34FA2D9}"/>
    <dgm:cxn modelId="{E9977C87-E9B6-4319-81CB-3CB7CEAB0A5D}" type="presOf" srcId="{DA1DE0C9-8D64-4E70-BFB0-CF522C428FA0}" destId="{9204EAA0-584F-46D1-A6F8-DBCD5B6CF477}" srcOrd="0" destOrd="0" presId="urn:microsoft.com/office/officeart/2005/8/layout/default#1"/>
    <dgm:cxn modelId="{83AD4F03-2429-4713-A37C-F8DF2B169EC4}" type="presOf" srcId="{6479C743-37CC-4C9D-8533-8696BCBEF1E0}" destId="{7F8433A9-ACB3-4DB6-BC7B-BD40A6B88279}" srcOrd="0" destOrd="0" presId="urn:microsoft.com/office/officeart/2005/8/layout/default#1"/>
    <dgm:cxn modelId="{349C3624-961C-4C81-B15E-F49D363D0FBE}" srcId="{6B25EAFB-7F03-485C-BA6D-59AB9BA217B5}" destId="{5FFA6314-5E68-421B-A77F-94795BC832B9}" srcOrd="7" destOrd="0" parTransId="{B56A1C74-2C0A-4395-8DF8-0BD11EAC413C}" sibTransId="{B0BB4BAE-7926-4903-B855-0AF087410644}"/>
    <dgm:cxn modelId="{44D9A817-3B57-4209-B91F-062B6D958BAD}" srcId="{6B25EAFB-7F03-485C-BA6D-59AB9BA217B5}" destId="{6479C743-37CC-4C9D-8533-8696BCBEF1E0}" srcOrd="6" destOrd="0" parTransId="{80E0E7C6-38D6-445A-BBA0-7F99A92CF3B8}" sibTransId="{841DE426-BFA4-4C6D-8812-43C0327883A2}"/>
    <dgm:cxn modelId="{B358871F-3AA4-4F98-8CC5-CF06CD760551}" type="presOf" srcId="{77697100-C056-43CC-B36B-4230CA270F6C}" destId="{913A26D3-14ED-48CC-BF5B-5BD0D36D6422}" srcOrd="0" destOrd="0" presId="urn:microsoft.com/office/officeart/2005/8/layout/default#1"/>
    <dgm:cxn modelId="{DBC58656-D4DF-45E7-97E4-AC54BC60B410}" type="presOf" srcId="{C5C349AC-2BF8-4CA8-AB78-14F93340C52B}" destId="{F291065F-DE1E-407F-8CBC-F60DD857934B}" srcOrd="0" destOrd="0" presId="urn:microsoft.com/office/officeart/2005/8/layout/default#1"/>
    <dgm:cxn modelId="{6EE8D4DC-7F2D-46DE-996A-DD90F322EF6A}" type="presOf" srcId="{4AC7F7AB-79C6-4CE6-AB3D-E48864CD2846}" destId="{4D84621B-137A-4A9A-9848-6EB2E85B1889}" srcOrd="0" destOrd="0" presId="urn:microsoft.com/office/officeart/2005/8/layout/default#1"/>
    <dgm:cxn modelId="{4181F5A8-9F2F-4960-B9E9-D2FFBA604EFD}" type="presOf" srcId="{030C832C-B4EE-4C3E-81DC-867D4E07F805}" destId="{EFC3222E-0F0D-41C2-ABBF-DEA8D760665B}" srcOrd="0" destOrd="0" presId="urn:microsoft.com/office/officeart/2005/8/layout/default#1"/>
    <dgm:cxn modelId="{06926F5F-EED3-437D-B7B1-98F5FA0212DF}" srcId="{6B25EAFB-7F03-485C-BA6D-59AB9BA217B5}" destId="{DA1DE0C9-8D64-4E70-BFB0-CF522C428FA0}" srcOrd="4" destOrd="0" parTransId="{9CC20208-7C06-46A3-B99E-30508466F672}" sibTransId="{360EE92E-5BD5-47C3-8F5D-9E092D0139CE}"/>
    <dgm:cxn modelId="{89FD6A67-F940-4573-8DEE-D9926E2D1EF6}" srcId="{6B25EAFB-7F03-485C-BA6D-59AB9BA217B5}" destId="{C5C349AC-2BF8-4CA8-AB78-14F93340C52B}" srcOrd="3" destOrd="0" parTransId="{1806CBD3-3312-4AA9-9DF3-91F5C5461439}" sibTransId="{47BE90A9-B78C-49EF-92BB-D311FA803D42}"/>
    <dgm:cxn modelId="{FBC14DD4-D33C-4752-B314-0DFD818D3255}" type="presOf" srcId="{3B1EDA46-C762-4370-B80E-0F07F4C85287}" destId="{B8BFDCAE-B3E9-4EF9-8B6C-EDEBABE20A33}" srcOrd="0" destOrd="0" presId="urn:microsoft.com/office/officeart/2005/8/layout/default#1"/>
    <dgm:cxn modelId="{37C939A4-644F-4AA3-B68C-A9DC1E1EFFAA}" srcId="{6B25EAFB-7F03-485C-BA6D-59AB9BA217B5}" destId="{3B1EDA46-C762-4370-B80E-0F07F4C85287}" srcOrd="5" destOrd="0" parTransId="{93C0EB64-7B40-4B86-835E-55AACC5931E6}" sibTransId="{3E2F411A-A29B-4583-8F5A-D26D7FA07ABE}"/>
    <dgm:cxn modelId="{FA60CC4A-3891-47C7-BCB2-D2823826C359}" type="presOf" srcId="{5FFA6314-5E68-421B-A77F-94795BC832B9}" destId="{437B8B15-4F42-4B23-8EFC-66464B531A2B}" srcOrd="0" destOrd="0" presId="urn:microsoft.com/office/officeart/2005/8/layout/default#1"/>
    <dgm:cxn modelId="{EABD55F1-446C-476B-B1A0-335773533683}" type="presOf" srcId="{6B25EAFB-7F03-485C-BA6D-59AB9BA217B5}" destId="{BF0CE02A-79A7-4E07-9E1F-181F2520A7CA}" srcOrd="0" destOrd="0" presId="urn:microsoft.com/office/officeart/2005/8/layout/default#1"/>
    <dgm:cxn modelId="{CDE32CFA-8138-4914-A77C-383F31F6FBE6}" type="presOf" srcId="{AC9278F4-6154-475D-B6D1-B45D2AB70F6E}" destId="{1A66E3E0-EAD4-4CE1-ACBD-80686DE6F566}" srcOrd="0" destOrd="0" presId="urn:microsoft.com/office/officeart/2005/8/layout/default#1"/>
    <dgm:cxn modelId="{3D36BA1F-292F-4C6A-A70B-D8115EDC83A8}" srcId="{6B25EAFB-7F03-485C-BA6D-59AB9BA217B5}" destId="{AC9278F4-6154-475D-B6D1-B45D2AB70F6E}" srcOrd="1" destOrd="0" parTransId="{6ECA1701-5DB5-4140-961F-C7606CF4E27B}" sibTransId="{160468D5-0B1F-485F-A32F-FAC8C0A2453B}"/>
    <dgm:cxn modelId="{623BF5FE-75AA-4D3E-A9E1-4D1AFE157887}" srcId="{6B25EAFB-7F03-485C-BA6D-59AB9BA217B5}" destId="{030C832C-B4EE-4C3E-81DC-867D4E07F805}" srcOrd="2" destOrd="0" parTransId="{0DA7B95C-7A93-4966-942C-3396A0B658F9}" sibTransId="{4D95C17B-945B-462D-8CAB-69F026BD88F9}"/>
    <dgm:cxn modelId="{9EBCC5FF-ADDA-40A8-B8B2-A7561F01BFE6}" srcId="{6B25EAFB-7F03-485C-BA6D-59AB9BA217B5}" destId="{4AC7F7AB-79C6-4CE6-AB3D-E48864CD2846}" srcOrd="0" destOrd="0" parTransId="{0B40D2A2-9005-46BA-A2E6-407F507AD11C}" sibTransId="{67471645-421B-4D7C-BA93-C828EDA8E1B6}"/>
    <dgm:cxn modelId="{5D65909F-49F2-409D-B9EF-CA2711B43F64}" type="presParOf" srcId="{BF0CE02A-79A7-4E07-9E1F-181F2520A7CA}" destId="{4D84621B-137A-4A9A-9848-6EB2E85B1889}" srcOrd="0" destOrd="0" presId="urn:microsoft.com/office/officeart/2005/8/layout/default#1"/>
    <dgm:cxn modelId="{C6D78234-71B6-4711-8825-8B249E191AA7}" type="presParOf" srcId="{BF0CE02A-79A7-4E07-9E1F-181F2520A7CA}" destId="{92B6E346-C3A8-4FCD-9C05-C46F4CB66687}" srcOrd="1" destOrd="0" presId="urn:microsoft.com/office/officeart/2005/8/layout/default#1"/>
    <dgm:cxn modelId="{136D4C70-6260-47EE-9EF9-A333A70A0168}" type="presParOf" srcId="{BF0CE02A-79A7-4E07-9E1F-181F2520A7CA}" destId="{1A66E3E0-EAD4-4CE1-ACBD-80686DE6F566}" srcOrd="2" destOrd="0" presId="urn:microsoft.com/office/officeart/2005/8/layout/default#1"/>
    <dgm:cxn modelId="{AAE5A992-B347-4B71-BC3B-8C48458C8F21}" type="presParOf" srcId="{BF0CE02A-79A7-4E07-9E1F-181F2520A7CA}" destId="{B4B08F23-C49B-4F2A-B9CF-798090F426F2}" srcOrd="3" destOrd="0" presId="urn:microsoft.com/office/officeart/2005/8/layout/default#1"/>
    <dgm:cxn modelId="{DEA033F5-DA07-4BDE-AFC0-7CE14DA01ED6}" type="presParOf" srcId="{BF0CE02A-79A7-4E07-9E1F-181F2520A7CA}" destId="{EFC3222E-0F0D-41C2-ABBF-DEA8D760665B}" srcOrd="4" destOrd="0" presId="urn:microsoft.com/office/officeart/2005/8/layout/default#1"/>
    <dgm:cxn modelId="{49580456-C02D-49D5-9C33-34B4385B372B}" type="presParOf" srcId="{BF0CE02A-79A7-4E07-9E1F-181F2520A7CA}" destId="{4BF8B9B0-B18A-4F6F-B532-80C4AE96D8A3}" srcOrd="5" destOrd="0" presId="urn:microsoft.com/office/officeart/2005/8/layout/default#1"/>
    <dgm:cxn modelId="{4E99B9C7-B5F3-4D3D-9E54-498DBAECF26B}" type="presParOf" srcId="{BF0CE02A-79A7-4E07-9E1F-181F2520A7CA}" destId="{F291065F-DE1E-407F-8CBC-F60DD857934B}" srcOrd="6" destOrd="0" presId="urn:microsoft.com/office/officeart/2005/8/layout/default#1"/>
    <dgm:cxn modelId="{9B28997F-B87C-4D33-8772-85AC3D542615}" type="presParOf" srcId="{BF0CE02A-79A7-4E07-9E1F-181F2520A7CA}" destId="{3EEC6F96-0A3B-4496-9E91-5B0EA65B54F0}" srcOrd="7" destOrd="0" presId="urn:microsoft.com/office/officeart/2005/8/layout/default#1"/>
    <dgm:cxn modelId="{02A312BD-E0C9-495E-A9C3-AC583D7F732C}" type="presParOf" srcId="{BF0CE02A-79A7-4E07-9E1F-181F2520A7CA}" destId="{9204EAA0-584F-46D1-A6F8-DBCD5B6CF477}" srcOrd="8" destOrd="0" presId="urn:microsoft.com/office/officeart/2005/8/layout/default#1"/>
    <dgm:cxn modelId="{6F546094-8800-47B5-8B75-D7DB8320AA9B}" type="presParOf" srcId="{BF0CE02A-79A7-4E07-9E1F-181F2520A7CA}" destId="{BED1C0E0-9A58-402A-B0F8-27F0B2986744}" srcOrd="9" destOrd="0" presId="urn:microsoft.com/office/officeart/2005/8/layout/default#1"/>
    <dgm:cxn modelId="{DB800EE9-6371-469C-A275-A0CDB4D8FD13}" type="presParOf" srcId="{BF0CE02A-79A7-4E07-9E1F-181F2520A7CA}" destId="{B8BFDCAE-B3E9-4EF9-8B6C-EDEBABE20A33}" srcOrd="10" destOrd="0" presId="urn:microsoft.com/office/officeart/2005/8/layout/default#1"/>
    <dgm:cxn modelId="{808797DF-E28F-427E-99A4-BC4E5A588A05}" type="presParOf" srcId="{BF0CE02A-79A7-4E07-9E1F-181F2520A7CA}" destId="{19EBD1B5-2F5D-4327-AD0A-91A4BFB1942B}" srcOrd="11" destOrd="0" presId="urn:microsoft.com/office/officeart/2005/8/layout/default#1"/>
    <dgm:cxn modelId="{9B51EC0C-42BD-4C0D-9C8B-5261F192F436}" type="presParOf" srcId="{BF0CE02A-79A7-4E07-9E1F-181F2520A7CA}" destId="{7F8433A9-ACB3-4DB6-BC7B-BD40A6B88279}" srcOrd="12" destOrd="0" presId="urn:microsoft.com/office/officeart/2005/8/layout/default#1"/>
    <dgm:cxn modelId="{37CFF477-BA85-444C-BA30-F8B5FB8E2475}" type="presParOf" srcId="{BF0CE02A-79A7-4E07-9E1F-181F2520A7CA}" destId="{448BF327-49A7-4ED4-98CE-7DCDE54DFEA6}" srcOrd="13" destOrd="0" presId="urn:microsoft.com/office/officeart/2005/8/layout/default#1"/>
    <dgm:cxn modelId="{4AFACF26-8E31-46F1-ABF1-D2173AC5B432}" type="presParOf" srcId="{BF0CE02A-79A7-4E07-9E1F-181F2520A7CA}" destId="{437B8B15-4F42-4B23-8EFC-66464B531A2B}" srcOrd="14" destOrd="0" presId="urn:microsoft.com/office/officeart/2005/8/layout/default#1"/>
    <dgm:cxn modelId="{96FAF97C-F230-40FA-B46E-6E607922D63C}" type="presParOf" srcId="{BF0CE02A-79A7-4E07-9E1F-181F2520A7CA}" destId="{B54C5FE4-C7F7-4AB1-9187-93CD7E8E8208}" srcOrd="15" destOrd="0" presId="urn:microsoft.com/office/officeart/2005/8/layout/default#1"/>
    <dgm:cxn modelId="{E6AA9A65-AE7F-43B2-AF16-71FE61B7FC6B}" type="presParOf" srcId="{BF0CE02A-79A7-4E07-9E1F-181F2520A7CA}" destId="{913A26D3-14ED-48CC-BF5B-5BD0D36D6422}" srcOrd="1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7E61DC-87E3-4189-953A-D4AA37778EE5}"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107DDDFF-0EBE-419F-A71C-C727CC069724}">
      <dgm:prSet phldrT="[Text]" custT="1"/>
      <dgm:spPr/>
      <dgm:t>
        <a:bodyPr/>
        <a:lstStyle/>
        <a:p>
          <a:r>
            <a:rPr lang="en-US" sz="2800" b="1" dirty="0" smtClean="0">
              <a:solidFill>
                <a:schemeClr val="accent2">
                  <a:lumMod val="20000"/>
                  <a:lumOff val="80000"/>
                </a:schemeClr>
              </a:solidFill>
              <a:latin typeface="Times New Roman" pitchFamily="18" charset="0"/>
              <a:cs typeface="Times New Roman" pitchFamily="18" charset="0"/>
            </a:rPr>
            <a:t>risk factors follicular-cell derived thyroid cancer in children </a:t>
          </a:r>
          <a:endParaRPr lang="en-US" sz="2800" b="1" dirty="0">
            <a:solidFill>
              <a:schemeClr val="accent2">
                <a:lumMod val="20000"/>
                <a:lumOff val="80000"/>
              </a:schemeClr>
            </a:solidFill>
            <a:latin typeface="Times New Roman" pitchFamily="18" charset="0"/>
            <a:cs typeface="Times New Roman" pitchFamily="18" charset="0"/>
          </a:endParaRPr>
        </a:p>
      </dgm:t>
    </dgm:pt>
    <dgm:pt modelId="{A8FC7A21-0620-49A8-9ABE-2509D788FD88}" type="parTrans" cxnId="{0EDF6696-0383-402D-92CC-A041B392E58F}">
      <dgm:prSet/>
      <dgm:spPr/>
      <dgm:t>
        <a:bodyPr/>
        <a:lstStyle/>
        <a:p>
          <a:endParaRPr lang="en-US"/>
        </a:p>
      </dgm:t>
    </dgm:pt>
    <dgm:pt modelId="{C6E6D51B-74C3-4F5E-9B72-BC5150CC3289}" type="sibTrans" cxnId="{0EDF6696-0383-402D-92CC-A041B392E58F}">
      <dgm:prSet/>
      <dgm:spPr/>
      <dgm:t>
        <a:bodyPr/>
        <a:lstStyle/>
        <a:p>
          <a:endParaRPr lang="en-US"/>
        </a:p>
      </dgm:t>
    </dgm:pt>
    <dgm:pt modelId="{CA5B38C8-7827-45D0-BE11-55ADF0BB42D8}">
      <dgm:prSet phldrT="[Text]" custT="1"/>
      <dgm:spPr/>
      <dgm:t>
        <a:bodyPr/>
        <a:lstStyle/>
        <a:p>
          <a:r>
            <a:rPr lang="en-US" sz="2000" b="1" dirty="0" smtClean="0">
              <a:solidFill>
                <a:srgbClr val="FFFF00"/>
              </a:solidFill>
              <a:latin typeface="Times New Roman" pitchFamily="18" charset="0"/>
              <a:cs typeface="Times New Roman" pitchFamily="18" charset="0"/>
            </a:rPr>
            <a:t>autoimmune thyroid disorders</a:t>
          </a:r>
          <a:endParaRPr lang="en-US" sz="1600" dirty="0">
            <a:solidFill>
              <a:srgbClr val="FFFF00"/>
            </a:solidFill>
            <a:latin typeface="Times New Roman" pitchFamily="18" charset="0"/>
            <a:cs typeface="Times New Roman" pitchFamily="18" charset="0"/>
          </a:endParaRPr>
        </a:p>
      </dgm:t>
    </dgm:pt>
    <dgm:pt modelId="{DD747D77-CAB9-4287-B5BC-32151698CBD1}" type="parTrans" cxnId="{AAF61EB3-C6B6-4C09-8AB5-0B398A6F1DD4}">
      <dgm:prSet/>
      <dgm:spPr/>
      <dgm:t>
        <a:bodyPr/>
        <a:lstStyle/>
        <a:p>
          <a:endParaRPr lang="en-US"/>
        </a:p>
      </dgm:t>
    </dgm:pt>
    <dgm:pt modelId="{68334233-5C0B-4BE8-A5ED-931336AE43E6}" type="sibTrans" cxnId="{AAF61EB3-C6B6-4C09-8AB5-0B398A6F1DD4}">
      <dgm:prSet/>
      <dgm:spPr/>
      <dgm:t>
        <a:bodyPr/>
        <a:lstStyle/>
        <a:p>
          <a:endParaRPr lang="en-US"/>
        </a:p>
      </dgm:t>
    </dgm:pt>
    <dgm:pt modelId="{BA7AFFE7-D4B6-470A-BF0A-C285A5044C39}">
      <dgm:prSet phldrT="[Text]" custT="1"/>
      <dgm:spPr/>
      <dgm:t>
        <a:bodyPr/>
        <a:lstStyle/>
        <a:p>
          <a:r>
            <a:rPr lang="en-US" sz="2000" b="1" dirty="0" smtClean="0">
              <a:solidFill>
                <a:schemeClr val="bg2">
                  <a:lumMod val="90000"/>
                </a:schemeClr>
              </a:solidFill>
              <a:latin typeface="Times New Roman" pitchFamily="18" charset="0"/>
              <a:cs typeface="Times New Roman" pitchFamily="18" charset="0"/>
            </a:rPr>
            <a:t>iodine deficiency</a:t>
          </a:r>
          <a:endParaRPr lang="en-US" sz="2000" b="1" dirty="0">
            <a:solidFill>
              <a:schemeClr val="bg2">
                <a:lumMod val="90000"/>
              </a:schemeClr>
            </a:solidFill>
            <a:latin typeface="Times New Roman" pitchFamily="18" charset="0"/>
            <a:cs typeface="Times New Roman" pitchFamily="18" charset="0"/>
          </a:endParaRPr>
        </a:p>
      </dgm:t>
    </dgm:pt>
    <dgm:pt modelId="{B9B70E97-888C-45A0-A52F-98915994D579}" type="parTrans" cxnId="{573ADC3E-B341-49C4-8D29-25265A7E45E1}">
      <dgm:prSet/>
      <dgm:spPr/>
      <dgm:t>
        <a:bodyPr/>
        <a:lstStyle/>
        <a:p>
          <a:endParaRPr lang="en-US"/>
        </a:p>
      </dgm:t>
    </dgm:pt>
    <dgm:pt modelId="{940D1451-3134-4B3E-BC0A-D61B897E8ABB}" type="sibTrans" cxnId="{573ADC3E-B341-49C4-8D29-25265A7E45E1}">
      <dgm:prSet/>
      <dgm:spPr/>
      <dgm:t>
        <a:bodyPr/>
        <a:lstStyle/>
        <a:p>
          <a:endParaRPr lang="en-US"/>
        </a:p>
      </dgm:t>
    </dgm:pt>
    <dgm:pt modelId="{47467902-5042-454F-AEFE-196AFA0E4E56}">
      <dgm:prSet/>
      <dgm:spPr/>
      <dgm:t>
        <a:bodyPr/>
        <a:lstStyle/>
        <a:p>
          <a:endParaRPr lang="en-US"/>
        </a:p>
      </dgm:t>
    </dgm:pt>
    <dgm:pt modelId="{29ACA32D-173C-4B87-8021-3CB1CB0FFE05}" type="parTrans" cxnId="{AD6B8806-31FD-431A-8F0C-F0FFB74E2FBA}">
      <dgm:prSet/>
      <dgm:spPr/>
      <dgm:t>
        <a:bodyPr/>
        <a:lstStyle/>
        <a:p>
          <a:endParaRPr lang="en-US"/>
        </a:p>
      </dgm:t>
    </dgm:pt>
    <dgm:pt modelId="{62722873-6544-475A-8C59-0CC478DB388B}" type="sibTrans" cxnId="{AD6B8806-31FD-431A-8F0C-F0FFB74E2FBA}">
      <dgm:prSet/>
      <dgm:spPr/>
      <dgm:t>
        <a:bodyPr/>
        <a:lstStyle/>
        <a:p>
          <a:endParaRPr lang="en-US"/>
        </a:p>
      </dgm:t>
    </dgm:pt>
    <dgm:pt modelId="{46AC31BF-467A-42AB-A473-35B74428E9B6}">
      <dgm:prSet custT="1"/>
      <dgm:spPr/>
      <dgm:t>
        <a:bodyPr/>
        <a:lstStyle/>
        <a:p>
          <a:r>
            <a:rPr lang="en-US" sz="2000" b="1" dirty="0" smtClean="0">
              <a:solidFill>
                <a:schemeClr val="accent4">
                  <a:lumMod val="20000"/>
                  <a:lumOff val="80000"/>
                </a:schemeClr>
              </a:solidFill>
              <a:latin typeface="Times New Roman" pitchFamily="18" charset="0"/>
              <a:cs typeface="Times New Roman" pitchFamily="18" charset="0"/>
            </a:rPr>
            <a:t>prior radiation exposure </a:t>
          </a:r>
          <a:endParaRPr lang="en-US" sz="2000" b="1" dirty="0">
            <a:solidFill>
              <a:schemeClr val="accent4">
                <a:lumMod val="20000"/>
                <a:lumOff val="80000"/>
              </a:schemeClr>
            </a:solidFill>
            <a:latin typeface="Times New Roman" pitchFamily="18" charset="0"/>
            <a:cs typeface="Times New Roman" pitchFamily="18" charset="0"/>
          </a:endParaRPr>
        </a:p>
      </dgm:t>
    </dgm:pt>
    <dgm:pt modelId="{D9AF5838-3489-4D9F-8FB3-5E864AFD3F32}" type="parTrans" cxnId="{E9D2188F-BBC9-40E6-AC58-C6EE85906B0B}">
      <dgm:prSet/>
      <dgm:spPr/>
      <dgm:t>
        <a:bodyPr/>
        <a:lstStyle/>
        <a:p>
          <a:endParaRPr lang="en-US"/>
        </a:p>
      </dgm:t>
    </dgm:pt>
    <dgm:pt modelId="{5FFABF45-B7F0-437A-BF92-ABE97CEE3638}" type="sibTrans" cxnId="{E9D2188F-BBC9-40E6-AC58-C6EE85906B0B}">
      <dgm:prSet/>
      <dgm:spPr/>
      <dgm:t>
        <a:bodyPr/>
        <a:lstStyle/>
        <a:p>
          <a:endParaRPr lang="en-US"/>
        </a:p>
      </dgm:t>
    </dgm:pt>
    <dgm:pt modelId="{73ACF2AE-EA67-4124-B416-A5A312F00090}" type="pres">
      <dgm:prSet presAssocID="{6A7E61DC-87E3-4189-953A-D4AA37778EE5}" presName="Name0" presStyleCnt="0">
        <dgm:presLayoutVars>
          <dgm:chMax val="1"/>
          <dgm:chPref val="1"/>
          <dgm:dir/>
          <dgm:animOne val="branch"/>
          <dgm:animLvl val="lvl"/>
        </dgm:presLayoutVars>
      </dgm:prSet>
      <dgm:spPr/>
      <dgm:t>
        <a:bodyPr/>
        <a:lstStyle/>
        <a:p>
          <a:endParaRPr lang="en-US"/>
        </a:p>
      </dgm:t>
    </dgm:pt>
    <dgm:pt modelId="{9B815A22-F292-49A9-A273-E3921F321A5C}" type="pres">
      <dgm:prSet presAssocID="{107DDDFF-0EBE-419F-A71C-C727CC069724}" presName="singleCycle" presStyleCnt="0"/>
      <dgm:spPr/>
    </dgm:pt>
    <dgm:pt modelId="{B95F3891-E749-4939-9D69-CAC9BC9459C3}" type="pres">
      <dgm:prSet presAssocID="{107DDDFF-0EBE-419F-A71C-C727CC069724}" presName="singleCenter" presStyleLbl="node1" presStyleIdx="0" presStyleCnt="4" custScaleX="196988" custScaleY="175771" custLinFactNeighborX="-4439" custLinFactNeighborY="-11812">
        <dgm:presLayoutVars>
          <dgm:chMax val="7"/>
          <dgm:chPref val="7"/>
        </dgm:presLayoutVars>
      </dgm:prSet>
      <dgm:spPr/>
      <dgm:t>
        <a:bodyPr/>
        <a:lstStyle/>
        <a:p>
          <a:endParaRPr lang="en-US"/>
        </a:p>
      </dgm:t>
    </dgm:pt>
    <dgm:pt modelId="{DDADA9B1-E874-490D-89CA-BC8313BF8C82}" type="pres">
      <dgm:prSet presAssocID="{DD747D77-CAB9-4287-B5BC-32151698CBD1}" presName="Name56" presStyleLbl="parChTrans1D2" presStyleIdx="0" presStyleCnt="3"/>
      <dgm:spPr/>
      <dgm:t>
        <a:bodyPr/>
        <a:lstStyle/>
        <a:p>
          <a:endParaRPr lang="en-US"/>
        </a:p>
      </dgm:t>
    </dgm:pt>
    <dgm:pt modelId="{59E38C16-86AC-436B-80B0-44E853A143D9}" type="pres">
      <dgm:prSet presAssocID="{CA5B38C8-7827-45D0-BE11-55ADF0BB42D8}" presName="text0" presStyleLbl="node1" presStyleIdx="1" presStyleCnt="4" custScaleX="213705" custScaleY="127834">
        <dgm:presLayoutVars>
          <dgm:bulletEnabled val="1"/>
        </dgm:presLayoutVars>
      </dgm:prSet>
      <dgm:spPr/>
      <dgm:t>
        <a:bodyPr/>
        <a:lstStyle/>
        <a:p>
          <a:endParaRPr lang="en-US"/>
        </a:p>
      </dgm:t>
    </dgm:pt>
    <dgm:pt modelId="{8C398180-1D41-4959-9521-138ED9305E75}" type="pres">
      <dgm:prSet presAssocID="{D9AF5838-3489-4D9F-8FB3-5E864AFD3F32}" presName="Name56" presStyleLbl="parChTrans1D2" presStyleIdx="1" presStyleCnt="3"/>
      <dgm:spPr/>
      <dgm:t>
        <a:bodyPr/>
        <a:lstStyle/>
        <a:p>
          <a:endParaRPr lang="en-US"/>
        </a:p>
      </dgm:t>
    </dgm:pt>
    <dgm:pt modelId="{66E9488A-47B9-4934-A9BC-749B4FF6A2B7}" type="pres">
      <dgm:prSet presAssocID="{46AC31BF-467A-42AB-A473-35B74428E9B6}" presName="text0" presStyleLbl="node1" presStyleIdx="2" presStyleCnt="4" custScaleX="204121" custScaleY="128092">
        <dgm:presLayoutVars>
          <dgm:bulletEnabled val="1"/>
        </dgm:presLayoutVars>
      </dgm:prSet>
      <dgm:spPr/>
      <dgm:t>
        <a:bodyPr/>
        <a:lstStyle/>
        <a:p>
          <a:endParaRPr lang="en-US"/>
        </a:p>
      </dgm:t>
    </dgm:pt>
    <dgm:pt modelId="{10F2E3AF-05CB-4948-8F53-AC06C83ADE1C}" type="pres">
      <dgm:prSet presAssocID="{B9B70E97-888C-45A0-A52F-98915994D579}" presName="Name56" presStyleLbl="parChTrans1D2" presStyleIdx="2" presStyleCnt="3"/>
      <dgm:spPr/>
      <dgm:t>
        <a:bodyPr/>
        <a:lstStyle/>
        <a:p>
          <a:endParaRPr lang="en-US"/>
        </a:p>
      </dgm:t>
    </dgm:pt>
    <dgm:pt modelId="{D8DF940A-57DF-463F-80CE-FFED2A2522DF}" type="pres">
      <dgm:prSet presAssocID="{BA7AFFE7-D4B6-470A-BF0A-C285A5044C39}" presName="text0" presStyleLbl="node1" presStyleIdx="3" presStyleCnt="4" custScaleX="219975" custScaleY="142009">
        <dgm:presLayoutVars>
          <dgm:bulletEnabled val="1"/>
        </dgm:presLayoutVars>
      </dgm:prSet>
      <dgm:spPr/>
      <dgm:t>
        <a:bodyPr/>
        <a:lstStyle/>
        <a:p>
          <a:endParaRPr lang="en-US"/>
        </a:p>
      </dgm:t>
    </dgm:pt>
  </dgm:ptLst>
  <dgm:cxnLst>
    <dgm:cxn modelId="{4BA41298-8A01-440D-9488-386D83ED0288}" type="presOf" srcId="{DD747D77-CAB9-4287-B5BC-32151698CBD1}" destId="{DDADA9B1-E874-490D-89CA-BC8313BF8C82}" srcOrd="0" destOrd="0" presId="urn:microsoft.com/office/officeart/2008/layout/RadialCluster"/>
    <dgm:cxn modelId="{AAF61EB3-C6B6-4C09-8AB5-0B398A6F1DD4}" srcId="{107DDDFF-0EBE-419F-A71C-C727CC069724}" destId="{CA5B38C8-7827-45D0-BE11-55ADF0BB42D8}" srcOrd="0" destOrd="0" parTransId="{DD747D77-CAB9-4287-B5BC-32151698CBD1}" sibTransId="{68334233-5C0B-4BE8-A5ED-931336AE43E6}"/>
    <dgm:cxn modelId="{B7AED321-6EA7-4D0A-AC74-C9AD1D306151}" type="presOf" srcId="{D9AF5838-3489-4D9F-8FB3-5E864AFD3F32}" destId="{8C398180-1D41-4959-9521-138ED9305E75}" srcOrd="0" destOrd="0" presId="urn:microsoft.com/office/officeart/2008/layout/RadialCluster"/>
    <dgm:cxn modelId="{E9D2188F-BBC9-40E6-AC58-C6EE85906B0B}" srcId="{107DDDFF-0EBE-419F-A71C-C727CC069724}" destId="{46AC31BF-467A-42AB-A473-35B74428E9B6}" srcOrd="1" destOrd="0" parTransId="{D9AF5838-3489-4D9F-8FB3-5E864AFD3F32}" sibTransId="{5FFABF45-B7F0-437A-BF92-ABE97CEE3638}"/>
    <dgm:cxn modelId="{573ADC3E-B341-49C4-8D29-25265A7E45E1}" srcId="{107DDDFF-0EBE-419F-A71C-C727CC069724}" destId="{BA7AFFE7-D4B6-470A-BF0A-C285A5044C39}" srcOrd="2" destOrd="0" parTransId="{B9B70E97-888C-45A0-A52F-98915994D579}" sibTransId="{940D1451-3134-4B3E-BC0A-D61B897E8ABB}"/>
    <dgm:cxn modelId="{6F706FFA-0DFA-44B2-8AB4-4618D48E3715}" type="presOf" srcId="{CA5B38C8-7827-45D0-BE11-55ADF0BB42D8}" destId="{59E38C16-86AC-436B-80B0-44E853A143D9}" srcOrd="0" destOrd="0" presId="urn:microsoft.com/office/officeart/2008/layout/RadialCluster"/>
    <dgm:cxn modelId="{EF12695E-1713-498D-AE28-9C6BB1C66238}" type="presOf" srcId="{BA7AFFE7-D4B6-470A-BF0A-C285A5044C39}" destId="{D8DF940A-57DF-463F-80CE-FFED2A2522DF}" srcOrd="0" destOrd="0" presId="urn:microsoft.com/office/officeart/2008/layout/RadialCluster"/>
    <dgm:cxn modelId="{AD6B8806-31FD-431A-8F0C-F0FFB74E2FBA}" srcId="{6A7E61DC-87E3-4189-953A-D4AA37778EE5}" destId="{47467902-5042-454F-AEFE-196AFA0E4E56}" srcOrd="1" destOrd="0" parTransId="{29ACA32D-173C-4B87-8021-3CB1CB0FFE05}" sibTransId="{62722873-6544-475A-8C59-0CC478DB388B}"/>
    <dgm:cxn modelId="{75669C5B-EC23-4FA0-A78A-86F8F37C502D}" type="presOf" srcId="{B9B70E97-888C-45A0-A52F-98915994D579}" destId="{10F2E3AF-05CB-4948-8F53-AC06C83ADE1C}" srcOrd="0" destOrd="0" presId="urn:microsoft.com/office/officeart/2008/layout/RadialCluster"/>
    <dgm:cxn modelId="{A07510B8-1CEF-45D5-A503-23F6FC0EED45}" type="presOf" srcId="{46AC31BF-467A-42AB-A473-35B74428E9B6}" destId="{66E9488A-47B9-4934-A9BC-749B4FF6A2B7}" srcOrd="0" destOrd="0" presId="urn:microsoft.com/office/officeart/2008/layout/RadialCluster"/>
    <dgm:cxn modelId="{1D405D1A-5ECD-40E7-B157-435D874E978A}" type="presOf" srcId="{6A7E61DC-87E3-4189-953A-D4AA37778EE5}" destId="{73ACF2AE-EA67-4124-B416-A5A312F00090}" srcOrd="0" destOrd="0" presId="urn:microsoft.com/office/officeart/2008/layout/RadialCluster"/>
    <dgm:cxn modelId="{29552D9D-D2F2-4764-9F7F-EC016875C21E}" type="presOf" srcId="{107DDDFF-0EBE-419F-A71C-C727CC069724}" destId="{B95F3891-E749-4939-9D69-CAC9BC9459C3}" srcOrd="0" destOrd="0" presId="urn:microsoft.com/office/officeart/2008/layout/RadialCluster"/>
    <dgm:cxn modelId="{0EDF6696-0383-402D-92CC-A041B392E58F}" srcId="{6A7E61DC-87E3-4189-953A-D4AA37778EE5}" destId="{107DDDFF-0EBE-419F-A71C-C727CC069724}" srcOrd="0" destOrd="0" parTransId="{A8FC7A21-0620-49A8-9ABE-2509D788FD88}" sibTransId="{C6E6D51B-74C3-4F5E-9B72-BC5150CC3289}"/>
    <dgm:cxn modelId="{D31D075E-2B0C-444F-B1C8-197C4ED4EC3D}" type="presParOf" srcId="{73ACF2AE-EA67-4124-B416-A5A312F00090}" destId="{9B815A22-F292-49A9-A273-E3921F321A5C}" srcOrd="0" destOrd="0" presId="urn:microsoft.com/office/officeart/2008/layout/RadialCluster"/>
    <dgm:cxn modelId="{5AD0096F-7202-4594-A4DB-AC61E43E092C}" type="presParOf" srcId="{9B815A22-F292-49A9-A273-E3921F321A5C}" destId="{B95F3891-E749-4939-9D69-CAC9BC9459C3}" srcOrd="0" destOrd="0" presId="urn:microsoft.com/office/officeart/2008/layout/RadialCluster"/>
    <dgm:cxn modelId="{125050A5-EBB6-43C0-A40D-FF348ABE7FE9}" type="presParOf" srcId="{9B815A22-F292-49A9-A273-E3921F321A5C}" destId="{DDADA9B1-E874-490D-89CA-BC8313BF8C82}" srcOrd="1" destOrd="0" presId="urn:microsoft.com/office/officeart/2008/layout/RadialCluster"/>
    <dgm:cxn modelId="{55A42081-4DBD-4A3D-9BD6-E05F59173EB8}" type="presParOf" srcId="{9B815A22-F292-49A9-A273-E3921F321A5C}" destId="{59E38C16-86AC-436B-80B0-44E853A143D9}" srcOrd="2" destOrd="0" presId="urn:microsoft.com/office/officeart/2008/layout/RadialCluster"/>
    <dgm:cxn modelId="{15034D6B-CC23-43B2-A2F6-9C78E27F3291}" type="presParOf" srcId="{9B815A22-F292-49A9-A273-E3921F321A5C}" destId="{8C398180-1D41-4959-9521-138ED9305E75}" srcOrd="3" destOrd="0" presId="urn:microsoft.com/office/officeart/2008/layout/RadialCluster"/>
    <dgm:cxn modelId="{A9156A86-669E-494C-BAD4-741214225A6E}" type="presParOf" srcId="{9B815A22-F292-49A9-A273-E3921F321A5C}" destId="{66E9488A-47B9-4934-A9BC-749B4FF6A2B7}" srcOrd="4" destOrd="0" presId="urn:microsoft.com/office/officeart/2008/layout/RadialCluster"/>
    <dgm:cxn modelId="{C0C1CC4E-7C58-4DC8-AF44-802D98473DF3}" type="presParOf" srcId="{9B815A22-F292-49A9-A273-E3921F321A5C}" destId="{10F2E3AF-05CB-4948-8F53-AC06C83ADE1C}" srcOrd="5" destOrd="0" presId="urn:microsoft.com/office/officeart/2008/layout/RadialCluster"/>
    <dgm:cxn modelId="{59BD0D6E-921D-48C1-B1BB-91C16ACF0D21}" type="presParOf" srcId="{9B815A22-F292-49A9-A273-E3921F321A5C}" destId="{D8DF940A-57DF-463F-80CE-FFED2A2522DF}"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90D53A-5011-411D-A357-5C73C8816C3A}"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US"/>
        </a:p>
      </dgm:t>
    </dgm:pt>
    <dgm:pt modelId="{F24453D8-53E0-4C59-8A8E-A231FE5EAB2E}">
      <dgm:prSet phldrT="[Text]" custT="1"/>
      <dgm:spPr/>
      <dgm:t>
        <a:bodyPr/>
        <a:lstStyle/>
        <a:p>
          <a:endParaRPr lang="en-US" sz="2800" b="1" dirty="0" smtClean="0">
            <a:solidFill>
              <a:srgbClr val="FFC000"/>
            </a:solidFill>
          </a:endParaRPr>
        </a:p>
        <a:p>
          <a:r>
            <a:rPr lang="en-US" sz="2800" b="1" dirty="0" smtClean="0">
              <a:solidFill>
                <a:srgbClr val="FFC000"/>
              </a:solidFill>
            </a:rPr>
            <a:t>environmental</a:t>
          </a:r>
          <a:endParaRPr lang="en-US" sz="2000" dirty="0"/>
        </a:p>
      </dgm:t>
    </dgm:pt>
    <dgm:pt modelId="{3AFD7808-6C9F-49FB-B649-9EB0E307D4CB}" type="parTrans" cxnId="{2CA948DB-A413-4FF1-9FD7-6CC8FAF26D1A}">
      <dgm:prSet/>
      <dgm:spPr/>
      <dgm:t>
        <a:bodyPr/>
        <a:lstStyle/>
        <a:p>
          <a:endParaRPr lang="en-US"/>
        </a:p>
      </dgm:t>
    </dgm:pt>
    <dgm:pt modelId="{BA5E4842-CD55-4E62-B3FE-AEC45D688485}" type="sibTrans" cxnId="{2CA948DB-A413-4FF1-9FD7-6CC8FAF26D1A}">
      <dgm:prSet/>
      <dgm:spPr/>
      <dgm:t>
        <a:bodyPr/>
        <a:lstStyle/>
        <a:p>
          <a:endParaRPr lang="en-US"/>
        </a:p>
      </dgm:t>
    </dgm:pt>
    <dgm:pt modelId="{B0DEC24D-5C50-414B-A8D7-889BCC6DC466}">
      <dgm:prSet phldrT="[Text]" custT="1"/>
      <dgm:spPr/>
      <dgm:t>
        <a:bodyPr/>
        <a:lstStyle/>
        <a:p>
          <a:r>
            <a:rPr lang="en-US" sz="3200" b="1" dirty="0" smtClean="0">
              <a:solidFill>
                <a:srgbClr val="FFC000"/>
              </a:solidFill>
            </a:rPr>
            <a:t>as part of diagnostic tests</a:t>
          </a:r>
          <a:endParaRPr lang="en-US" sz="2200" dirty="0"/>
        </a:p>
      </dgm:t>
    </dgm:pt>
    <dgm:pt modelId="{FA9A4F01-9DCD-4C8F-A885-16D93CC672AE}" type="parTrans" cxnId="{4660BB9C-AE2D-4D97-B5D2-E28EB461C939}">
      <dgm:prSet/>
      <dgm:spPr/>
      <dgm:t>
        <a:bodyPr/>
        <a:lstStyle/>
        <a:p>
          <a:endParaRPr lang="en-US"/>
        </a:p>
      </dgm:t>
    </dgm:pt>
    <dgm:pt modelId="{50ADC56E-A32A-438A-BC09-335F71C74151}" type="sibTrans" cxnId="{4660BB9C-AE2D-4D97-B5D2-E28EB461C939}">
      <dgm:prSet/>
      <dgm:spPr/>
      <dgm:t>
        <a:bodyPr/>
        <a:lstStyle/>
        <a:p>
          <a:endParaRPr lang="en-US"/>
        </a:p>
      </dgm:t>
    </dgm:pt>
    <dgm:pt modelId="{A1EB1ECD-485F-4FC5-BCE2-7DD23EF07969}">
      <dgm:prSet phldrT="[Text]" phldr="1"/>
      <dgm:spPr/>
      <dgm:t>
        <a:bodyPr/>
        <a:lstStyle/>
        <a:p>
          <a:endParaRPr lang="en-US" sz="1700" dirty="0"/>
        </a:p>
      </dgm:t>
    </dgm:pt>
    <dgm:pt modelId="{8AF86849-D4D0-49B1-B37B-75F3E79DEC87}" type="parTrans" cxnId="{0ECA8A67-2281-4D81-B37D-78FCFD943DBA}">
      <dgm:prSet/>
      <dgm:spPr/>
      <dgm:t>
        <a:bodyPr/>
        <a:lstStyle/>
        <a:p>
          <a:endParaRPr lang="en-US"/>
        </a:p>
      </dgm:t>
    </dgm:pt>
    <dgm:pt modelId="{60A91D4F-F030-4732-A1A6-AC8F1FD1A31C}" type="sibTrans" cxnId="{0ECA8A67-2281-4D81-B37D-78FCFD943DBA}">
      <dgm:prSet/>
      <dgm:spPr/>
      <dgm:t>
        <a:bodyPr/>
        <a:lstStyle/>
        <a:p>
          <a:endParaRPr lang="en-US"/>
        </a:p>
      </dgm:t>
    </dgm:pt>
    <dgm:pt modelId="{EFB804A7-1EF3-49A5-A627-427BB956FE47}">
      <dgm:prSet custT="1"/>
      <dgm:spPr/>
      <dgm:t>
        <a:bodyPr/>
        <a:lstStyle/>
        <a:p>
          <a:r>
            <a:rPr lang="en-US" sz="2800" b="1" dirty="0" smtClean="0">
              <a:solidFill>
                <a:srgbClr val="FFC000"/>
              </a:solidFill>
            </a:rPr>
            <a:t>following radiotherapy for a prior malignancy </a:t>
          </a:r>
          <a:endParaRPr lang="en-US" sz="2800" b="1" dirty="0">
            <a:solidFill>
              <a:srgbClr val="FFC000"/>
            </a:solidFill>
          </a:endParaRPr>
        </a:p>
      </dgm:t>
    </dgm:pt>
    <dgm:pt modelId="{E01D88A0-FFA1-487A-85AA-0740FC7AB1D7}" type="parTrans" cxnId="{4A6E08B6-C1AB-4FCB-9517-8DE69C27921E}">
      <dgm:prSet/>
      <dgm:spPr/>
      <dgm:t>
        <a:bodyPr/>
        <a:lstStyle/>
        <a:p>
          <a:endParaRPr lang="en-US"/>
        </a:p>
      </dgm:t>
    </dgm:pt>
    <dgm:pt modelId="{1D8FD876-E45F-4274-B749-CDCB465D9DE0}" type="sibTrans" cxnId="{4A6E08B6-C1AB-4FCB-9517-8DE69C27921E}">
      <dgm:prSet/>
      <dgm:spPr/>
      <dgm:t>
        <a:bodyPr/>
        <a:lstStyle/>
        <a:p>
          <a:endParaRPr lang="en-US"/>
        </a:p>
      </dgm:t>
    </dgm:pt>
    <dgm:pt modelId="{EA4D09A7-2B1C-4B9D-BB15-8CBC6951EE30}">
      <dgm:prSet custT="1"/>
      <dgm:spPr/>
      <dgm:t>
        <a:bodyPr/>
        <a:lstStyle/>
        <a:p>
          <a:endParaRPr lang="en-US" sz="3200" b="1" dirty="0">
            <a:solidFill>
              <a:srgbClr val="FFC000"/>
            </a:solidFill>
          </a:endParaRPr>
        </a:p>
      </dgm:t>
    </dgm:pt>
    <dgm:pt modelId="{F8CF6C05-BD76-47E9-8E17-A1A455047F5C}" type="parTrans" cxnId="{58D1CACF-AB75-4730-9C50-0A8F6326C5C7}">
      <dgm:prSet/>
      <dgm:spPr/>
      <dgm:t>
        <a:bodyPr/>
        <a:lstStyle/>
        <a:p>
          <a:endParaRPr lang="en-US"/>
        </a:p>
      </dgm:t>
    </dgm:pt>
    <dgm:pt modelId="{DFA48294-71DC-4FBF-AB7A-8E165BFA26B0}" type="sibTrans" cxnId="{58D1CACF-AB75-4730-9C50-0A8F6326C5C7}">
      <dgm:prSet/>
      <dgm:spPr/>
      <dgm:t>
        <a:bodyPr/>
        <a:lstStyle/>
        <a:p>
          <a:endParaRPr lang="en-US"/>
        </a:p>
      </dgm:t>
    </dgm:pt>
    <dgm:pt modelId="{8275CA21-07FB-469D-9C91-5574FECFB30D}">
      <dgm:prSet phldrT="[Text]" phldr="1"/>
      <dgm:spPr/>
      <dgm:t>
        <a:bodyPr/>
        <a:lstStyle/>
        <a:p>
          <a:endParaRPr lang="en-US" sz="1600" dirty="0"/>
        </a:p>
      </dgm:t>
    </dgm:pt>
    <dgm:pt modelId="{D28FAC2D-DB97-4C6D-BEF8-1357596CAD0E}" type="sibTrans" cxnId="{8BB8721A-5DAA-4A0E-AE77-458570617D3F}">
      <dgm:prSet/>
      <dgm:spPr/>
      <dgm:t>
        <a:bodyPr/>
        <a:lstStyle/>
        <a:p>
          <a:endParaRPr lang="en-US"/>
        </a:p>
      </dgm:t>
    </dgm:pt>
    <dgm:pt modelId="{3D871EF6-05FB-44B8-B105-857DCCDB7150}" type="parTrans" cxnId="{8BB8721A-5DAA-4A0E-AE77-458570617D3F}">
      <dgm:prSet/>
      <dgm:spPr/>
      <dgm:t>
        <a:bodyPr/>
        <a:lstStyle/>
        <a:p>
          <a:endParaRPr lang="en-US"/>
        </a:p>
      </dgm:t>
    </dgm:pt>
    <dgm:pt modelId="{2A8CCF4E-04BC-4D08-B080-E5924EB350F3}">
      <dgm:prSet/>
      <dgm:spPr/>
      <dgm:t>
        <a:bodyPr/>
        <a:lstStyle/>
        <a:p>
          <a:endParaRPr lang="en-US" sz="1600" dirty="0"/>
        </a:p>
      </dgm:t>
    </dgm:pt>
    <dgm:pt modelId="{45AA1597-2D1E-4C66-85DA-EC1E5D09C033}" type="sibTrans" cxnId="{5B13919B-6831-4E13-B474-CFA40328B36D}">
      <dgm:prSet/>
      <dgm:spPr/>
      <dgm:t>
        <a:bodyPr/>
        <a:lstStyle/>
        <a:p>
          <a:endParaRPr lang="en-US"/>
        </a:p>
      </dgm:t>
    </dgm:pt>
    <dgm:pt modelId="{93A011CF-D46B-4EE8-AA1A-6E54B2DDD0F8}" type="parTrans" cxnId="{5B13919B-6831-4E13-B474-CFA40328B36D}">
      <dgm:prSet/>
      <dgm:spPr/>
      <dgm:t>
        <a:bodyPr/>
        <a:lstStyle/>
        <a:p>
          <a:endParaRPr lang="en-US"/>
        </a:p>
      </dgm:t>
    </dgm:pt>
    <dgm:pt modelId="{DBD7675A-BB4B-45A5-8069-FC69CE2F601E}" type="pres">
      <dgm:prSet presAssocID="{DF90D53A-5011-411D-A357-5C73C8816C3A}" presName="linear" presStyleCnt="0">
        <dgm:presLayoutVars>
          <dgm:dir/>
          <dgm:resizeHandles val="exact"/>
        </dgm:presLayoutVars>
      </dgm:prSet>
      <dgm:spPr/>
      <dgm:t>
        <a:bodyPr/>
        <a:lstStyle/>
        <a:p>
          <a:pPr rtl="1"/>
          <a:endParaRPr lang="fa-IR"/>
        </a:p>
      </dgm:t>
    </dgm:pt>
    <dgm:pt modelId="{763FAD4E-D756-4194-B26B-59EA16FBCF15}" type="pres">
      <dgm:prSet presAssocID="{F24453D8-53E0-4C59-8A8E-A231FE5EAB2E}" presName="comp" presStyleCnt="0"/>
      <dgm:spPr/>
    </dgm:pt>
    <dgm:pt modelId="{472B6470-5A08-43CE-8C67-9A1C5EEF8519}" type="pres">
      <dgm:prSet presAssocID="{F24453D8-53E0-4C59-8A8E-A231FE5EAB2E}" presName="box" presStyleLbl="node1" presStyleIdx="0" presStyleCnt="3"/>
      <dgm:spPr/>
      <dgm:t>
        <a:bodyPr/>
        <a:lstStyle/>
        <a:p>
          <a:endParaRPr lang="en-US"/>
        </a:p>
      </dgm:t>
    </dgm:pt>
    <dgm:pt modelId="{4DD8FF0C-E41D-4842-B594-51677867F65A}" type="pres">
      <dgm:prSet presAssocID="{F24453D8-53E0-4C59-8A8E-A231FE5EAB2E}" presName="img" presStyleLbl="fgImgPlace1" presStyleIdx="0" presStyleCnt="3"/>
      <dgm:spPr/>
    </dgm:pt>
    <dgm:pt modelId="{D650FB06-815E-4728-BE14-6DBA6B4B31D7}" type="pres">
      <dgm:prSet presAssocID="{F24453D8-53E0-4C59-8A8E-A231FE5EAB2E}" presName="text" presStyleLbl="node1" presStyleIdx="0" presStyleCnt="3">
        <dgm:presLayoutVars>
          <dgm:bulletEnabled val="1"/>
        </dgm:presLayoutVars>
      </dgm:prSet>
      <dgm:spPr/>
      <dgm:t>
        <a:bodyPr/>
        <a:lstStyle/>
        <a:p>
          <a:endParaRPr lang="en-US"/>
        </a:p>
      </dgm:t>
    </dgm:pt>
    <dgm:pt modelId="{F4B471A9-524E-4963-9F49-7451BECF9B44}" type="pres">
      <dgm:prSet presAssocID="{BA5E4842-CD55-4E62-B3FE-AEC45D688485}" presName="spacer" presStyleCnt="0"/>
      <dgm:spPr/>
    </dgm:pt>
    <dgm:pt modelId="{35C72008-5C93-4ECB-B3E8-BEB82B9A07B7}" type="pres">
      <dgm:prSet presAssocID="{B0DEC24D-5C50-414B-A8D7-889BCC6DC466}" presName="comp" presStyleCnt="0"/>
      <dgm:spPr/>
    </dgm:pt>
    <dgm:pt modelId="{BB3C66EC-05AD-4960-9B6A-56CB6204114E}" type="pres">
      <dgm:prSet presAssocID="{B0DEC24D-5C50-414B-A8D7-889BCC6DC466}" presName="box" presStyleLbl="node1" presStyleIdx="1" presStyleCnt="3"/>
      <dgm:spPr/>
      <dgm:t>
        <a:bodyPr/>
        <a:lstStyle/>
        <a:p>
          <a:endParaRPr lang="en-US"/>
        </a:p>
      </dgm:t>
    </dgm:pt>
    <dgm:pt modelId="{637FC80B-EE6B-464D-B1DC-D543997FEE9D}" type="pres">
      <dgm:prSet presAssocID="{B0DEC24D-5C50-414B-A8D7-889BCC6DC466}" presName="img" presStyleLbl="fgImgPlace1" presStyleIdx="1" presStyleCnt="3"/>
      <dgm:spPr/>
    </dgm:pt>
    <dgm:pt modelId="{5CF13E55-D934-4287-973D-00965A660F26}" type="pres">
      <dgm:prSet presAssocID="{B0DEC24D-5C50-414B-A8D7-889BCC6DC466}" presName="text" presStyleLbl="node1" presStyleIdx="1" presStyleCnt="3">
        <dgm:presLayoutVars>
          <dgm:bulletEnabled val="1"/>
        </dgm:presLayoutVars>
      </dgm:prSet>
      <dgm:spPr/>
      <dgm:t>
        <a:bodyPr/>
        <a:lstStyle/>
        <a:p>
          <a:endParaRPr lang="en-US"/>
        </a:p>
      </dgm:t>
    </dgm:pt>
    <dgm:pt modelId="{C132D6AE-12F9-49C0-8B9C-03211D94DB51}" type="pres">
      <dgm:prSet presAssocID="{50ADC56E-A32A-438A-BC09-335F71C74151}" presName="spacer" presStyleCnt="0"/>
      <dgm:spPr/>
    </dgm:pt>
    <dgm:pt modelId="{FEA3824F-B07F-43D2-91A3-47C87348B054}" type="pres">
      <dgm:prSet presAssocID="{EFB804A7-1EF3-49A5-A627-427BB956FE47}" presName="comp" presStyleCnt="0"/>
      <dgm:spPr/>
    </dgm:pt>
    <dgm:pt modelId="{F984FCEA-B3B1-42F2-ACB4-1BBFF08B4189}" type="pres">
      <dgm:prSet presAssocID="{EFB804A7-1EF3-49A5-A627-427BB956FE47}" presName="box" presStyleLbl="node1" presStyleIdx="2" presStyleCnt="3"/>
      <dgm:spPr/>
      <dgm:t>
        <a:bodyPr/>
        <a:lstStyle/>
        <a:p>
          <a:pPr rtl="1"/>
          <a:endParaRPr lang="fa-IR"/>
        </a:p>
      </dgm:t>
    </dgm:pt>
    <dgm:pt modelId="{DDCB6512-6CE4-4384-A87A-A1D086DC6F7B}" type="pres">
      <dgm:prSet presAssocID="{EFB804A7-1EF3-49A5-A627-427BB956FE47}" presName="img" presStyleLbl="fgImgPlace1" presStyleIdx="2" presStyleCnt="3"/>
      <dgm:spPr/>
    </dgm:pt>
    <dgm:pt modelId="{15F3CA36-0DB6-4E80-BBB4-48817DE488E3}" type="pres">
      <dgm:prSet presAssocID="{EFB804A7-1EF3-49A5-A627-427BB956FE47}" presName="text" presStyleLbl="node1" presStyleIdx="2" presStyleCnt="3">
        <dgm:presLayoutVars>
          <dgm:bulletEnabled val="1"/>
        </dgm:presLayoutVars>
      </dgm:prSet>
      <dgm:spPr/>
      <dgm:t>
        <a:bodyPr/>
        <a:lstStyle/>
        <a:p>
          <a:pPr rtl="1"/>
          <a:endParaRPr lang="fa-IR"/>
        </a:p>
      </dgm:t>
    </dgm:pt>
  </dgm:ptLst>
  <dgm:cxnLst>
    <dgm:cxn modelId="{4660BB9C-AE2D-4D97-B5D2-E28EB461C939}" srcId="{DF90D53A-5011-411D-A357-5C73C8816C3A}" destId="{B0DEC24D-5C50-414B-A8D7-889BCC6DC466}" srcOrd="1" destOrd="0" parTransId="{FA9A4F01-9DCD-4C8F-A885-16D93CC672AE}" sibTransId="{50ADC56E-A32A-438A-BC09-335F71C74151}"/>
    <dgm:cxn modelId="{BB365784-D79E-4651-9498-8F7131ED4B0D}" type="presOf" srcId="{DF90D53A-5011-411D-A357-5C73C8816C3A}" destId="{DBD7675A-BB4B-45A5-8069-FC69CE2F601E}" srcOrd="0" destOrd="0" presId="urn:microsoft.com/office/officeart/2005/8/layout/vList4#1"/>
    <dgm:cxn modelId="{2EFB19EE-EF0F-4839-BD19-8AB7C77930F2}" type="presOf" srcId="{EFB804A7-1EF3-49A5-A627-427BB956FE47}" destId="{F984FCEA-B3B1-42F2-ACB4-1BBFF08B4189}" srcOrd="0" destOrd="0" presId="urn:microsoft.com/office/officeart/2005/8/layout/vList4#1"/>
    <dgm:cxn modelId="{99F2B12D-41DD-42CC-86AA-76CB5E3A1D62}" type="presOf" srcId="{F24453D8-53E0-4C59-8A8E-A231FE5EAB2E}" destId="{472B6470-5A08-43CE-8C67-9A1C5EEF8519}" srcOrd="0" destOrd="0" presId="urn:microsoft.com/office/officeart/2005/8/layout/vList4#1"/>
    <dgm:cxn modelId="{4AD3FC49-EDE8-43DB-AD43-73B2DF1CC8C9}" type="presOf" srcId="{8275CA21-07FB-469D-9C91-5574FECFB30D}" destId="{D650FB06-815E-4728-BE14-6DBA6B4B31D7}" srcOrd="1" destOrd="2" presId="urn:microsoft.com/office/officeart/2005/8/layout/vList4#1"/>
    <dgm:cxn modelId="{153C5425-2592-42BF-8090-73A9A1BD1CED}" type="presOf" srcId="{F24453D8-53E0-4C59-8A8E-A231FE5EAB2E}" destId="{D650FB06-815E-4728-BE14-6DBA6B4B31D7}" srcOrd="1" destOrd="0" presId="urn:microsoft.com/office/officeart/2005/8/layout/vList4#1"/>
    <dgm:cxn modelId="{4A6E08B6-C1AB-4FCB-9517-8DE69C27921E}" srcId="{DF90D53A-5011-411D-A357-5C73C8816C3A}" destId="{EFB804A7-1EF3-49A5-A627-427BB956FE47}" srcOrd="2" destOrd="0" parTransId="{E01D88A0-FFA1-487A-85AA-0740FC7AB1D7}" sibTransId="{1D8FD876-E45F-4274-B749-CDCB465D9DE0}"/>
    <dgm:cxn modelId="{8BB8721A-5DAA-4A0E-AE77-458570617D3F}" srcId="{F24453D8-53E0-4C59-8A8E-A231FE5EAB2E}" destId="{8275CA21-07FB-469D-9C91-5574FECFB30D}" srcOrd="1" destOrd="0" parTransId="{3D871EF6-05FB-44B8-B105-857DCCDB7150}" sibTransId="{D28FAC2D-DB97-4C6D-BEF8-1357596CAD0E}"/>
    <dgm:cxn modelId="{659ADE02-C29B-4CCB-B190-77BA1C3DE357}" type="presOf" srcId="{EA4D09A7-2B1C-4B9D-BB15-8CBC6951EE30}" destId="{BB3C66EC-05AD-4960-9B6A-56CB6204114E}" srcOrd="0" destOrd="1" presId="urn:microsoft.com/office/officeart/2005/8/layout/vList4#1"/>
    <dgm:cxn modelId="{15196688-B62A-423A-BF40-F57B5EFCF822}" type="presOf" srcId="{EFB804A7-1EF3-49A5-A627-427BB956FE47}" destId="{15F3CA36-0DB6-4E80-BBB4-48817DE488E3}" srcOrd="1" destOrd="0" presId="urn:microsoft.com/office/officeart/2005/8/layout/vList4#1"/>
    <dgm:cxn modelId="{58D1CACF-AB75-4730-9C50-0A8F6326C5C7}" srcId="{B0DEC24D-5C50-414B-A8D7-889BCC6DC466}" destId="{EA4D09A7-2B1C-4B9D-BB15-8CBC6951EE30}" srcOrd="0" destOrd="0" parTransId="{F8CF6C05-BD76-47E9-8E17-A1A455047F5C}" sibTransId="{DFA48294-71DC-4FBF-AB7A-8E165BFA26B0}"/>
    <dgm:cxn modelId="{1A38A58E-E947-4837-8830-B2BDBBF1F02B}" type="presOf" srcId="{8275CA21-07FB-469D-9C91-5574FECFB30D}" destId="{472B6470-5A08-43CE-8C67-9A1C5EEF8519}" srcOrd="0" destOrd="2" presId="urn:microsoft.com/office/officeart/2005/8/layout/vList4#1"/>
    <dgm:cxn modelId="{1C325318-F938-413C-A1BF-9BBFD7D80EA6}" type="presOf" srcId="{EA4D09A7-2B1C-4B9D-BB15-8CBC6951EE30}" destId="{5CF13E55-D934-4287-973D-00965A660F26}" srcOrd="1" destOrd="1" presId="urn:microsoft.com/office/officeart/2005/8/layout/vList4#1"/>
    <dgm:cxn modelId="{5B13919B-6831-4E13-B474-CFA40328B36D}" srcId="{F24453D8-53E0-4C59-8A8E-A231FE5EAB2E}" destId="{2A8CCF4E-04BC-4D08-B080-E5924EB350F3}" srcOrd="0" destOrd="0" parTransId="{93A011CF-D46B-4EE8-AA1A-6E54B2DDD0F8}" sibTransId="{45AA1597-2D1E-4C66-85DA-EC1E5D09C033}"/>
    <dgm:cxn modelId="{0ECA8A67-2281-4D81-B37D-78FCFD943DBA}" srcId="{B0DEC24D-5C50-414B-A8D7-889BCC6DC466}" destId="{A1EB1ECD-485F-4FC5-BCE2-7DD23EF07969}" srcOrd="1" destOrd="0" parTransId="{8AF86849-D4D0-49B1-B37B-75F3E79DEC87}" sibTransId="{60A91D4F-F030-4732-A1A6-AC8F1FD1A31C}"/>
    <dgm:cxn modelId="{3F820444-F047-46F5-A373-4BD0A6771B9B}" type="presOf" srcId="{B0DEC24D-5C50-414B-A8D7-889BCC6DC466}" destId="{5CF13E55-D934-4287-973D-00965A660F26}" srcOrd="1" destOrd="0" presId="urn:microsoft.com/office/officeart/2005/8/layout/vList4#1"/>
    <dgm:cxn modelId="{863C176E-C202-40B4-84D9-9356BC3D2934}" type="presOf" srcId="{2A8CCF4E-04BC-4D08-B080-E5924EB350F3}" destId="{472B6470-5A08-43CE-8C67-9A1C5EEF8519}" srcOrd="0" destOrd="1" presId="urn:microsoft.com/office/officeart/2005/8/layout/vList4#1"/>
    <dgm:cxn modelId="{02D3FCBE-8BF3-45C5-890B-73BDD539370E}" type="presOf" srcId="{A1EB1ECD-485F-4FC5-BCE2-7DD23EF07969}" destId="{BB3C66EC-05AD-4960-9B6A-56CB6204114E}" srcOrd="0" destOrd="2" presId="urn:microsoft.com/office/officeart/2005/8/layout/vList4#1"/>
    <dgm:cxn modelId="{3A1851F7-6F7D-4BBD-9588-4E09DAC1548F}" type="presOf" srcId="{A1EB1ECD-485F-4FC5-BCE2-7DD23EF07969}" destId="{5CF13E55-D934-4287-973D-00965A660F26}" srcOrd="1" destOrd="2" presId="urn:microsoft.com/office/officeart/2005/8/layout/vList4#1"/>
    <dgm:cxn modelId="{58F5663F-CA38-4FA6-80FC-BA257FC3D2B3}" type="presOf" srcId="{B0DEC24D-5C50-414B-A8D7-889BCC6DC466}" destId="{BB3C66EC-05AD-4960-9B6A-56CB6204114E}" srcOrd="0" destOrd="0" presId="urn:microsoft.com/office/officeart/2005/8/layout/vList4#1"/>
    <dgm:cxn modelId="{1CE4D594-9B24-48D2-8F4F-AC306BFABE5D}" type="presOf" srcId="{2A8CCF4E-04BC-4D08-B080-E5924EB350F3}" destId="{D650FB06-815E-4728-BE14-6DBA6B4B31D7}" srcOrd="1" destOrd="1" presId="urn:microsoft.com/office/officeart/2005/8/layout/vList4#1"/>
    <dgm:cxn modelId="{2CA948DB-A413-4FF1-9FD7-6CC8FAF26D1A}" srcId="{DF90D53A-5011-411D-A357-5C73C8816C3A}" destId="{F24453D8-53E0-4C59-8A8E-A231FE5EAB2E}" srcOrd="0" destOrd="0" parTransId="{3AFD7808-6C9F-49FB-B649-9EB0E307D4CB}" sibTransId="{BA5E4842-CD55-4E62-B3FE-AEC45D688485}"/>
    <dgm:cxn modelId="{D2A191AB-6743-4E4B-B1F0-D2DCDA47D031}" type="presParOf" srcId="{DBD7675A-BB4B-45A5-8069-FC69CE2F601E}" destId="{763FAD4E-D756-4194-B26B-59EA16FBCF15}" srcOrd="0" destOrd="0" presId="urn:microsoft.com/office/officeart/2005/8/layout/vList4#1"/>
    <dgm:cxn modelId="{695E80BB-2555-439C-8029-364D6E2734CF}" type="presParOf" srcId="{763FAD4E-D756-4194-B26B-59EA16FBCF15}" destId="{472B6470-5A08-43CE-8C67-9A1C5EEF8519}" srcOrd="0" destOrd="0" presId="urn:microsoft.com/office/officeart/2005/8/layout/vList4#1"/>
    <dgm:cxn modelId="{CFB17AA2-3574-4726-8DC2-6849D1E4D56E}" type="presParOf" srcId="{763FAD4E-D756-4194-B26B-59EA16FBCF15}" destId="{4DD8FF0C-E41D-4842-B594-51677867F65A}" srcOrd="1" destOrd="0" presId="urn:microsoft.com/office/officeart/2005/8/layout/vList4#1"/>
    <dgm:cxn modelId="{CC47DC20-F0FF-426F-99EE-0380E6E26E45}" type="presParOf" srcId="{763FAD4E-D756-4194-B26B-59EA16FBCF15}" destId="{D650FB06-815E-4728-BE14-6DBA6B4B31D7}" srcOrd="2" destOrd="0" presId="urn:microsoft.com/office/officeart/2005/8/layout/vList4#1"/>
    <dgm:cxn modelId="{88345DD6-F6B2-4DFE-9644-A246F87E182C}" type="presParOf" srcId="{DBD7675A-BB4B-45A5-8069-FC69CE2F601E}" destId="{F4B471A9-524E-4963-9F49-7451BECF9B44}" srcOrd="1" destOrd="0" presId="urn:microsoft.com/office/officeart/2005/8/layout/vList4#1"/>
    <dgm:cxn modelId="{8160045E-E3EF-48D3-AEFB-7865AB5E3198}" type="presParOf" srcId="{DBD7675A-BB4B-45A5-8069-FC69CE2F601E}" destId="{35C72008-5C93-4ECB-B3E8-BEB82B9A07B7}" srcOrd="2" destOrd="0" presId="urn:microsoft.com/office/officeart/2005/8/layout/vList4#1"/>
    <dgm:cxn modelId="{949D6BCF-FCEA-4964-B873-374170068976}" type="presParOf" srcId="{35C72008-5C93-4ECB-B3E8-BEB82B9A07B7}" destId="{BB3C66EC-05AD-4960-9B6A-56CB6204114E}" srcOrd="0" destOrd="0" presId="urn:microsoft.com/office/officeart/2005/8/layout/vList4#1"/>
    <dgm:cxn modelId="{F2F4F61C-03B3-4575-9EE5-7B65D5A0EB05}" type="presParOf" srcId="{35C72008-5C93-4ECB-B3E8-BEB82B9A07B7}" destId="{637FC80B-EE6B-464D-B1DC-D543997FEE9D}" srcOrd="1" destOrd="0" presId="urn:microsoft.com/office/officeart/2005/8/layout/vList4#1"/>
    <dgm:cxn modelId="{E525029B-E122-427C-AB37-FC995D3F5538}" type="presParOf" srcId="{35C72008-5C93-4ECB-B3E8-BEB82B9A07B7}" destId="{5CF13E55-D934-4287-973D-00965A660F26}" srcOrd="2" destOrd="0" presId="urn:microsoft.com/office/officeart/2005/8/layout/vList4#1"/>
    <dgm:cxn modelId="{0152EC54-73B0-435E-ABF7-2B199DD64045}" type="presParOf" srcId="{DBD7675A-BB4B-45A5-8069-FC69CE2F601E}" destId="{C132D6AE-12F9-49C0-8B9C-03211D94DB51}" srcOrd="3" destOrd="0" presId="urn:microsoft.com/office/officeart/2005/8/layout/vList4#1"/>
    <dgm:cxn modelId="{6D6FEBC3-5333-4678-96EE-0A7CF28470D1}" type="presParOf" srcId="{DBD7675A-BB4B-45A5-8069-FC69CE2F601E}" destId="{FEA3824F-B07F-43D2-91A3-47C87348B054}" srcOrd="4" destOrd="0" presId="urn:microsoft.com/office/officeart/2005/8/layout/vList4#1"/>
    <dgm:cxn modelId="{5BDA4459-612C-4F47-B7CB-923E2D4E19C1}" type="presParOf" srcId="{FEA3824F-B07F-43D2-91A3-47C87348B054}" destId="{F984FCEA-B3B1-42F2-ACB4-1BBFF08B4189}" srcOrd="0" destOrd="0" presId="urn:microsoft.com/office/officeart/2005/8/layout/vList4#1"/>
    <dgm:cxn modelId="{F9E0DD81-9014-4223-9234-0A4B4E514659}" type="presParOf" srcId="{FEA3824F-B07F-43D2-91A3-47C87348B054}" destId="{DDCB6512-6CE4-4384-A87A-A1D086DC6F7B}" srcOrd="1" destOrd="0" presId="urn:microsoft.com/office/officeart/2005/8/layout/vList4#1"/>
    <dgm:cxn modelId="{9E6CD983-1D6D-460B-B2F7-BB7BABD4A319}" type="presParOf" srcId="{FEA3824F-B07F-43D2-91A3-47C87348B054}" destId="{15F3CA36-0DB6-4E80-BBB4-48817DE488E3}"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24B5FB7-1B1A-46C1-A73F-4293DD2EA43C}"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n-US"/>
        </a:p>
      </dgm:t>
    </dgm:pt>
    <dgm:pt modelId="{BD5D75EC-94D8-4DD9-9288-E43670DB7271}">
      <dgm:prSet custT="1"/>
      <dgm:spPr/>
      <dgm:t>
        <a:bodyPr/>
        <a:lstStyle/>
        <a:p>
          <a:r>
            <a:rPr lang="en-US" sz="2800" b="1" dirty="0" smtClean="0">
              <a:latin typeface="Times New Roman" pitchFamily="18" charset="0"/>
              <a:cs typeface="Times New Roman" pitchFamily="18" charset="0"/>
            </a:rPr>
            <a:t>thyroid nodule</a:t>
          </a:r>
          <a:endParaRPr lang="en-US" sz="2800" b="1" dirty="0">
            <a:latin typeface="Times New Roman" pitchFamily="18" charset="0"/>
            <a:cs typeface="Times New Roman" pitchFamily="18" charset="0"/>
          </a:endParaRPr>
        </a:p>
      </dgm:t>
    </dgm:pt>
    <dgm:pt modelId="{92C2C2C2-FDE7-4A4E-AE6A-250BDE16933B}" type="parTrans" cxnId="{61579C32-AC98-4599-ACD4-91E8DC25F60F}">
      <dgm:prSet/>
      <dgm:spPr/>
      <dgm:t>
        <a:bodyPr/>
        <a:lstStyle/>
        <a:p>
          <a:endParaRPr lang="en-US"/>
        </a:p>
      </dgm:t>
    </dgm:pt>
    <dgm:pt modelId="{A0AC56CA-CC2B-407E-A008-987B4FA972CF}" type="sibTrans" cxnId="{61579C32-AC98-4599-ACD4-91E8DC25F60F}">
      <dgm:prSet/>
      <dgm:spPr/>
      <dgm:t>
        <a:bodyPr/>
        <a:lstStyle/>
        <a:p>
          <a:endParaRPr lang="en-US"/>
        </a:p>
      </dgm:t>
    </dgm:pt>
    <dgm:pt modelId="{BFDD2100-6DED-484D-AD4C-F3C9FECD44FE}">
      <dgm:prSet custT="1"/>
      <dgm:spPr/>
      <dgm:t>
        <a:bodyPr/>
        <a:lstStyle/>
        <a:p>
          <a:r>
            <a:rPr lang="en-US" sz="2400" b="1" dirty="0" smtClean="0">
              <a:solidFill>
                <a:schemeClr val="accent6">
                  <a:lumMod val="40000"/>
                  <a:lumOff val="60000"/>
                </a:schemeClr>
              </a:solidFill>
              <a:latin typeface="Times New Roman" pitchFamily="18" charset="0"/>
              <a:cs typeface="Times New Roman" pitchFamily="18" charset="0"/>
            </a:rPr>
            <a:t>cervical </a:t>
          </a:r>
          <a:r>
            <a:rPr lang="en-US" sz="2400" b="1" dirty="0" err="1" smtClean="0">
              <a:solidFill>
                <a:schemeClr val="accent6">
                  <a:lumMod val="40000"/>
                  <a:lumOff val="60000"/>
                </a:schemeClr>
              </a:solidFill>
              <a:latin typeface="Times New Roman" pitchFamily="18" charset="0"/>
              <a:cs typeface="Times New Roman" pitchFamily="18" charset="0"/>
            </a:rPr>
            <a:t>adenopathy</a:t>
          </a:r>
          <a:r>
            <a:rPr lang="en-US" sz="2400" b="1" dirty="0" smtClean="0">
              <a:solidFill>
                <a:schemeClr val="accent6">
                  <a:lumMod val="40000"/>
                  <a:lumOff val="60000"/>
                </a:schemeClr>
              </a:solidFill>
              <a:latin typeface="Times New Roman" pitchFamily="18" charset="0"/>
              <a:cs typeface="Times New Roman" pitchFamily="18" charset="0"/>
            </a:rPr>
            <a:t> with or without a palpable thyroid lesion</a:t>
          </a:r>
          <a:endParaRPr lang="en-US" sz="2400" b="1" dirty="0">
            <a:solidFill>
              <a:schemeClr val="accent6">
                <a:lumMod val="40000"/>
                <a:lumOff val="60000"/>
              </a:schemeClr>
            </a:solidFill>
            <a:latin typeface="Times New Roman" pitchFamily="18" charset="0"/>
            <a:cs typeface="Times New Roman" pitchFamily="18" charset="0"/>
          </a:endParaRPr>
        </a:p>
      </dgm:t>
    </dgm:pt>
    <dgm:pt modelId="{44683963-D8FD-49AB-8CA9-04F30E251A31}" type="parTrans" cxnId="{9F144696-6B1E-411B-BDE9-862BDE7E9067}">
      <dgm:prSet/>
      <dgm:spPr/>
      <dgm:t>
        <a:bodyPr/>
        <a:lstStyle/>
        <a:p>
          <a:endParaRPr lang="en-US"/>
        </a:p>
      </dgm:t>
    </dgm:pt>
    <dgm:pt modelId="{163AEFCD-FAB5-4362-BCD1-13FAF2EA3907}" type="sibTrans" cxnId="{9F144696-6B1E-411B-BDE9-862BDE7E9067}">
      <dgm:prSet/>
      <dgm:spPr/>
      <dgm:t>
        <a:bodyPr/>
        <a:lstStyle/>
        <a:p>
          <a:endParaRPr lang="en-US"/>
        </a:p>
      </dgm:t>
    </dgm:pt>
    <dgm:pt modelId="{CFB09E29-BB7D-4E28-8D5B-DC137B5BDF4E}">
      <dgm:prSet custT="1"/>
      <dgm:spPr/>
      <dgm:t>
        <a:bodyPr/>
        <a:lstStyle/>
        <a:p>
          <a:r>
            <a:rPr lang="en-US" sz="3200" b="1" dirty="0" smtClean="0">
              <a:solidFill>
                <a:srgbClr val="FFC000"/>
              </a:solidFill>
              <a:latin typeface="Times New Roman" pitchFamily="18" charset="0"/>
              <a:cs typeface="Times New Roman" pitchFamily="18" charset="0"/>
            </a:rPr>
            <a:t>distant metastases </a:t>
          </a:r>
          <a:endParaRPr lang="en-US" sz="3200" b="1" dirty="0">
            <a:solidFill>
              <a:srgbClr val="FFC000"/>
            </a:solidFill>
            <a:latin typeface="Times New Roman" pitchFamily="18" charset="0"/>
            <a:cs typeface="Times New Roman" pitchFamily="18" charset="0"/>
          </a:endParaRPr>
        </a:p>
      </dgm:t>
    </dgm:pt>
    <dgm:pt modelId="{FFCF41F5-7C44-47A9-A1D5-78D2C314B8D8}" type="parTrans" cxnId="{8D5AE1D6-5978-42FD-8C92-571BBD0C3233}">
      <dgm:prSet/>
      <dgm:spPr/>
      <dgm:t>
        <a:bodyPr/>
        <a:lstStyle/>
        <a:p>
          <a:endParaRPr lang="en-US"/>
        </a:p>
      </dgm:t>
    </dgm:pt>
    <dgm:pt modelId="{600C99B2-38AB-4609-981A-70085120A53E}" type="sibTrans" cxnId="{8D5AE1D6-5978-42FD-8C92-571BBD0C3233}">
      <dgm:prSet/>
      <dgm:spPr/>
      <dgm:t>
        <a:bodyPr/>
        <a:lstStyle/>
        <a:p>
          <a:endParaRPr lang="en-US"/>
        </a:p>
      </dgm:t>
    </dgm:pt>
    <dgm:pt modelId="{0D4044E9-10B1-41E1-A3F1-780C8ED0C2FE}">
      <dgm:prSet custT="1"/>
      <dgm:spPr/>
      <dgm:t>
        <a:bodyPr/>
        <a:lstStyle/>
        <a:p>
          <a:r>
            <a:rPr lang="en-US" sz="2800" b="1" dirty="0" smtClean="0">
              <a:latin typeface="Times New Roman" pitchFamily="18" charset="0"/>
              <a:cs typeface="Times New Roman" pitchFamily="18" charset="0"/>
            </a:rPr>
            <a:t>incidental finding for an unrelated condition </a:t>
          </a:r>
        </a:p>
      </dgm:t>
    </dgm:pt>
    <dgm:pt modelId="{C35C83E3-5797-47F0-89E1-2EA4DF1EA572}" type="parTrans" cxnId="{D234B6E8-DAE7-4B6E-8EE5-618830BF5C52}">
      <dgm:prSet/>
      <dgm:spPr/>
      <dgm:t>
        <a:bodyPr/>
        <a:lstStyle/>
        <a:p>
          <a:endParaRPr lang="en-US"/>
        </a:p>
      </dgm:t>
    </dgm:pt>
    <dgm:pt modelId="{6215AD8A-007A-405E-A128-ED37F9D07197}" type="sibTrans" cxnId="{D234B6E8-DAE7-4B6E-8EE5-618830BF5C52}">
      <dgm:prSet/>
      <dgm:spPr/>
      <dgm:t>
        <a:bodyPr/>
        <a:lstStyle/>
        <a:p>
          <a:endParaRPr lang="en-US"/>
        </a:p>
      </dgm:t>
    </dgm:pt>
    <dgm:pt modelId="{32E5566E-F42D-4B81-B6A6-147B18267AA5}">
      <dgm:prSet custT="1"/>
      <dgm:spPr/>
      <dgm:t>
        <a:bodyPr/>
        <a:lstStyle/>
        <a:p>
          <a:r>
            <a:rPr lang="en-US" sz="2800" b="1" dirty="0" smtClean="0">
              <a:solidFill>
                <a:schemeClr val="accent6">
                  <a:lumMod val="40000"/>
                  <a:lumOff val="60000"/>
                </a:schemeClr>
              </a:solidFill>
              <a:latin typeface="Times New Roman" pitchFamily="18" charset="0"/>
              <a:cs typeface="Times New Roman" pitchFamily="18" charset="0"/>
            </a:rPr>
            <a:t>diffuse enlargement of a lobe or the entire gland </a:t>
          </a:r>
          <a:endParaRPr lang="en-US" sz="2800" dirty="0">
            <a:solidFill>
              <a:schemeClr val="accent6">
                <a:lumMod val="40000"/>
                <a:lumOff val="60000"/>
              </a:schemeClr>
            </a:solidFill>
          </a:endParaRPr>
        </a:p>
      </dgm:t>
    </dgm:pt>
    <dgm:pt modelId="{F86640FF-F548-4A62-A8A3-ABCCEFAED7CA}" type="parTrans" cxnId="{95B47DF6-0EA4-4D6A-B297-68DC70631A73}">
      <dgm:prSet/>
      <dgm:spPr/>
      <dgm:t>
        <a:bodyPr/>
        <a:lstStyle/>
        <a:p>
          <a:endParaRPr lang="en-US"/>
        </a:p>
      </dgm:t>
    </dgm:pt>
    <dgm:pt modelId="{6DB7122C-7147-4E10-A0EC-D78C1F3637EC}" type="sibTrans" cxnId="{95B47DF6-0EA4-4D6A-B297-68DC70631A73}">
      <dgm:prSet/>
      <dgm:spPr/>
      <dgm:t>
        <a:bodyPr/>
        <a:lstStyle/>
        <a:p>
          <a:endParaRPr lang="en-US"/>
        </a:p>
      </dgm:t>
    </dgm:pt>
    <dgm:pt modelId="{4DCE70A5-55F6-4729-82E6-4E419801D497}" type="pres">
      <dgm:prSet presAssocID="{A24B5FB7-1B1A-46C1-A73F-4293DD2EA43C}" presName="diagram" presStyleCnt="0">
        <dgm:presLayoutVars>
          <dgm:dir/>
          <dgm:resizeHandles val="exact"/>
        </dgm:presLayoutVars>
      </dgm:prSet>
      <dgm:spPr/>
      <dgm:t>
        <a:bodyPr/>
        <a:lstStyle/>
        <a:p>
          <a:endParaRPr lang="en-US"/>
        </a:p>
      </dgm:t>
    </dgm:pt>
    <dgm:pt modelId="{5AEE1714-5989-4732-B608-529D861D0D22}" type="pres">
      <dgm:prSet presAssocID="{BD5D75EC-94D8-4DD9-9288-E43670DB7271}" presName="node" presStyleLbl="node1" presStyleIdx="0" presStyleCnt="5">
        <dgm:presLayoutVars>
          <dgm:bulletEnabled val="1"/>
        </dgm:presLayoutVars>
      </dgm:prSet>
      <dgm:spPr/>
      <dgm:t>
        <a:bodyPr/>
        <a:lstStyle/>
        <a:p>
          <a:endParaRPr lang="en-US"/>
        </a:p>
      </dgm:t>
    </dgm:pt>
    <dgm:pt modelId="{EA699B67-0EAB-4439-98FE-5CA10FAF8554}" type="pres">
      <dgm:prSet presAssocID="{A0AC56CA-CC2B-407E-A008-987B4FA972CF}" presName="sibTrans" presStyleCnt="0"/>
      <dgm:spPr/>
    </dgm:pt>
    <dgm:pt modelId="{F5134B9C-0677-4424-9C94-C8FA2FE80D08}" type="pres">
      <dgm:prSet presAssocID="{0D4044E9-10B1-41E1-A3F1-780C8ED0C2FE}" presName="node" presStyleLbl="node1" presStyleIdx="1" presStyleCnt="5">
        <dgm:presLayoutVars>
          <dgm:bulletEnabled val="1"/>
        </dgm:presLayoutVars>
      </dgm:prSet>
      <dgm:spPr/>
      <dgm:t>
        <a:bodyPr/>
        <a:lstStyle/>
        <a:p>
          <a:endParaRPr lang="en-US"/>
        </a:p>
      </dgm:t>
    </dgm:pt>
    <dgm:pt modelId="{FA7BAED8-FE8E-4778-9AC6-B4884D7A67F1}" type="pres">
      <dgm:prSet presAssocID="{6215AD8A-007A-405E-A128-ED37F9D07197}" presName="sibTrans" presStyleCnt="0"/>
      <dgm:spPr/>
    </dgm:pt>
    <dgm:pt modelId="{83B86392-5A32-4C76-811E-8C605244018D}" type="pres">
      <dgm:prSet presAssocID="{CFB09E29-BB7D-4E28-8D5B-DC137B5BDF4E}" presName="node" presStyleLbl="node1" presStyleIdx="2" presStyleCnt="5">
        <dgm:presLayoutVars>
          <dgm:bulletEnabled val="1"/>
        </dgm:presLayoutVars>
      </dgm:prSet>
      <dgm:spPr/>
      <dgm:t>
        <a:bodyPr/>
        <a:lstStyle/>
        <a:p>
          <a:endParaRPr lang="en-US"/>
        </a:p>
      </dgm:t>
    </dgm:pt>
    <dgm:pt modelId="{5B2668EA-15A2-498D-AB22-8F28928C4737}" type="pres">
      <dgm:prSet presAssocID="{600C99B2-38AB-4609-981A-70085120A53E}" presName="sibTrans" presStyleCnt="0"/>
      <dgm:spPr/>
    </dgm:pt>
    <dgm:pt modelId="{5E669F6C-C4D7-43D7-917A-39E9E7D0DB5B}" type="pres">
      <dgm:prSet presAssocID="{32E5566E-F42D-4B81-B6A6-147B18267AA5}" presName="node" presStyleLbl="node1" presStyleIdx="3" presStyleCnt="5">
        <dgm:presLayoutVars>
          <dgm:bulletEnabled val="1"/>
        </dgm:presLayoutVars>
      </dgm:prSet>
      <dgm:spPr/>
      <dgm:t>
        <a:bodyPr/>
        <a:lstStyle/>
        <a:p>
          <a:endParaRPr lang="en-US"/>
        </a:p>
      </dgm:t>
    </dgm:pt>
    <dgm:pt modelId="{549C6E3B-52B9-4487-B398-A5530BBF669F}" type="pres">
      <dgm:prSet presAssocID="{6DB7122C-7147-4E10-A0EC-D78C1F3637EC}" presName="sibTrans" presStyleCnt="0"/>
      <dgm:spPr/>
    </dgm:pt>
    <dgm:pt modelId="{0CCED101-9471-4A10-9C2B-218EF3693187}" type="pres">
      <dgm:prSet presAssocID="{BFDD2100-6DED-484D-AD4C-F3C9FECD44FE}" presName="node" presStyleLbl="node1" presStyleIdx="4" presStyleCnt="5">
        <dgm:presLayoutVars>
          <dgm:bulletEnabled val="1"/>
        </dgm:presLayoutVars>
      </dgm:prSet>
      <dgm:spPr/>
      <dgm:t>
        <a:bodyPr/>
        <a:lstStyle/>
        <a:p>
          <a:endParaRPr lang="en-US"/>
        </a:p>
      </dgm:t>
    </dgm:pt>
  </dgm:ptLst>
  <dgm:cxnLst>
    <dgm:cxn modelId="{51101BAA-9993-4591-8AF3-514167C2A0D2}" type="presOf" srcId="{32E5566E-F42D-4B81-B6A6-147B18267AA5}" destId="{5E669F6C-C4D7-43D7-917A-39E9E7D0DB5B}" srcOrd="0" destOrd="0" presId="urn:microsoft.com/office/officeart/2005/8/layout/default#2"/>
    <dgm:cxn modelId="{112FE671-538A-42E6-95AA-4BF948907243}" type="presOf" srcId="{CFB09E29-BB7D-4E28-8D5B-DC137B5BDF4E}" destId="{83B86392-5A32-4C76-811E-8C605244018D}" srcOrd="0" destOrd="0" presId="urn:microsoft.com/office/officeart/2005/8/layout/default#2"/>
    <dgm:cxn modelId="{55F6DBE6-94B0-463B-8647-B6EF0C2163F4}" type="presOf" srcId="{A24B5FB7-1B1A-46C1-A73F-4293DD2EA43C}" destId="{4DCE70A5-55F6-4729-82E6-4E419801D497}" srcOrd="0" destOrd="0" presId="urn:microsoft.com/office/officeart/2005/8/layout/default#2"/>
    <dgm:cxn modelId="{9F144696-6B1E-411B-BDE9-862BDE7E9067}" srcId="{A24B5FB7-1B1A-46C1-A73F-4293DD2EA43C}" destId="{BFDD2100-6DED-484D-AD4C-F3C9FECD44FE}" srcOrd="4" destOrd="0" parTransId="{44683963-D8FD-49AB-8CA9-04F30E251A31}" sibTransId="{163AEFCD-FAB5-4362-BCD1-13FAF2EA3907}"/>
    <dgm:cxn modelId="{8D5AE1D6-5978-42FD-8C92-571BBD0C3233}" srcId="{A24B5FB7-1B1A-46C1-A73F-4293DD2EA43C}" destId="{CFB09E29-BB7D-4E28-8D5B-DC137B5BDF4E}" srcOrd="2" destOrd="0" parTransId="{FFCF41F5-7C44-47A9-A1D5-78D2C314B8D8}" sibTransId="{600C99B2-38AB-4609-981A-70085120A53E}"/>
    <dgm:cxn modelId="{D234B6E8-DAE7-4B6E-8EE5-618830BF5C52}" srcId="{A24B5FB7-1B1A-46C1-A73F-4293DD2EA43C}" destId="{0D4044E9-10B1-41E1-A3F1-780C8ED0C2FE}" srcOrd="1" destOrd="0" parTransId="{C35C83E3-5797-47F0-89E1-2EA4DF1EA572}" sibTransId="{6215AD8A-007A-405E-A128-ED37F9D07197}"/>
    <dgm:cxn modelId="{58B9E0E3-EBAC-4B3E-9C62-AC653457B910}" type="presOf" srcId="{BD5D75EC-94D8-4DD9-9288-E43670DB7271}" destId="{5AEE1714-5989-4732-B608-529D861D0D22}" srcOrd="0" destOrd="0" presId="urn:microsoft.com/office/officeart/2005/8/layout/default#2"/>
    <dgm:cxn modelId="{D443537A-701A-42AF-91EC-BBD55C13E6D5}" type="presOf" srcId="{0D4044E9-10B1-41E1-A3F1-780C8ED0C2FE}" destId="{F5134B9C-0677-4424-9C94-C8FA2FE80D08}" srcOrd="0" destOrd="0" presId="urn:microsoft.com/office/officeart/2005/8/layout/default#2"/>
    <dgm:cxn modelId="{BFE5A2C5-64CE-42F6-A629-A2DCCDE02613}" type="presOf" srcId="{BFDD2100-6DED-484D-AD4C-F3C9FECD44FE}" destId="{0CCED101-9471-4A10-9C2B-218EF3693187}" srcOrd="0" destOrd="0" presId="urn:microsoft.com/office/officeart/2005/8/layout/default#2"/>
    <dgm:cxn modelId="{95B47DF6-0EA4-4D6A-B297-68DC70631A73}" srcId="{A24B5FB7-1B1A-46C1-A73F-4293DD2EA43C}" destId="{32E5566E-F42D-4B81-B6A6-147B18267AA5}" srcOrd="3" destOrd="0" parTransId="{F86640FF-F548-4A62-A8A3-ABCCEFAED7CA}" sibTransId="{6DB7122C-7147-4E10-A0EC-D78C1F3637EC}"/>
    <dgm:cxn modelId="{61579C32-AC98-4599-ACD4-91E8DC25F60F}" srcId="{A24B5FB7-1B1A-46C1-A73F-4293DD2EA43C}" destId="{BD5D75EC-94D8-4DD9-9288-E43670DB7271}" srcOrd="0" destOrd="0" parTransId="{92C2C2C2-FDE7-4A4E-AE6A-250BDE16933B}" sibTransId="{A0AC56CA-CC2B-407E-A008-987B4FA972CF}"/>
    <dgm:cxn modelId="{731A69E6-9782-4861-B225-BAC0B762D938}" type="presParOf" srcId="{4DCE70A5-55F6-4729-82E6-4E419801D497}" destId="{5AEE1714-5989-4732-B608-529D861D0D22}" srcOrd="0" destOrd="0" presId="urn:microsoft.com/office/officeart/2005/8/layout/default#2"/>
    <dgm:cxn modelId="{754F1860-335E-4B9A-BAB1-2F20ECF863C9}" type="presParOf" srcId="{4DCE70A5-55F6-4729-82E6-4E419801D497}" destId="{EA699B67-0EAB-4439-98FE-5CA10FAF8554}" srcOrd="1" destOrd="0" presId="urn:microsoft.com/office/officeart/2005/8/layout/default#2"/>
    <dgm:cxn modelId="{E8E87ABA-01E5-487E-8CAA-BF7691FC25C9}" type="presParOf" srcId="{4DCE70A5-55F6-4729-82E6-4E419801D497}" destId="{F5134B9C-0677-4424-9C94-C8FA2FE80D08}" srcOrd="2" destOrd="0" presId="urn:microsoft.com/office/officeart/2005/8/layout/default#2"/>
    <dgm:cxn modelId="{72898DDA-852B-4B95-9278-88BE306E628E}" type="presParOf" srcId="{4DCE70A5-55F6-4729-82E6-4E419801D497}" destId="{FA7BAED8-FE8E-4778-9AC6-B4884D7A67F1}" srcOrd="3" destOrd="0" presId="urn:microsoft.com/office/officeart/2005/8/layout/default#2"/>
    <dgm:cxn modelId="{7DE5D081-A255-4B75-9FED-90D44A20C2B8}" type="presParOf" srcId="{4DCE70A5-55F6-4729-82E6-4E419801D497}" destId="{83B86392-5A32-4C76-811E-8C605244018D}" srcOrd="4" destOrd="0" presId="urn:microsoft.com/office/officeart/2005/8/layout/default#2"/>
    <dgm:cxn modelId="{E3E4F035-E7CA-4B37-9B9D-FDF14A782FD6}" type="presParOf" srcId="{4DCE70A5-55F6-4729-82E6-4E419801D497}" destId="{5B2668EA-15A2-498D-AB22-8F28928C4737}" srcOrd="5" destOrd="0" presId="urn:microsoft.com/office/officeart/2005/8/layout/default#2"/>
    <dgm:cxn modelId="{FE419A5B-366B-4ED9-B286-BEB6CB1F7B42}" type="presParOf" srcId="{4DCE70A5-55F6-4729-82E6-4E419801D497}" destId="{5E669F6C-C4D7-43D7-917A-39E9E7D0DB5B}" srcOrd="6" destOrd="0" presId="urn:microsoft.com/office/officeart/2005/8/layout/default#2"/>
    <dgm:cxn modelId="{6FD2ADB7-83E8-42D4-AC6D-94095BB2F46F}" type="presParOf" srcId="{4DCE70A5-55F6-4729-82E6-4E419801D497}" destId="{549C6E3B-52B9-4487-B398-A5530BBF669F}" srcOrd="7" destOrd="0" presId="urn:microsoft.com/office/officeart/2005/8/layout/default#2"/>
    <dgm:cxn modelId="{9CE637D6-98D3-481D-B50E-68A76968BF50}" type="presParOf" srcId="{4DCE70A5-55F6-4729-82E6-4E419801D497}" destId="{0CCED101-9471-4A10-9C2B-218EF3693187}" srcOrd="8"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CAD723-8ECF-4CEE-97FC-934737C5AB8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BF9F1952-C620-43D6-8B09-559FB34EA5D3}">
      <dgm:prSet phldrT="[Text]" phldr="1"/>
      <dgm:spPr/>
      <dgm:t>
        <a:bodyPr/>
        <a:lstStyle/>
        <a:p>
          <a:endParaRPr lang="en-US" dirty="0"/>
        </a:p>
      </dgm:t>
    </dgm:pt>
    <dgm:pt modelId="{70C95BB4-5120-493C-9701-4D7AB6A27635}" type="parTrans" cxnId="{E71CDEE2-EC83-4C4B-8C4A-12699A812500}">
      <dgm:prSet/>
      <dgm:spPr/>
      <dgm:t>
        <a:bodyPr/>
        <a:lstStyle/>
        <a:p>
          <a:endParaRPr lang="en-US"/>
        </a:p>
      </dgm:t>
    </dgm:pt>
    <dgm:pt modelId="{94D0CF61-DD5B-4DBE-A67E-11AF26699F48}" type="sibTrans" cxnId="{E71CDEE2-EC83-4C4B-8C4A-12699A812500}">
      <dgm:prSet/>
      <dgm:spPr/>
      <dgm:t>
        <a:bodyPr/>
        <a:lstStyle/>
        <a:p>
          <a:endParaRPr lang="en-US"/>
        </a:p>
      </dgm:t>
    </dgm:pt>
    <dgm:pt modelId="{D43D77BF-1406-4CE3-9A59-E34D31B075A4}">
      <dgm:prSet phldrT="[Text]" phldr="1"/>
      <dgm:spPr/>
      <dgm:t>
        <a:bodyPr/>
        <a:lstStyle/>
        <a:p>
          <a:endParaRPr lang="en-US" dirty="0"/>
        </a:p>
      </dgm:t>
    </dgm:pt>
    <dgm:pt modelId="{496A919A-59D2-4540-A3A7-A1177434C367}" type="parTrans" cxnId="{69209C95-8A3C-41DB-8058-4DAC61553E86}">
      <dgm:prSet/>
      <dgm:spPr/>
      <dgm:t>
        <a:bodyPr/>
        <a:lstStyle/>
        <a:p>
          <a:endParaRPr lang="en-US"/>
        </a:p>
      </dgm:t>
    </dgm:pt>
    <dgm:pt modelId="{A268FF77-3AA2-4607-B166-A94BA0742A55}" type="sibTrans" cxnId="{69209C95-8A3C-41DB-8058-4DAC61553E86}">
      <dgm:prSet/>
      <dgm:spPr/>
      <dgm:t>
        <a:bodyPr/>
        <a:lstStyle/>
        <a:p>
          <a:endParaRPr lang="en-US"/>
        </a:p>
      </dgm:t>
    </dgm:pt>
    <dgm:pt modelId="{289AD277-59F9-44AE-BC22-14D2A2D43C28}">
      <dgm:prSet phldrT="[Text]" custT="1"/>
      <dgm:spPr/>
      <dgm:t>
        <a:bodyPr/>
        <a:lstStyle/>
        <a:p>
          <a:r>
            <a:rPr lang="en-US" sz="3200" b="1" dirty="0" smtClean="0">
              <a:solidFill>
                <a:srgbClr val="C00000"/>
              </a:solidFill>
              <a:latin typeface="Times New Roman" pitchFamily="18" charset="0"/>
              <a:cs typeface="Times New Roman" pitchFamily="18" charset="0"/>
            </a:rPr>
            <a:t>Intermediate </a:t>
          </a:r>
          <a:endParaRPr lang="en-US" sz="3200" b="1" dirty="0">
            <a:solidFill>
              <a:srgbClr val="C00000"/>
            </a:solidFill>
            <a:latin typeface="Times New Roman" pitchFamily="18" charset="0"/>
            <a:cs typeface="Times New Roman" pitchFamily="18" charset="0"/>
          </a:endParaRPr>
        </a:p>
      </dgm:t>
    </dgm:pt>
    <dgm:pt modelId="{FEF25CCE-195E-40CB-9464-7E771F33B87D}" type="parTrans" cxnId="{59F013FA-D746-49A4-B5AD-03E1B688B4F2}">
      <dgm:prSet/>
      <dgm:spPr/>
      <dgm:t>
        <a:bodyPr/>
        <a:lstStyle/>
        <a:p>
          <a:endParaRPr lang="en-US"/>
        </a:p>
      </dgm:t>
    </dgm:pt>
    <dgm:pt modelId="{8266B72B-7CF9-49C3-A1D9-82DB9BD35ED4}" type="sibTrans" cxnId="{59F013FA-D746-49A4-B5AD-03E1B688B4F2}">
      <dgm:prSet/>
      <dgm:spPr/>
      <dgm:t>
        <a:bodyPr/>
        <a:lstStyle/>
        <a:p>
          <a:endParaRPr lang="en-US"/>
        </a:p>
      </dgm:t>
    </dgm:pt>
    <dgm:pt modelId="{054781AE-C1B7-4942-9436-E9D9A5B85BE0}">
      <dgm:prSet phldrT="[Text]" phldr="1"/>
      <dgm:spPr/>
      <dgm:t>
        <a:bodyPr/>
        <a:lstStyle/>
        <a:p>
          <a:endParaRPr lang="en-US" dirty="0"/>
        </a:p>
      </dgm:t>
    </dgm:pt>
    <dgm:pt modelId="{2B08AC8E-C546-4197-9C5D-F1ADD27F8ED4}" type="parTrans" cxnId="{9B7E0487-3DB6-4666-BAAD-4917F6FE63B2}">
      <dgm:prSet/>
      <dgm:spPr/>
      <dgm:t>
        <a:bodyPr/>
        <a:lstStyle/>
        <a:p>
          <a:endParaRPr lang="en-US"/>
        </a:p>
      </dgm:t>
    </dgm:pt>
    <dgm:pt modelId="{296F59DC-E1B3-45DE-AF5A-7092EBEA5DB3}" type="sibTrans" cxnId="{9B7E0487-3DB6-4666-BAAD-4917F6FE63B2}">
      <dgm:prSet/>
      <dgm:spPr/>
      <dgm:t>
        <a:bodyPr/>
        <a:lstStyle/>
        <a:p>
          <a:endParaRPr lang="en-US"/>
        </a:p>
      </dgm:t>
    </dgm:pt>
    <dgm:pt modelId="{94B25E43-AD2A-4907-8283-DC828A7B08F8}">
      <dgm:prSet phldrT="[Text]" custT="1"/>
      <dgm:spPr/>
      <dgm:t>
        <a:bodyPr/>
        <a:lstStyle/>
        <a:p>
          <a:r>
            <a:rPr lang="en-US" sz="3200" b="1" dirty="0" smtClean="0">
              <a:solidFill>
                <a:srgbClr val="C00000"/>
              </a:solidFill>
              <a:latin typeface="Times New Roman" pitchFamily="18" charset="0"/>
              <a:cs typeface="Times New Roman" pitchFamily="18" charset="0"/>
            </a:rPr>
            <a:t>high</a:t>
          </a:r>
          <a:endParaRPr lang="en-US" sz="3200" b="1" dirty="0">
            <a:solidFill>
              <a:srgbClr val="C00000"/>
            </a:solidFill>
            <a:latin typeface="Times New Roman" pitchFamily="18" charset="0"/>
            <a:cs typeface="Times New Roman" pitchFamily="18" charset="0"/>
          </a:endParaRPr>
        </a:p>
      </dgm:t>
    </dgm:pt>
    <dgm:pt modelId="{F7863C7B-47E4-435F-BFD6-65204E89AABF}" type="parTrans" cxnId="{F242A9AF-99A4-4683-93D9-9F745F2828B3}">
      <dgm:prSet/>
      <dgm:spPr/>
      <dgm:t>
        <a:bodyPr/>
        <a:lstStyle/>
        <a:p>
          <a:endParaRPr lang="en-US"/>
        </a:p>
      </dgm:t>
    </dgm:pt>
    <dgm:pt modelId="{25ECBD0B-2937-4E2C-9CB1-545C733570BF}" type="sibTrans" cxnId="{F242A9AF-99A4-4683-93D9-9F745F2828B3}">
      <dgm:prSet/>
      <dgm:spPr/>
      <dgm:t>
        <a:bodyPr/>
        <a:lstStyle/>
        <a:p>
          <a:endParaRPr lang="en-US"/>
        </a:p>
      </dgm:t>
    </dgm:pt>
    <dgm:pt modelId="{89556F20-3077-4084-9AE2-8E606C545D50}">
      <dgm:prSet custT="1"/>
      <dgm:spPr/>
      <dgm:t>
        <a:bodyPr/>
        <a:lstStyle/>
        <a:p>
          <a:r>
            <a:rPr lang="en-US" sz="3200" b="1" dirty="0" smtClean="0">
              <a:solidFill>
                <a:srgbClr val="C00000"/>
              </a:solidFill>
              <a:latin typeface="Times New Roman" pitchFamily="18" charset="0"/>
              <a:cs typeface="Times New Roman" pitchFamily="18" charset="0"/>
            </a:rPr>
            <a:t>Low</a:t>
          </a:r>
          <a:endParaRPr lang="en-US" sz="3200" b="1" dirty="0">
            <a:solidFill>
              <a:srgbClr val="C00000"/>
            </a:solidFill>
            <a:latin typeface="Times New Roman" pitchFamily="18" charset="0"/>
            <a:cs typeface="Times New Roman" pitchFamily="18" charset="0"/>
          </a:endParaRPr>
        </a:p>
      </dgm:t>
    </dgm:pt>
    <dgm:pt modelId="{7D23B354-8DDF-41B7-B87F-76FB4D769385}" type="parTrans" cxnId="{E4F36840-E461-4507-9CB6-A9E5B4A2526A}">
      <dgm:prSet/>
      <dgm:spPr/>
    </dgm:pt>
    <dgm:pt modelId="{6464B4E1-29CA-40F7-87C0-465FAE7B5A2E}" type="sibTrans" cxnId="{E4F36840-E461-4507-9CB6-A9E5B4A2526A}">
      <dgm:prSet/>
      <dgm:spPr/>
    </dgm:pt>
    <dgm:pt modelId="{8700D158-27D5-4E5A-A448-038008698FCC}" type="pres">
      <dgm:prSet presAssocID="{EACAD723-8ECF-4CEE-97FC-934737C5AB85}" presName="linearFlow" presStyleCnt="0">
        <dgm:presLayoutVars>
          <dgm:dir/>
          <dgm:animLvl val="lvl"/>
          <dgm:resizeHandles val="exact"/>
        </dgm:presLayoutVars>
      </dgm:prSet>
      <dgm:spPr/>
      <dgm:t>
        <a:bodyPr/>
        <a:lstStyle/>
        <a:p>
          <a:pPr rtl="1"/>
          <a:endParaRPr lang="fa-IR"/>
        </a:p>
      </dgm:t>
    </dgm:pt>
    <dgm:pt modelId="{3E720670-1969-47DE-AABA-650A35DB4DAB}" type="pres">
      <dgm:prSet presAssocID="{BF9F1952-C620-43D6-8B09-559FB34EA5D3}" presName="composite" presStyleCnt="0"/>
      <dgm:spPr/>
    </dgm:pt>
    <dgm:pt modelId="{9947A2E0-1817-4E24-9D26-C45C4BFC7A68}" type="pres">
      <dgm:prSet presAssocID="{BF9F1952-C620-43D6-8B09-559FB34EA5D3}" presName="parentText" presStyleLbl="alignNode1" presStyleIdx="0" presStyleCnt="3">
        <dgm:presLayoutVars>
          <dgm:chMax val="1"/>
          <dgm:bulletEnabled val="1"/>
        </dgm:presLayoutVars>
      </dgm:prSet>
      <dgm:spPr/>
      <dgm:t>
        <a:bodyPr/>
        <a:lstStyle/>
        <a:p>
          <a:pPr rtl="1"/>
          <a:endParaRPr lang="fa-IR"/>
        </a:p>
      </dgm:t>
    </dgm:pt>
    <dgm:pt modelId="{0644951D-4143-480E-B9AD-006350434E19}" type="pres">
      <dgm:prSet presAssocID="{BF9F1952-C620-43D6-8B09-559FB34EA5D3}" presName="descendantText" presStyleLbl="alignAcc1" presStyleIdx="0" presStyleCnt="3">
        <dgm:presLayoutVars>
          <dgm:bulletEnabled val="1"/>
        </dgm:presLayoutVars>
      </dgm:prSet>
      <dgm:spPr/>
      <dgm:t>
        <a:bodyPr/>
        <a:lstStyle/>
        <a:p>
          <a:endParaRPr lang="en-US"/>
        </a:p>
      </dgm:t>
    </dgm:pt>
    <dgm:pt modelId="{097AB35D-FC30-4EC0-8AB8-7266C94751A8}" type="pres">
      <dgm:prSet presAssocID="{94D0CF61-DD5B-4DBE-A67E-11AF26699F48}" presName="sp" presStyleCnt="0"/>
      <dgm:spPr/>
    </dgm:pt>
    <dgm:pt modelId="{A56EEAEE-1AF0-4834-A86B-5C5FC83E7C92}" type="pres">
      <dgm:prSet presAssocID="{D43D77BF-1406-4CE3-9A59-E34D31B075A4}" presName="composite" presStyleCnt="0"/>
      <dgm:spPr/>
    </dgm:pt>
    <dgm:pt modelId="{CE2A1C03-BD4C-4846-952C-015A716480C3}" type="pres">
      <dgm:prSet presAssocID="{D43D77BF-1406-4CE3-9A59-E34D31B075A4}" presName="parentText" presStyleLbl="alignNode1" presStyleIdx="1" presStyleCnt="3">
        <dgm:presLayoutVars>
          <dgm:chMax val="1"/>
          <dgm:bulletEnabled val="1"/>
        </dgm:presLayoutVars>
      </dgm:prSet>
      <dgm:spPr/>
      <dgm:t>
        <a:bodyPr/>
        <a:lstStyle/>
        <a:p>
          <a:pPr rtl="1"/>
          <a:endParaRPr lang="fa-IR"/>
        </a:p>
      </dgm:t>
    </dgm:pt>
    <dgm:pt modelId="{94052605-A50A-4334-A3CC-12C47BCF1466}" type="pres">
      <dgm:prSet presAssocID="{D43D77BF-1406-4CE3-9A59-E34D31B075A4}" presName="descendantText" presStyleLbl="alignAcc1" presStyleIdx="1" presStyleCnt="3" custLinFactNeighborX="-2805" custLinFactNeighborY="2235">
        <dgm:presLayoutVars>
          <dgm:bulletEnabled val="1"/>
        </dgm:presLayoutVars>
      </dgm:prSet>
      <dgm:spPr/>
      <dgm:t>
        <a:bodyPr/>
        <a:lstStyle/>
        <a:p>
          <a:endParaRPr lang="en-US"/>
        </a:p>
      </dgm:t>
    </dgm:pt>
    <dgm:pt modelId="{E872D9D9-6C97-44BE-85DD-4BED18DD644F}" type="pres">
      <dgm:prSet presAssocID="{A268FF77-3AA2-4607-B166-A94BA0742A55}" presName="sp" presStyleCnt="0"/>
      <dgm:spPr/>
    </dgm:pt>
    <dgm:pt modelId="{41908AEE-03A6-4490-9F64-A345989A6D4D}" type="pres">
      <dgm:prSet presAssocID="{054781AE-C1B7-4942-9436-E9D9A5B85BE0}" presName="composite" presStyleCnt="0"/>
      <dgm:spPr/>
    </dgm:pt>
    <dgm:pt modelId="{46C72E9E-2522-4926-8B86-7831B3402E1B}" type="pres">
      <dgm:prSet presAssocID="{054781AE-C1B7-4942-9436-E9D9A5B85BE0}" presName="parentText" presStyleLbl="alignNode1" presStyleIdx="2" presStyleCnt="3">
        <dgm:presLayoutVars>
          <dgm:chMax val="1"/>
          <dgm:bulletEnabled val="1"/>
        </dgm:presLayoutVars>
      </dgm:prSet>
      <dgm:spPr/>
      <dgm:t>
        <a:bodyPr/>
        <a:lstStyle/>
        <a:p>
          <a:pPr rtl="1"/>
          <a:endParaRPr lang="fa-IR"/>
        </a:p>
      </dgm:t>
    </dgm:pt>
    <dgm:pt modelId="{DB8D43FF-C77D-4858-83FB-75F6BD9A8053}" type="pres">
      <dgm:prSet presAssocID="{054781AE-C1B7-4942-9436-E9D9A5B85BE0}" presName="descendantText" presStyleLbl="alignAcc1" presStyleIdx="2" presStyleCnt="3">
        <dgm:presLayoutVars>
          <dgm:bulletEnabled val="1"/>
        </dgm:presLayoutVars>
      </dgm:prSet>
      <dgm:spPr/>
      <dgm:t>
        <a:bodyPr/>
        <a:lstStyle/>
        <a:p>
          <a:endParaRPr lang="en-US"/>
        </a:p>
      </dgm:t>
    </dgm:pt>
  </dgm:ptLst>
  <dgm:cxnLst>
    <dgm:cxn modelId="{E2863B3B-3092-4577-9C56-1D934BF23471}" type="presOf" srcId="{D43D77BF-1406-4CE3-9A59-E34D31B075A4}" destId="{CE2A1C03-BD4C-4846-952C-015A716480C3}" srcOrd="0" destOrd="0" presId="urn:microsoft.com/office/officeart/2005/8/layout/chevron2"/>
    <dgm:cxn modelId="{F8D2C177-2ED7-46BA-9FE2-784E10CDDF2F}" type="presOf" srcId="{94B25E43-AD2A-4907-8283-DC828A7B08F8}" destId="{DB8D43FF-C77D-4858-83FB-75F6BD9A8053}" srcOrd="0" destOrd="0" presId="urn:microsoft.com/office/officeart/2005/8/layout/chevron2"/>
    <dgm:cxn modelId="{4AB4F8A5-D56A-4217-9023-60FC45714960}" type="presOf" srcId="{BF9F1952-C620-43D6-8B09-559FB34EA5D3}" destId="{9947A2E0-1817-4E24-9D26-C45C4BFC7A68}" srcOrd="0" destOrd="0" presId="urn:microsoft.com/office/officeart/2005/8/layout/chevron2"/>
    <dgm:cxn modelId="{F242A9AF-99A4-4683-93D9-9F745F2828B3}" srcId="{054781AE-C1B7-4942-9436-E9D9A5B85BE0}" destId="{94B25E43-AD2A-4907-8283-DC828A7B08F8}" srcOrd="0" destOrd="0" parTransId="{F7863C7B-47E4-435F-BFD6-65204E89AABF}" sibTransId="{25ECBD0B-2937-4E2C-9CB1-545C733570BF}"/>
    <dgm:cxn modelId="{34DE6F6D-C742-4F38-9E59-DF1A0539295F}" type="presOf" srcId="{89556F20-3077-4084-9AE2-8E606C545D50}" destId="{0644951D-4143-480E-B9AD-006350434E19}" srcOrd="0" destOrd="0" presId="urn:microsoft.com/office/officeart/2005/8/layout/chevron2"/>
    <dgm:cxn modelId="{E71CDEE2-EC83-4C4B-8C4A-12699A812500}" srcId="{EACAD723-8ECF-4CEE-97FC-934737C5AB85}" destId="{BF9F1952-C620-43D6-8B09-559FB34EA5D3}" srcOrd="0" destOrd="0" parTransId="{70C95BB4-5120-493C-9701-4D7AB6A27635}" sibTransId="{94D0CF61-DD5B-4DBE-A67E-11AF26699F48}"/>
    <dgm:cxn modelId="{69209C95-8A3C-41DB-8058-4DAC61553E86}" srcId="{EACAD723-8ECF-4CEE-97FC-934737C5AB85}" destId="{D43D77BF-1406-4CE3-9A59-E34D31B075A4}" srcOrd="1" destOrd="0" parTransId="{496A919A-59D2-4540-A3A7-A1177434C367}" sibTransId="{A268FF77-3AA2-4607-B166-A94BA0742A55}"/>
    <dgm:cxn modelId="{59F013FA-D746-49A4-B5AD-03E1B688B4F2}" srcId="{D43D77BF-1406-4CE3-9A59-E34D31B075A4}" destId="{289AD277-59F9-44AE-BC22-14D2A2D43C28}" srcOrd="0" destOrd="0" parTransId="{FEF25CCE-195E-40CB-9464-7E771F33B87D}" sibTransId="{8266B72B-7CF9-49C3-A1D9-82DB9BD35ED4}"/>
    <dgm:cxn modelId="{59C328AE-1B31-4B7C-8C9E-614E6AAF3B7B}" type="presOf" srcId="{054781AE-C1B7-4942-9436-E9D9A5B85BE0}" destId="{46C72E9E-2522-4926-8B86-7831B3402E1B}" srcOrd="0" destOrd="0" presId="urn:microsoft.com/office/officeart/2005/8/layout/chevron2"/>
    <dgm:cxn modelId="{BB954A88-55E7-4F12-A3B4-F6B71E2E8113}" type="presOf" srcId="{289AD277-59F9-44AE-BC22-14D2A2D43C28}" destId="{94052605-A50A-4334-A3CC-12C47BCF1466}" srcOrd="0" destOrd="0" presId="urn:microsoft.com/office/officeart/2005/8/layout/chevron2"/>
    <dgm:cxn modelId="{CDAB6CD9-55DF-4703-829B-C12D5FB52FBB}" type="presOf" srcId="{EACAD723-8ECF-4CEE-97FC-934737C5AB85}" destId="{8700D158-27D5-4E5A-A448-038008698FCC}" srcOrd="0" destOrd="0" presId="urn:microsoft.com/office/officeart/2005/8/layout/chevron2"/>
    <dgm:cxn modelId="{E4F36840-E461-4507-9CB6-A9E5B4A2526A}" srcId="{BF9F1952-C620-43D6-8B09-559FB34EA5D3}" destId="{89556F20-3077-4084-9AE2-8E606C545D50}" srcOrd="0" destOrd="0" parTransId="{7D23B354-8DDF-41B7-B87F-76FB4D769385}" sibTransId="{6464B4E1-29CA-40F7-87C0-465FAE7B5A2E}"/>
    <dgm:cxn modelId="{9B7E0487-3DB6-4666-BAAD-4917F6FE63B2}" srcId="{EACAD723-8ECF-4CEE-97FC-934737C5AB85}" destId="{054781AE-C1B7-4942-9436-E9D9A5B85BE0}" srcOrd="2" destOrd="0" parTransId="{2B08AC8E-C546-4197-9C5D-F1ADD27F8ED4}" sibTransId="{296F59DC-E1B3-45DE-AF5A-7092EBEA5DB3}"/>
    <dgm:cxn modelId="{7E3FC5B8-E3A6-46B5-BCD0-A72EA4C1B72A}" type="presParOf" srcId="{8700D158-27D5-4E5A-A448-038008698FCC}" destId="{3E720670-1969-47DE-AABA-650A35DB4DAB}" srcOrd="0" destOrd="0" presId="urn:microsoft.com/office/officeart/2005/8/layout/chevron2"/>
    <dgm:cxn modelId="{ED2A0876-377B-400F-AFF7-9F3681096B7D}" type="presParOf" srcId="{3E720670-1969-47DE-AABA-650A35DB4DAB}" destId="{9947A2E0-1817-4E24-9D26-C45C4BFC7A68}" srcOrd="0" destOrd="0" presId="urn:microsoft.com/office/officeart/2005/8/layout/chevron2"/>
    <dgm:cxn modelId="{2DBE25D4-47DA-4680-8CC7-36CEEAEF073E}" type="presParOf" srcId="{3E720670-1969-47DE-AABA-650A35DB4DAB}" destId="{0644951D-4143-480E-B9AD-006350434E19}" srcOrd="1" destOrd="0" presId="urn:microsoft.com/office/officeart/2005/8/layout/chevron2"/>
    <dgm:cxn modelId="{CEC665B4-EA83-4487-8CD8-AEA7C310199B}" type="presParOf" srcId="{8700D158-27D5-4E5A-A448-038008698FCC}" destId="{097AB35D-FC30-4EC0-8AB8-7266C94751A8}" srcOrd="1" destOrd="0" presId="urn:microsoft.com/office/officeart/2005/8/layout/chevron2"/>
    <dgm:cxn modelId="{9A7CA095-7F5A-48AE-824F-847F6BE321D1}" type="presParOf" srcId="{8700D158-27D5-4E5A-A448-038008698FCC}" destId="{A56EEAEE-1AF0-4834-A86B-5C5FC83E7C92}" srcOrd="2" destOrd="0" presId="urn:microsoft.com/office/officeart/2005/8/layout/chevron2"/>
    <dgm:cxn modelId="{82E1C52F-20AB-4CD9-9DED-D65C340B2519}" type="presParOf" srcId="{A56EEAEE-1AF0-4834-A86B-5C5FC83E7C92}" destId="{CE2A1C03-BD4C-4846-952C-015A716480C3}" srcOrd="0" destOrd="0" presId="urn:microsoft.com/office/officeart/2005/8/layout/chevron2"/>
    <dgm:cxn modelId="{578AD49D-C00A-4CCB-B26C-D72D6A395D43}" type="presParOf" srcId="{A56EEAEE-1AF0-4834-A86B-5C5FC83E7C92}" destId="{94052605-A50A-4334-A3CC-12C47BCF1466}" srcOrd="1" destOrd="0" presId="urn:microsoft.com/office/officeart/2005/8/layout/chevron2"/>
    <dgm:cxn modelId="{BF3BAA70-62C2-4370-8B82-B79C0BE6E015}" type="presParOf" srcId="{8700D158-27D5-4E5A-A448-038008698FCC}" destId="{E872D9D9-6C97-44BE-85DD-4BED18DD644F}" srcOrd="3" destOrd="0" presId="urn:microsoft.com/office/officeart/2005/8/layout/chevron2"/>
    <dgm:cxn modelId="{B1C8B668-3A6E-4E30-80EB-BF5E28CE912F}" type="presParOf" srcId="{8700D158-27D5-4E5A-A448-038008698FCC}" destId="{41908AEE-03A6-4490-9F64-A345989A6D4D}" srcOrd="4" destOrd="0" presId="urn:microsoft.com/office/officeart/2005/8/layout/chevron2"/>
    <dgm:cxn modelId="{F0F2AADA-59C8-40B4-B027-2A8A01614669}" type="presParOf" srcId="{41908AEE-03A6-4490-9F64-A345989A6D4D}" destId="{46C72E9E-2522-4926-8B86-7831B3402E1B}" srcOrd="0" destOrd="0" presId="urn:microsoft.com/office/officeart/2005/8/layout/chevron2"/>
    <dgm:cxn modelId="{E13D7E2E-FBD3-4752-9573-8957008C868F}" type="presParOf" srcId="{41908AEE-03A6-4490-9F64-A345989A6D4D}" destId="{DB8D43FF-C77D-4858-83FB-75F6BD9A805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71DE0-642D-4C3C-AA43-0938CE7B2A8A}">
      <dsp:nvSpPr>
        <dsp:cNvPr id="0" name=""/>
        <dsp:cNvSpPr/>
      </dsp:nvSpPr>
      <dsp:spPr>
        <a:xfrm>
          <a:off x="2038" y="619472"/>
          <a:ext cx="3287017" cy="3287017"/>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a:p>
      </dsp:txBody>
      <dsp:txXfrm>
        <a:off x="483410" y="1100844"/>
        <a:ext cx="2324273" cy="2324273"/>
      </dsp:txXfrm>
    </dsp:sp>
    <dsp:sp modelId="{621BADF1-D0EB-4C13-A3CA-99B90C9096A6}">
      <dsp:nvSpPr>
        <dsp:cNvPr id="0" name=""/>
        <dsp:cNvSpPr/>
      </dsp:nvSpPr>
      <dsp:spPr>
        <a:xfrm>
          <a:off x="3032688" y="154962"/>
          <a:ext cx="2048282" cy="11093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089150">
            <a:lnSpc>
              <a:spcPct val="90000"/>
            </a:lnSpc>
            <a:spcBef>
              <a:spcPct val="0"/>
            </a:spcBef>
            <a:spcAft>
              <a:spcPct val="35000"/>
            </a:spcAft>
          </a:pPr>
          <a:endParaRPr lang="en-US" sz="4700" kern="1200"/>
        </a:p>
      </dsp:txBody>
      <dsp:txXfrm>
        <a:off x="3032688" y="376836"/>
        <a:ext cx="1715472" cy="665620"/>
      </dsp:txXfrm>
    </dsp:sp>
    <dsp:sp modelId="{846A73AF-E7D5-4723-BD15-A04274C76DC1}">
      <dsp:nvSpPr>
        <dsp:cNvPr id="0" name=""/>
        <dsp:cNvSpPr/>
      </dsp:nvSpPr>
      <dsp:spPr>
        <a:xfrm>
          <a:off x="4940543" y="619472"/>
          <a:ext cx="3287017" cy="3287017"/>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a:p>
      </dsp:txBody>
      <dsp:txXfrm>
        <a:off x="5421915" y="1100844"/>
        <a:ext cx="2324273" cy="2324273"/>
      </dsp:txXfrm>
    </dsp:sp>
    <dsp:sp modelId="{DF8B2B6F-AAF8-4819-8FAB-0835A0E23566}">
      <dsp:nvSpPr>
        <dsp:cNvPr id="0" name=""/>
        <dsp:cNvSpPr/>
      </dsp:nvSpPr>
      <dsp:spPr>
        <a:xfrm rot="10800000">
          <a:off x="3148629" y="3261631"/>
          <a:ext cx="2048282" cy="11093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089150">
            <a:lnSpc>
              <a:spcPct val="90000"/>
            </a:lnSpc>
            <a:spcBef>
              <a:spcPct val="0"/>
            </a:spcBef>
            <a:spcAft>
              <a:spcPct val="35000"/>
            </a:spcAft>
          </a:pPr>
          <a:endParaRPr lang="en-US" sz="4700" kern="1200"/>
        </a:p>
      </dsp:txBody>
      <dsp:txXfrm rot="10800000">
        <a:off x="3481439" y="3483505"/>
        <a:ext cx="1715472" cy="6656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468B6-67EC-4F87-B770-F7EB66337DFA}">
      <dsp:nvSpPr>
        <dsp:cNvPr id="0" name=""/>
        <dsp:cNvSpPr/>
      </dsp:nvSpPr>
      <dsp:spPr>
        <a:xfrm>
          <a:off x="2119305" y="1106062"/>
          <a:ext cx="1829013" cy="2081309"/>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Times New Roman" pitchFamily="18" charset="0"/>
              <a:cs typeface="Times New Roman" pitchFamily="18" charset="0"/>
            </a:rPr>
            <a:t>clinical presentation</a:t>
          </a:r>
          <a:endParaRPr lang="en-US" sz="1400" b="1" kern="1200" dirty="0">
            <a:latin typeface="Times New Roman" pitchFamily="18" charset="0"/>
            <a:cs typeface="Times New Roman" pitchFamily="18" charset="0"/>
          </a:endParaRPr>
        </a:p>
      </dsp:txBody>
      <dsp:txXfrm>
        <a:off x="2387158" y="1410863"/>
        <a:ext cx="1293307" cy="1471707"/>
      </dsp:txXfrm>
    </dsp:sp>
    <dsp:sp modelId="{5A7CDD6F-C04F-4D97-9B1D-4E58C376210D}">
      <dsp:nvSpPr>
        <dsp:cNvPr id="0" name=""/>
        <dsp:cNvSpPr/>
      </dsp:nvSpPr>
      <dsp:spPr>
        <a:xfrm rot="5400000">
          <a:off x="2939156" y="1082966"/>
          <a:ext cx="189311" cy="3926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967553" y="1133104"/>
        <a:ext cx="132518" cy="235600"/>
      </dsp:txXfrm>
    </dsp:sp>
    <dsp:sp modelId="{CC5C918B-734B-4151-AD95-0F9A392DFCFD}">
      <dsp:nvSpPr>
        <dsp:cNvPr id="0" name=""/>
        <dsp:cNvSpPr/>
      </dsp:nvSpPr>
      <dsp:spPr>
        <a:xfrm>
          <a:off x="2047868" y="-401123"/>
          <a:ext cx="1971886" cy="1864376"/>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Times New Roman" pitchFamily="18" charset="0"/>
              <a:cs typeface="Times New Roman" pitchFamily="18" charset="0"/>
            </a:rPr>
            <a:t>molecular</a:t>
          </a:r>
          <a:endParaRPr lang="en-US" sz="1400" b="1" kern="1200" dirty="0">
            <a:latin typeface="Times New Roman" pitchFamily="18" charset="0"/>
            <a:cs typeface="Times New Roman" pitchFamily="18" charset="0"/>
          </a:endParaRPr>
        </a:p>
      </dsp:txBody>
      <dsp:txXfrm>
        <a:off x="2336644" y="-128091"/>
        <a:ext cx="1394334" cy="1318312"/>
      </dsp:txXfrm>
    </dsp:sp>
    <dsp:sp modelId="{4795A72E-7CDA-4446-954A-4E7AA0036085}">
      <dsp:nvSpPr>
        <dsp:cNvPr id="0" name=""/>
        <dsp:cNvSpPr/>
      </dsp:nvSpPr>
      <dsp:spPr>
        <a:xfrm rot="10800000">
          <a:off x="3683801" y="1950383"/>
          <a:ext cx="186925" cy="3926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3739878" y="2028917"/>
        <a:ext cx="130848" cy="235600"/>
      </dsp:txXfrm>
    </dsp:sp>
    <dsp:sp modelId="{F9BEE3EB-16CB-4B20-9C1B-D9B85B15A426}">
      <dsp:nvSpPr>
        <dsp:cNvPr id="0" name=""/>
        <dsp:cNvSpPr/>
      </dsp:nvSpPr>
      <dsp:spPr>
        <a:xfrm>
          <a:off x="3595629" y="1115669"/>
          <a:ext cx="2107669" cy="2062096"/>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Times New Roman" pitchFamily="18" charset="0"/>
              <a:cs typeface="Times New Roman" pitchFamily="18" charset="0"/>
            </a:rPr>
            <a:t>pathophysiology</a:t>
          </a:r>
          <a:endParaRPr lang="en-US" sz="1400" b="1" kern="1200" dirty="0">
            <a:latin typeface="Times New Roman" pitchFamily="18" charset="0"/>
            <a:cs typeface="Times New Roman" pitchFamily="18" charset="0"/>
          </a:endParaRPr>
        </a:p>
      </dsp:txBody>
      <dsp:txXfrm>
        <a:off x="3904290" y="1417656"/>
        <a:ext cx="1490347" cy="1458122"/>
      </dsp:txXfrm>
    </dsp:sp>
    <dsp:sp modelId="{646BED1A-573A-4F4F-B6B6-877807863A57}">
      <dsp:nvSpPr>
        <dsp:cNvPr id="0" name=""/>
        <dsp:cNvSpPr/>
      </dsp:nvSpPr>
      <dsp:spPr>
        <a:xfrm rot="16507417">
          <a:off x="2842378" y="2770796"/>
          <a:ext cx="235745" cy="3926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874582" y="2884550"/>
        <a:ext cx="165022" cy="235600"/>
      </dsp:txXfrm>
    </dsp:sp>
    <dsp:sp modelId="{D29E4267-5990-4D67-AA71-2B35BEAD8D3C}">
      <dsp:nvSpPr>
        <dsp:cNvPr id="0" name=""/>
        <dsp:cNvSpPr/>
      </dsp:nvSpPr>
      <dsp:spPr>
        <a:xfrm>
          <a:off x="1939164" y="2734162"/>
          <a:ext cx="1899566" cy="2056414"/>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Times New Roman" pitchFamily="18" charset="0"/>
              <a:cs typeface="Times New Roman" pitchFamily="18" charset="0"/>
            </a:rPr>
            <a:t>pathological differences </a:t>
          </a:r>
          <a:endParaRPr lang="en-US" sz="1400" b="1" kern="1200" dirty="0">
            <a:latin typeface="Times New Roman" pitchFamily="18" charset="0"/>
            <a:cs typeface="Times New Roman" pitchFamily="18" charset="0"/>
          </a:endParaRPr>
        </a:p>
      </dsp:txBody>
      <dsp:txXfrm>
        <a:off x="2217349" y="3035317"/>
        <a:ext cx="1343196" cy="1454104"/>
      </dsp:txXfrm>
    </dsp:sp>
    <dsp:sp modelId="{CBA1B5C6-AB4A-4DDF-B4C0-E59CA7894E5E}">
      <dsp:nvSpPr>
        <dsp:cNvPr id="0" name=""/>
        <dsp:cNvSpPr/>
      </dsp:nvSpPr>
      <dsp:spPr>
        <a:xfrm rot="10588598">
          <a:off x="2066863" y="2008749"/>
          <a:ext cx="38048" cy="3926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2078266" y="2086932"/>
        <a:ext cx="26634" cy="235600"/>
      </dsp:txXfrm>
    </dsp:sp>
    <dsp:sp modelId="{67407CCC-81EC-446C-A2B1-8FE8F5648F60}">
      <dsp:nvSpPr>
        <dsp:cNvPr id="0" name=""/>
        <dsp:cNvSpPr/>
      </dsp:nvSpPr>
      <dsp:spPr>
        <a:xfrm>
          <a:off x="0" y="1242971"/>
          <a:ext cx="2050917" cy="2054809"/>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Times New Roman" pitchFamily="18" charset="0"/>
              <a:cs typeface="Times New Roman" pitchFamily="18" charset="0"/>
            </a:rPr>
            <a:t>long-term outcomes</a:t>
          </a:r>
          <a:endParaRPr lang="en-US" sz="1400" b="1" kern="1200" dirty="0">
            <a:latin typeface="Times New Roman" pitchFamily="18" charset="0"/>
            <a:cs typeface="Times New Roman" pitchFamily="18" charset="0"/>
          </a:endParaRPr>
        </a:p>
      </dsp:txBody>
      <dsp:txXfrm>
        <a:off x="300350" y="1543891"/>
        <a:ext cx="1450217" cy="14529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A50CB-CBAF-4A95-BCA8-047124D0CE47}">
      <dsp:nvSpPr>
        <dsp:cNvPr id="0" name=""/>
        <dsp:cNvSpPr/>
      </dsp:nvSpPr>
      <dsp:spPr>
        <a:xfrm>
          <a:off x="1918" y="0"/>
          <a:ext cx="2011188" cy="452596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itchFamily="18" charset="0"/>
              <a:cs typeface="Times New Roman" pitchFamily="18" charset="0"/>
            </a:rPr>
            <a:t>PTC (80–90%) </a:t>
          </a:r>
          <a:endParaRPr lang="en-US" sz="2000" kern="1200" dirty="0">
            <a:latin typeface="Times New Roman" pitchFamily="18" charset="0"/>
            <a:cs typeface="Times New Roman" pitchFamily="18" charset="0"/>
          </a:endParaRPr>
        </a:p>
      </dsp:txBody>
      <dsp:txXfrm>
        <a:off x="1918" y="1810385"/>
        <a:ext cx="2011188" cy="1810385"/>
      </dsp:txXfrm>
    </dsp:sp>
    <dsp:sp modelId="{601B9AC8-643C-44D8-9DA0-86907478B699}">
      <dsp:nvSpPr>
        <dsp:cNvPr id="0" name=""/>
        <dsp:cNvSpPr/>
      </dsp:nvSpPr>
      <dsp:spPr>
        <a:xfrm>
          <a:off x="253940" y="271557"/>
          <a:ext cx="1507145" cy="1507145"/>
        </a:xfrm>
        <a:prstGeom prst="ellipse">
          <a:avLst/>
        </a:prstGeom>
        <a:blipFill rotWithShape="1">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437A20-1A99-41CA-AC1C-B461ED0AB21E}">
      <dsp:nvSpPr>
        <dsp:cNvPr id="0" name=""/>
        <dsp:cNvSpPr/>
      </dsp:nvSpPr>
      <dsp:spPr>
        <a:xfrm>
          <a:off x="2073443" y="0"/>
          <a:ext cx="2011188" cy="452596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itchFamily="18" charset="0"/>
              <a:cs typeface="Times New Roman" pitchFamily="18" charset="0"/>
            </a:rPr>
            <a:t>FTC (~10%)</a:t>
          </a:r>
          <a:endParaRPr lang="en-US" sz="2000" kern="1200" dirty="0">
            <a:latin typeface="Times New Roman" pitchFamily="18" charset="0"/>
            <a:cs typeface="Times New Roman" pitchFamily="18" charset="0"/>
          </a:endParaRPr>
        </a:p>
      </dsp:txBody>
      <dsp:txXfrm>
        <a:off x="2073443" y="1810385"/>
        <a:ext cx="2011188" cy="1810385"/>
      </dsp:txXfrm>
    </dsp:sp>
    <dsp:sp modelId="{01294A79-5EA9-4E1B-82AD-0129443F5EB1}">
      <dsp:nvSpPr>
        <dsp:cNvPr id="0" name=""/>
        <dsp:cNvSpPr/>
      </dsp:nvSpPr>
      <dsp:spPr>
        <a:xfrm>
          <a:off x="2325464" y="271557"/>
          <a:ext cx="1507145" cy="1507145"/>
        </a:xfrm>
        <a:prstGeom prst="ellipse">
          <a:avLst/>
        </a:prstGeom>
        <a:blipFill rotWithShape="1">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1514FD-567E-47B7-B273-3DA2D8D2E254}">
      <dsp:nvSpPr>
        <dsp:cNvPr id="0" name=""/>
        <dsp:cNvSpPr/>
      </dsp:nvSpPr>
      <dsp:spPr>
        <a:xfrm>
          <a:off x="4144967" y="0"/>
          <a:ext cx="2011188" cy="452596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itchFamily="18" charset="0"/>
              <a:cs typeface="Times New Roman" pitchFamily="18" charset="0"/>
            </a:rPr>
            <a:t>MTC (3–5%)</a:t>
          </a:r>
          <a:endParaRPr lang="en-US" sz="2000" kern="1200" dirty="0">
            <a:latin typeface="Times New Roman" pitchFamily="18" charset="0"/>
            <a:cs typeface="Times New Roman" pitchFamily="18" charset="0"/>
          </a:endParaRPr>
        </a:p>
      </dsp:txBody>
      <dsp:txXfrm>
        <a:off x="4144967" y="1810385"/>
        <a:ext cx="2011188" cy="1810385"/>
      </dsp:txXfrm>
    </dsp:sp>
    <dsp:sp modelId="{CA11BE7B-DF8B-4A40-B557-2C7A490A26F8}">
      <dsp:nvSpPr>
        <dsp:cNvPr id="0" name=""/>
        <dsp:cNvSpPr/>
      </dsp:nvSpPr>
      <dsp:spPr>
        <a:xfrm>
          <a:off x="4396989" y="271557"/>
          <a:ext cx="1507145" cy="1507145"/>
        </a:xfrm>
        <a:prstGeom prst="ellipse">
          <a:avLst/>
        </a:prstGeom>
        <a:blipFill rotWithShape="1">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0E80DC-3F68-45DF-88B9-BC6362BB904E}">
      <dsp:nvSpPr>
        <dsp:cNvPr id="0" name=""/>
        <dsp:cNvSpPr/>
      </dsp:nvSpPr>
      <dsp:spPr>
        <a:xfrm>
          <a:off x="6216492" y="0"/>
          <a:ext cx="2011188" cy="452596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itchFamily="18" charset="0"/>
              <a:cs typeface="Times New Roman" pitchFamily="18" charset="0"/>
            </a:rPr>
            <a:t>rarely ATC and PDTC</a:t>
          </a:r>
          <a:endParaRPr lang="en-US" sz="2000" kern="1200" dirty="0">
            <a:latin typeface="Times New Roman" pitchFamily="18" charset="0"/>
            <a:cs typeface="Times New Roman" pitchFamily="18" charset="0"/>
          </a:endParaRPr>
        </a:p>
      </dsp:txBody>
      <dsp:txXfrm>
        <a:off x="6216492" y="1810385"/>
        <a:ext cx="2011188" cy="1810385"/>
      </dsp:txXfrm>
    </dsp:sp>
    <dsp:sp modelId="{E3AA14C6-2E6A-4FFC-96D5-A15B0BC386FA}">
      <dsp:nvSpPr>
        <dsp:cNvPr id="0" name=""/>
        <dsp:cNvSpPr/>
      </dsp:nvSpPr>
      <dsp:spPr>
        <a:xfrm>
          <a:off x="6468513" y="271557"/>
          <a:ext cx="1507145" cy="1507145"/>
        </a:xfrm>
        <a:prstGeom prst="ellipse">
          <a:avLst/>
        </a:prstGeom>
        <a:blipFill rotWithShape="1">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1D643C-A5B2-454B-B6B3-467181C47E34}">
      <dsp:nvSpPr>
        <dsp:cNvPr id="0" name=""/>
        <dsp:cNvSpPr/>
      </dsp:nvSpPr>
      <dsp:spPr>
        <a:xfrm>
          <a:off x="329183" y="3620770"/>
          <a:ext cx="7571232" cy="678894"/>
        </a:xfrm>
        <a:prstGeom prst="leftRightArrow">
          <a:avLst/>
        </a:prstGeom>
        <a:solidFill>
          <a:schemeClr val="accent1">
            <a:tint val="6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4621B-137A-4A9A-9848-6EB2E85B1889}">
      <dsp:nvSpPr>
        <dsp:cNvPr id="0" name=""/>
        <dsp:cNvSpPr/>
      </dsp:nvSpPr>
      <dsp:spPr>
        <a:xfrm>
          <a:off x="495061" y="645"/>
          <a:ext cx="2262336" cy="135740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accent6">
                  <a:lumMod val="20000"/>
                  <a:lumOff val="80000"/>
                </a:schemeClr>
              </a:solidFill>
            </a:rPr>
            <a:t>Perutz–Jeghers</a:t>
          </a:r>
          <a:endParaRPr lang="en-US" sz="2200" b="1" kern="1200" dirty="0">
            <a:solidFill>
              <a:schemeClr val="accent6">
                <a:lumMod val="20000"/>
                <a:lumOff val="80000"/>
              </a:schemeClr>
            </a:solidFill>
          </a:endParaRPr>
        </a:p>
      </dsp:txBody>
      <dsp:txXfrm>
        <a:off x="495061" y="645"/>
        <a:ext cx="2262336" cy="1357401"/>
      </dsp:txXfrm>
    </dsp:sp>
    <dsp:sp modelId="{1A66E3E0-EAD4-4CE1-ACBD-80686DE6F566}">
      <dsp:nvSpPr>
        <dsp:cNvPr id="0" name=""/>
        <dsp:cNvSpPr/>
      </dsp:nvSpPr>
      <dsp:spPr>
        <a:xfrm>
          <a:off x="3037950" y="0"/>
          <a:ext cx="2262336" cy="135740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accent6">
                  <a:lumMod val="20000"/>
                  <a:lumOff val="80000"/>
                </a:schemeClr>
              </a:solidFill>
            </a:rPr>
            <a:t>Li–Fraumeni</a:t>
          </a:r>
          <a:endParaRPr lang="en-US" sz="2200" b="1" kern="1200" dirty="0">
            <a:solidFill>
              <a:schemeClr val="accent6">
                <a:lumMod val="20000"/>
                <a:lumOff val="80000"/>
              </a:schemeClr>
            </a:solidFill>
          </a:endParaRPr>
        </a:p>
      </dsp:txBody>
      <dsp:txXfrm>
        <a:off x="3037950" y="0"/>
        <a:ext cx="2262336" cy="1357401"/>
      </dsp:txXfrm>
    </dsp:sp>
    <dsp:sp modelId="{EFC3222E-0F0D-41C2-ABBF-DEA8D760665B}">
      <dsp:nvSpPr>
        <dsp:cNvPr id="0" name=""/>
        <dsp:cNvSpPr/>
      </dsp:nvSpPr>
      <dsp:spPr>
        <a:xfrm>
          <a:off x="5472201" y="645"/>
          <a:ext cx="2262336" cy="135740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accent6">
                  <a:lumMod val="20000"/>
                  <a:lumOff val="80000"/>
                </a:schemeClr>
              </a:solidFill>
            </a:rPr>
            <a:t>Beckwith–</a:t>
          </a:r>
          <a:r>
            <a:rPr lang="en-US" sz="2200" b="1" kern="1200" dirty="0" err="1" smtClean="0">
              <a:solidFill>
                <a:schemeClr val="accent6">
                  <a:lumMod val="20000"/>
                  <a:lumOff val="80000"/>
                </a:schemeClr>
              </a:solidFill>
            </a:rPr>
            <a:t>Wiedemann</a:t>
          </a:r>
          <a:endParaRPr lang="en-US" sz="2200" b="1" kern="1200" dirty="0">
            <a:solidFill>
              <a:schemeClr val="accent6">
                <a:lumMod val="20000"/>
                <a:lumOff val="80000"/>
              </a:schemeClr>
            </a:solidFill>
          </a:endParaRPr>
        </a:p>
      </dsp:txBody>
      <dsp:txXfrm>
        <a:off x="5472201" y="645"/>
        <a:ext cx="2262336" cy="1357401"/>
      </dsp:txXfrm>
    </dsp:sp>
    <dsp:sp modelId="{F291065F-DE1E-407F-8CBC-F60DD857934B}">
      <dsp:nvSpPr>
        <dsp:cNvPr id="0" name=""/>
        <dsp:cNvSpPr/>
      </dsp:nvSpPr>
      <dsp:spPr>
        <a:xfrm>
          <a:off x="495061" y="1584280"/>
          <a:ext cx="2262336" cy="135740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accent6">
                  <a:lumMod val="20000"/>
                  <a:lumOff val="80000"/>
                </a:schemeClr>
              </a:solidFill>
            </a:rPr>
            <a:t> </a:t>
          </a:r>
          <a:r>
            <a:rPr lang="en-US" sz="2200" b="1" kern="1200" dirty="0" smtClean="0">
              <a:solidFill>
                <a:schemeClr val="accent6">
                  <a:lumMod val="20000"/>
                  <a:lumOff val="80000"/>
                </a:schemeClr>
              </a:solidFill>
            </a:rPr>
            <a:t>familial </a:t>
          </a:r>
          <a:r>
            <a:rPr lang="en-US" sz="2200" b="1" kern="1200" dirty="0" err="1" smtClean="0">
              <a:solidFill>
                <a:schemeClr val="accent6">
                  <a:lumMod val="20000"/>
                  <a:lumOff val="80000"/>
                </a:schemeClr>
              </a:solidFill>
            </a:rPr>
            <a:t>paragangliomas</a:t>
          </a:r>
          <a:endParaRPr lang="en-US" sz="2200" b="1" kern="1200" dirty="0">
            <a:solidFill>
              <a:schemeClr val="accent6">
                <a:lumMod val="20000"/>
                <a:lumOff val="80000"/>
              </a:schemeClr>
            </a:solidFill>
          </a:endParaRPr>
        </a:p>
      </dsp:txBody>
      <dsp:txXfrm>
        <a:off x="495061" y="1584280"/>
        <a:ext cx="2262336" cy="1357401"/>
      </dsp:txXfrm>
    </dsp:sp>
    <dsp:sp modelId="{9204EAA0-584F-46D1-A6F8-DBCD5B6CF477}">
      <dsp:nvSpPr>
        <dsp:cNvPr id="0" name=""/>
        <dsp:cNvSpPr/>
      </dsp:nvSpPr>
      <dsp:spPr>
        <a:xfrm>
          <a:off x="2983631" y="1584280"/>
          <a:ext cx="2262336" cy="135740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accent6">
                  <a:lumMod val="20000"/>
                  <a:lumOff val="80000"/>
                </a:schemeClr>
              </a:solidFill>
            </a:rPr>
            <a:t>McCune–Albright</a:t>
          </a:r>
          <a:endParaRPr lang="en-US" sz="2200" b="1" kern="1200" dirty="0">
            <a:solidFill>
              <a:schemeClr val="accent6">
                <a:lumMod val="20000"/>
                <a:lumOff val="80000"/>
              </a:schemeClr>
            </a:solidFill>
          </a:endParaRPr>
        </a:p>
      </dsp:txBody>
      <dsp:txXfrm>
        <a:off x="2983631" y="1584280"/>
        <a:ext cx="2262336" cy="1357401"/>
      </dsp:txXfrm>
    </dsp:sp>
    <dsp:sp modelId="{B8BFDCAE-B3E9-4EF9-8B6C-EDEBABE20A33}">
      <dsp:nvSpPr>
        <dsp:cNvPr id="0" name=""/>
        <dsp:cNvSpPr/>
      </dsp:nvSpPr>
      <dsp:spPr>
        <a:xfrm>
          <a:off x="5472201" y="1584280"/>
          <a:ext cx="2262336" cy="135740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en-US" sz="2000" b="1" i="1" kern="1200" dirty="0" smtClean="0">
              <a:solidFill>
                <a:schemeClr val="bg1">
                  <a:lumMod val="95000"/>
                </a:schemeClr>
              </a:solidFill>
              <a:cs typeface="+mj-cs"/>
            </a:rPr>
            <a:t>APC</a:t>
          </a:r>
          <a:r>
            <a:rPr lang="en-US" sz="2000" b="1" i="0" kern="1200" dirty="0" smtClean="0">
              <a:solidFill>
                <a:schemeClr val="bg1">
                  <a:lumMod val="95000"/>
                </a:schemeClr>
              </a:solidFill>
              <a:cs typeface="+mj-cs"/>
            </a:rPr>
            <a:t>-associated </a:t>
          </a:r>
          <a:r>
            <a:rPr lang="en-US" sz="2000" b="1" i="0" kern="1200" dirty="0" err="1" smtClean="0">
              <a:solidFill>
                <a:schemeClr val="bg1">
                  <a:lumMod val="95000"/>
                </a:schemeClr>
              </a:solidFill>
              <a:cs typeface="+mj-cs"/>
            </a:rPr>
            <a:t>polyposis</a:t>
          </a:r>
          <a:endParaRPr lang="en-US" sz="2000" b="1" kern="1200" dirty="0">
            <a:solidFill>
              <a:schemeClr val="bg1">
                <a:lumMod val="95000"/>
              </a:schemeClr>
            </a:solidFill>
            <a:cs typeface="+mj-cs"/>
          </a:endParaRPr>
        </a:p>
      </dsp:txBody>
      <dsp:txXfrm>
        <a:off x="5472201" y="1584280"/>
        <a:ext cx="2262336" cy="1357401"/>
      </dsp:txXfrm>
    </dsp:sp>
    <dsp:sp modelId="{7F8433A9-ACB3-4DB6-BC7B-BD40A6B88279}">
      <dsp:nvSpPr>
        <dsp:cNvPr id="0" name=""/>
        <dsp:cNvSpPr/>
      </dsp:nvSpPr>
      <dsp:spPr>
        <a:xfrm>
          <a:off x="495061" y="3167916"/>
          <a:ext cx="2262336" cy="135740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en-US" sz="2000" b="1" i="0" kern="1200" dirty="0" smtClean="0"/>
            <a:t>Carney complex</a:t>
          </a:r>
          <a:endParaRPr lang="en-US" sz="2000" b="1" kern="1200" dirty="0">
            <a:solidFill>
              <a:schemeClr val="bg1">
                <a:lumMod val="95000"/>
              </a:schemeClr>
            </a:solidFill>
            <a:cs typeface="+mj-cs"/>
          </a:endParaRPr>
        </a:p>
      </dsp:txBody>
      <dsp:txXfrm>
        <a:off x="495061" y="3167916"/>
        <a:ext cx="2262336" cy="1357401"/>
      </dsp:txXfrm>
    </dsp:sp>
    <dsp:sp modelId="{437B8B15-4F42-4B23-8EFC-66464B531A2B}">
      <dsp:nvSpPr>
        <dsp:cNvPr id="0" name=""/>
        <dsp:cNvSpPr/>
      </dsp:nvSpPr>
      <dsp:spPr>
        <a:xfrm>
          <a:off x="2983631" y="3167916"/>
          <a:ext cx="2262336" cy="135740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en-US" sz="2000" b="1" i="0" kern="1200" dirty="0" smtClean="0"/>
            <a:t>Werner syndrome</a:t>
          </a:r>
          <a:endParaRPr lang="en-US" sz="2000" b="1" kern="1200" dirty="0">
            <a:solidFill>
              <a:schemeClr val="bg1">
                <a:lumMod val="95000"/>
              </a:schemeClr>
            </a:solidFill>
            <a:cs typeface="+mj-cs"/>
          </a:endParaRPr>
        </a:p>
      </dsp:txBody>
      <dsp:txXfrm>
        <a:off x="2983631" y="3167916"/>
        <a:ext cx="2262336" cy="1357401"/>
      </dsp:txXfrm>
    </dsp:sp>
    <dsp:sp modelId="{913A26D3-14ED-48CC-BF5B-5BD0D36D6422}">
      <dsp:nvSpPr>
        <dsp:cNvPr id="0" name=""/>
        <dsp:cNvSpPr/>
      </dsp:nvSpPr>
      <dsp:spPr>
        <a:xfrm>
          <a:off x="5472201" y="3167916"/>
          <a:ext cx="2262336" cy="135740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en-US" sz="2200" b="1" i="1" kern="1200" dirty="0" smtClean="0"/>
            <a:t>PTEN</a:t>
          </a:r>
          <a:r>
            <a:rPr lang="en-US" sz="2200" b="1" i="0" kern="1200" dirty="0" smtClean="0"/>
            <a:t> </a:t>
          </a:r>
          <a:r>
            <a:rPr lang="en-US" sz="2200" b="1" i="0" kern="1200" dirty="0" err="1" smtClean="0"/>
            <a:t>hamartoma</a:t>
          </a:r>
          <a:r>
            <a:rPr lang="en-US" sz="2200" b="1" i="0" kern="1200" dirty="0" smtClean="0"/>
            <a:t> tumor syndrome</a:t>
          </a:r>
          <a:endParaRPr lang="en-US" sz="2200" b="1" kern="1200" dirty="0"/>
        </a:p>
      </dsp:txBody>
      <dsp:txXfrm>
        <a:off x="5472201" y="3167916"/>
        <a:ext cx="2262336" cy="13574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F3891-E749-4939-9D69-CAC9BC9459C3}">
      <dsp:nvSpPr>
        <dsp:cNvPr id="0" name=""/>
        <dsp:cNvSpPr/>
      </dsp:nvSpPr>
      <dsp:spPr>
        <a:xfrm>
          <a:off x="2628304" y="1066149"/>
          <a:ext cx="2674681" cy="238659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accent2">
                  <a:lumMod val="20000"/>
                  <a:lumOff val="80000"/>
                </a:schemeClr>
              </a:solidFill>
              <a:latin typeface="Times New Roman" pitchFamily="18" charset="0"/>
              <a:cs typeface="Times New Roman" pitchFamily="18" charset="0"/>
            </a:rPr>
            <a:t>risk factors follicular-cell derived thyroid cancer in children </a:t>
          </a:r>
          <a:endParaRPr lang="en-US" sz="2800" b="1" kern="1200" dirty="0">
            <a:solidFill>
              <a:schemeClr val="accent2">
                <a:lumMod val="20000"/>
                <a:lumOff val="80000"/>
              </a:schemeClr>
            </a:solidFill>
            <a:latin typeface="Times New Roman" pitchFamily="18" charset="0"/>
            <a:cs typeface="Times New Roman" pitchFamily="18" charset="0"/>
          </a:endParaRPr>
        </a:p>
      </dsp:txBody>
      <dsp:txXfrm>
        <a:off x="2744808" y="1182653"/>
        <a:ext cx="2441673" cy="2153591"/>
      </dsp:txXfrm>
    </dsp:sp>
    <dsp:sp modelId="{DDADA9B1-E874-490D-89CA-BC8313BF8C82}">
      <dsp:nvSpPr>
        <dsp:cNvPr id="0" name=""/>
        <dsp:cNvSpPr/>
      </dsp:nvSpPr>
      <dsp:spPr>
        <a:xfrm rot="5797821">
          <a:off x="4002490" y="1156859"/>
          <a:ext cx="182640" cy="0"/>
        </a:xfrm>
        <a:custGeom>
          <a:avLst/>
          <a:gdLst/>
          <a:ahLst/>
          <a:cxnLst/>
          <a:rect l="0" t="0" r="0" b="0"/>
          <a:pathLst>
            <a:path>
              <a:moveTo>
                <a:pt x="0" y="0"/>
              </a:moveTo>
              <a:lnTo>
                <a:pt x="182640" y="0"/>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E38C16-86AC-436B-80B0-44E853A143D9}">
      <dsp:nvSpPr>
        <dsp:cNvPr id="0" name=""/>
        <dsp:cNvSpPr/>
      </dsp:nvSpPr>
      <dsp:spPr>
        <a:xfrm>
          <a:off x="3178799" y="84638"/>
          <a:ext cx="1944114" cy="116292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FFFF00"/>
              </a:solidFill>
              <a:latin typeface="Times New Roman" pitchFamily="18" charset="0"/>
              <a:cs typeface="Times New Roman" pitchFamily="18" charset="0"/>
            </a:rPr>
            <a:t>autoimmune thyroid disorders</a:t>
          </a:r>
          <a:endParaRPr lang="en-US" sz="1600" kern="1200" dirty="0">
            <a:solidFill>
              <a:srgbClr val="FFFF00"/>
            </a:solidFill>
            <a:latin typeface="Times New Roman" pitchFamily="18" charset="0"/>
            <a:cs typeface="Times New Roman" pitchFamily="18" charset="0"/>
          </a:endParaRPr>
        </a:p>
      </dsp:txBody>
      <dsp:txXfrm>
        <a:off x="3235569" y="141408"/>
        <a:ext cx="1830574" cy="1049389"/>
      </dsp:txXfrm>
    </dsp:sp>
    <dsp:sp modelId="{8C398180-1D41-4959-9521-138ED9305E75}">
      <dsp:nvSpPr>
        <dsp:cNvPr id="0" name=""/>
        <dsp:cNvSpPr/>
      </dsp:nvSpPr>
      <dsp:spPr>
        <a:xfrm rot="13058125">
          <a:off x="5188666" y="3251701"/>
          <a:ext cx="127594" cy="0"/>
        </a:xfrm>
        <a:custGeom>
          <a:avLst/>
          <a:gdLst/>
          <a:ahLst/>
          <a:cxnLst/>
          <a:rect l="0" t="0" r="0" b="0"/>
          <a:pathLst>
            <a:path>
              <a:moveTo>
                <a:pt x="0" y="0"/>
              </a:moveTo>
              <a:lnTo>
                <a:pt x="127594" y="0"/>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E9488A-47B9-4934-A9BC-749B4FF6A2B7}">
      <dsp:nvSpPr>
        <dsp:cNvPr id="0" name=""/>
        <dsp:cNvSpPr/>
      </dsp:nvSpPr>
      <dsp:spPr>
        <a:xfrm>
          <a:off x="5029083" y="3212744"/>
          <a:ext cx="1856926" cy="1165276"/>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accent4">
                  <a:lumMod val="20000"/>
                  <a:lumOff val="80000"/>
                </a:schemeClr>
              </a:solidFill>
              <a:latin typeface="Times New Roman" pitchFamily="18" charset="0"/>
              <a:cs typeface="Times New Roman" pitchFamily="18" charset="0"/>
            </a:rPr>
            <a:t>prior radiation exposure </a:t>
          </a:r>
          <a:endParaRPr lang="en-US" sz="2000" b="1" kern="1200" dirty="0">
            <a:solidFill>
              <a:schemeClr val="accent4">
                <a:lumMod val="20000"/>
                <a:lumOff val="80000"/>
              </a:schemeClr>
            </a:solidFill>
            <a:latin typeface="Times New Roman" pitchFamily="18" charset="0"/>
            <a:cs typeface="Times New Roman" pitchFamily="18" charset="0"/>
          </a:endParaRPr>
        </a:p>
      </dsp:txBody>
      <dsp:txXfrm>
        <a:off x="5085967" y="3269628"/>
        <a:ext cx="1743158" cy="1051508"/>
      </dsp:txXfrm>
    </dsp:sp>
    <dsp:sp modelId="{10F2E3AF-05CB-4948-8F53-AC06C83ADE1C}">
      <dsp:nvSpPr>
        <dsp:cNvPr id="0" name=""/>
        <dsp:cNvSpPr/>
      </dsp:nvSpPr>
      <dsp:spPr>
        <a:xfrm rot="18993117">
          <a:off x="2645459" y="3301095"/>
          <a:ext cx="441047" cy="0"/>
        </a:xfrm>
        <a:custGeom>
          <a:avLst/>
          <a:gdLst/>
          <a:ahLst/>
          <a:cxnLst/>
          <a:rect l="0" t="0" r="0" b="0"/>
          <a:pathLst>
            <a:path>
              <a:moveTo>
                <a:pt x="0" y="0"/>
              </a:moveTo>
              <a:lnTo>
                <a:pt x="441047" y="0"/>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DF940A-57DF-463F-80CE-FFED2A2522DF}">
      <dsp:nvSpPr>
        <dsp:cNvPr id="0" name=""/>
        <dsp:cNvSpPr/>
      </dsp:nvSpPr>
      <dsp:spPr>
        <a:xfrm>
          <a:off x="1343589" y="3149441"/>
          <a:ext cx="2001153" cy="1291882"/>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2">
                  <a:lumMod val="90000"/>
                </a:schemeClr>
              </a:solidFill>
              <a:latin typeface="Times New Roman" pitchFamily="18" charset="0"/>
              <a:cs typeface="Times New Roman" pitchFamily="18" charset="0"/>
            </a:rPr>
            <a:t>iodine deficiency</a:t>
          </a:r>
          <a:endParaRPr lang="en-US" sz="2000" b="1" kern="1200" dirty="0">
            <a:solidFill>
              <a:schemeClr val="bg2">
                <a:lumMod val="90000"/>
              </a:schemeClr>
            </a:solidFill>
            <a:latin typeface="Times New Roman" pitchFamily="18" charset="0"/>
            <a:cs typeface="Times New Roman" pitchFamily="18" charset="0"/>
          </a:endParaRPr>
        </a:p>
      </dsp:txBody>
      <dsp:txXfrm>
        <a:off x="1406653" y="3212505"/>
        <a:ext cx="1875025" cy="11657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B6470-5A08-43CE-8C67-9A1C5EEF8519}">
      <dsp:nvSpPr>
        <dsp:cNvPr id="0" name=""/>
        <dsp:cNvSpPr/>
      </dsp:nvSpPr>
      <dsp:spPr>
        <a:xfrm>
          <a:off x="0" y="0"/>
          <a:ext cx="8229600" cy="141436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endParaRPr lang="en-US" sz="2800" b="1" kern="1200" dirty="0" smtClean="0">
            <a:solidFill>
              <a:srgbClr val="FFC000"/>
            </a:solidFill>
          </a:endParaRPr>
        </a:p>
        <a:p>
          <a:pPr lvl="0" algn="l" defTabSz="1244600">
            <a:lnSpc>
              <a:spcPct val="90000"/>
            </a:lnSpc>
            <a:spcBef>
              <a:spcPct val="0"/>
            </a:spcBef>
            <a:spcAft>
              <a:spcPct val="35000"/>
            </a:spcAft>
          </a:pPr>
          <a:r>
            <a:rPr lang="en-US" sz="2800" b="1" kern="1200" dirty="0" smtClean="0">
              <a:solidFill>
                <a:srgbClr val="FFC000"/>
              </a:solidFill>
            </a:rPr>
            <a:t>environmental</a:t>
          </a:r>
          <a:endParaRPr lang="en-US" sz="2000" kern="1200" dirty="0"/>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dsp:txBody>
      <dsp:txXfrm>
        <a:off x="1787356" y="0"/>
        <a:ext cx="6442243" cy="1414363"/>
      </dsp:txXfrm>
    </dsp:sp>
    <dsp:sp modelId="{4DD8FF0C-E41D-4842-B594-51677867F65A}">
      <dsp:nvSpPr>
        <dsp:cNvPr id="0" name=""/>
        <dsp:cNvSpPr/>
      </dsp:nvSpPr>
      <dsp:spPr>
        <a:xfrm>
          <a:off x="141436" y="141436"/>
          <a:ext cx="1645920" cy="1131490"/>
        </a:xfrm>
        <a:prstGeom prst="roundRect">
          <a:avLst>
            <a:gd name="adj" fmla="val 10000"/>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3C66EC-05AD-4960-9B6A-56CB6204114E}">
      <dsp:nvSpPr>
        <dsp:cNvPr id="0" name=""/>
        <dsp:cNvSpPr/>
      </dsp:nvSpPr>
      <dsp:spPr>
        <a:xfrm>
          <a:off x="0" y="1555799"/>
          <a:ext cx="8229600" cy="141436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b="1" kern="1200" dirty="0" smtClean="0">
              <a:solidFill>
                <a:srgbClr val="FFC000"/>
              </a:solidFill>
            </a:rPr>
            <a:t>as part of diagnostic tests</a:t>
          </a:r>
          <a:endParaRPr lang="en-US" sz="2200" kern="1200" dirty="0"/>
        </a:p>
        <a:p>
          <a:pPr marL="285750" lvl="1" indent="-285750" algn="l" defTabSz="1422400">
            <a:lnSpc>
              <a:spcPct val="90000"/>
            </a:lnSpc>
            <a:spcBef>
              <a:spcPct val="0"/>
            </a:spcBef>
            <a:spcAft>
              <a:spcPct val="15000"/>
            </a:spcAft>
            <a:buChar char="••"/>
          </a:pPr>
          <a:endParaRPr lang="en-US" sz="3200" b="1" kern="1200" dirty="0">
            <a:solidFill>
              <a:srgbClr val="FFC000"/>
            </a:solidFill>
          </a:endParaRPr>
        </a:p>
        <a:p>
          <a:pPr marL="171450" lvl="1" indent="-171450" algn="l" defTabSz="755650">
            <a:lnSpc>
              <a:spcPct val="90000"/>
            </a:lnSpc>
            <a:spcBef>
              <a:spcPct val="0"/>
            </a:spcBef>
            <a:spcAft>
              <a:spcPct val="15000"/>
            </a:spcAft>
            <a:buChar char="••"/>
          </a:pPr>
          <a:endParaRPr lang="en-US" sz="1700" kern="1200" dirty="0"/>
        </a:p>
      </dsp:txBody>
      <dsp:txXfrm>
        <a:off x="1787356" y="1555799"/>
        <a:ext cx="6442243" cy="1414363"/>
      </dsp:txXfrm>
    </dsp:sp>
    <dsp:sp modelId="{637FC80B-EE6B-464D-B1DC-D543997FEE9D}">
      <dsp:nvSpPr>
        <dsp:cNvPr id="0" name=""/>
        <dsp:cNvSpPr/>
      </dsp:nvSpPr>
      <dsp:spPr>
        <a:xfrm>
          <a:off x="141436" y="1697236"/>
          <a:ext cx="1645920" cy="1131490"/>
        </a:xfrm>
        <a:prstGeom prst="roundRect">
          <a:avLst>
            <a:gd name="adj" fmla="val 10000"/>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84FCEA-B3B1-42F2-ACB4-1BBFF08B4189}">
      <dsp:nvSpPr>
        <dsp:cNvPr id="0" name=""/>
        <dsp:cNvSpPr/>
      </dsp:nvSpPr>
      <dsp:spPr>
        <a:xfrm>
          <a:off x="0" y="3111599"/>
          <a:ext cx="8229600" cy="141436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smtClean="0">
              <a:solidFill>
                <a:srgbClr val="FFC000"/>
              </a:solidFill>
            </a:rPr>
            <a:t>following radiotherapy for a prior malignancy </a:t>
          </a:r>
          <a:endParaRPr lang="en-US" sz="2800" b="1" kern="1200" dirty="0">
            <a:solidFill>
              <a:srgbClr val="FFC000"/>
            </a:solidFill>
          </a:endParaRPr>
        </a:p>
      </dsp:txBody>
      <dsp:txXfrm>
        <a:off x="1787356" y="3111599"/>
        <a:ext cx="6442243" cy="1414363"/>
      </dsp:txXfrm>
    </dsp:sp>
    <dsp:sp modelId="{DDCB6512-6CE4-4384-A87A-A1D086DC6F7B}">
      <dsp:nvSpPr>
        <dsp:cNvPr id="0" name=""/>
        <dsp:cNvSpPr/>
      </dsp:nvSpPr>
      <dsp:spPr>
        <a:xfrm>
          <a:off x="141436" y="3253035"/>
          <a:ext cx="1645920" cy="1131490"/>
        </a:xfrm>
        <a:prstGeom prst="roundRect">
          <a:avLst>
            <a:gd name="adj" fmla="val 10000"/>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0C81E1-06E1-4818-92AE-1208FF1F4B5B}"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32080-E1E3-415F-88F8-E483BB05B801}" type="slidenum">
              <a:rPr lang="en-US" smtClean="0"/>
              <a:pPr/>
              <a:t>‹#›</a:t>
            </a:fld>
            <a:endParaRPr lang="en-US"/>
          </a:p>
        </p:txBody>
      </p:sp>
    </p:spTree>
    <p:extLst>
      <p:ext uri="{BB962C8B-B14F-4D97-AF65-F5344CB8AC3E}">
        <p14:creationId xmlns:p14="http://schemas.microsoft.com/office/powerpoint/2010/main" val="3972445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0C81E1-06E1-4818-92AE-1208FF1F4B5B}"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32080-E1E3-415F-88F8-E483BB05B801}" type="slidenum">
              <a:rPr lang="en-US" smtClean="0"/>
              <a:pPr/>
              <a:t>‹#›</a:t>
            </a:fld>
            <a:endParaRPr lang="en-US"/>
          </a:p>
        </p:txBody>
      </p:sp>
    </p:spTree>
    <p:extLst>
      <p:ext uri="{BB962C8B-B14F-4D97-AF65-F5344CB8AC3E}">
        <p14:creationId xmlns:p14="http://schemas.microsoft.com/office/powerpoint/2010/main" val="3457765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0C81E1-06E1-4818-92AE-1208FF1F4B5B}"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32080-E1E3-415F-88F8-E483BB05B801}" type="slidenum">
              <a:rPr lang="en-US" smtClean="0"/>
              <a:pPr/>
              <a:t>‹#›</a:t>
            </a:fld>
            <a:endParaRPr lang="en-US"/>
          </a:p>
        </p:txBody>
      </p:sp>
    </p:spTree>
    <p:extLst>
      <p:ext uri="{BB962C8B-B14F-4D97-AF65-F5344CB8AC3E}">
        <p14:creationId xmlns:p14="http://schemas.microsoft.com/office/powerpoint/2010/main" val="1042297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  </a:t>
            </a:r>
            <a:r>
              <a:rPr lang="en-US" dirty="0" err="1" smtClean="0"/>
              <a:t>treThyroid</a:t>
            </a:r>
            <a:r>
              <a:rPr lang="en-US" dirty="0" smtClean="0"/>
              <a:t> Cancer in the Pediatric Population</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20C81E1-06E1-4818-92AE-1208FF1F4B5B}"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32080-E1E3-415F-88F8-E483BB05B801}" type="slidenum">
              <a:rPr lang="en-US" smtClean="0"/>
              <a:pPr/>
              <a:t>‹#›</a:t>
            </a:fld>
            <a:endParaRPr lang="en-US"/>
          </a:p>
        </p:txBody>
      </p:sp>
    </p:spTree>
    <p:extLst>
      <p:ext uri="{BB962C8B-B14F-4D97-AF65-F5344CB8AC3E}">
        <p14:creationId xmlns:p14="http://schemas.microsoft.com/office/powerpoint/2010/main" val="12995787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0C81E1-06E1-4818-92AE-1208FF1F4B5B}"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32080-E1E3-415F-88F8-E483BB05B801}" type="slidenum">
              <a:rPr lang="en-US" smtClean="0"/>
              <a:pPr/>
              <a:t>‹#›</a:t>
            </a:fld>
            <a:endParaRPr lang="en-US"/>
          </a:p>
        </p:txBody>
      </p:sp>
    </p:spTree>
    <p:extLst>
      <p:ext uri="{BB962C8B-B14F-4D97-AF65-F5344CB8AC3E}">
        <p14:creationId xmlns:p14="http://schemas.microsoft.com/office/powerpoint/2010/main" val="37536508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0C81E1-06E1-4818-92AE-1208FF1F4B5B}"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732080-E1E3-415F-88F8-E483BB05B801}" type="slidenum">
              <a:rPr lang="en-US" smtClean="0"/>
              <a:pPr/>
              <a:t>‹#›</a:t>
            </a:fld>
            <a:endParaRPr lang="en-US"/>
          </a:p>
        </p:txBody>
      </p:sp>
    </p:spTree>
    <p:extLst>
      <p:ext uri="{BB962C8B-B14F-4D97-AF65-F5344CB8AC3E}">
        <p14:creationId xmlns:p14="http://schemas.microsoft.com/office/powerpoint/2010/main" val="1502908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0C81E1-06E1-4818-92AE-1208FF1F4B5B}" type="datetimeFigureOut">
              <a:rPr lang="en-US" smtClean="0"/>
              <a:pPr/>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732080-E1E3-415F-88F8-E483BB05B801}" type="slidenum">
              <a:rPr lang="en-US" smtClean="0"/>
              <a:pPr/>
              <a:t>‹#›</a:t>
            </a:fld>
            <a:endParaRPr lang="en-US"/>
          </a:p>
        </p:txBody>
      </p:sp>
    </p:spTree>
    <p:extLst>
      <p:ext uri="{BB962C8B-B14F-4D97-AF65-F5344CB8AC3E}">
        <p14:creationId xmlns:p14="http://schemas.microsoft.com/office/powerpoint/2010/main" val="514288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0C81E1-06E1-4818-92AE-1208FF1F4B5B}" type="datetimeFigureOut">
              <a:rPr lang="en-US" smtClean="0"/>
              <a:pPr/>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732080-E1E3-415F-88F8-E483BB05B801}" type="slidenum">
              <a:rPr lang="en-US" smtClean="0"/>
              <a:pPr/>
              <a:t>‹#›</a:t>
            </a:fld>
            <a:endParaRPr lang="en-US"/>
          </a:p>
        </p:txBody>
      </p:sp>
    </p:spTree>
    <p:extLst>
      <p:ext uri="{BB962C8B-B14F-4D97-AF65-F5344CB8AC3E}">
        <p14:creationId xmlns:p14="http://schemas.microsoft.com/office/powerpoint/2010/main" val="3106982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0C81E1-06E1-4818-92AE-1208FF1F4B5B}" type="datetimeFigureOut">
              <a:rPr lang="en-US" smtClean="0"/>
              <a:pPr/>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732080-E1E3-415F-88F8-E483BB05B801}" type="slidenum">
              <a:rPr lang="en-US" smtClean="0"/>
              <a:pPr/>
              <a:t>‹#›</a:t>
            </a:fld>
            <a:endParaRPr lang="en-US"/>
          </a:p>
        </p:txBody>
      </p:sp>
    </p:spTree>
    <p:extLst>
      <p:ext uri="{BB962C8B-B14F-4D97-AF65-F5344CB8AC3E}">
        <p14:creationId xmlns:p14="http://schemas.microsoft.com/office/powerpoint/2010/main" val="2261029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0C81E1-06E1-4818-92AE-1208FF1F4B5B}"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732080-E1E3-415F-88F8-E483BB05B801}" type="slidenum">
              <a:rPr lang="en-US" smtClean="0"/>
              <a:pPr/>
              <a:t>‹#›</a:t>
            </a:fld>
            <a:endParaRPr lang="en-US"/>
          </a:p>
        </p:txBody>
      </p:sp>
    </p:spTree>
    <p:extLst>
      <p:ext uri="{BB962C8B-B14F-4D97-AF65-F5344CB8AC3E}">
        <p14:creationId xmlns:p14="http://schemas.microsoft.com/office/powerpoint/2010/main" val="1656468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0C81E1-06E1-4818-92AE-1208FF1F4B5B}"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732080-E1E3-415F-88F8-E483BB05B801}" type="slidenum">
              <a:rPr lang="en-US" smtClean="0"/>
              <a:pPr/>
              <a:t>‹#›</a:t>
            </a:fld>
            <a:endParaRPr lang="en-US"/>
          </a:p>
        </p:txBody>
      </p:sp>
    </p:spTree>
    <p:extLst>
      <p:ext uri="{BB962C8B-B14F-4D97-AF65-F5344CB8AC3E}">
        <p14:creationId xmlns:p14="http://schemas.microsoft.com/office/powerpoint/2010/main" val="2100162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0C81E1-06E1-4818-92AE-1208FF1F4B5B}" type="datetimeFigureOut">
              <a:rPr lang="en-US" smtClean="0"/>
              <a:pPr/>
              <a:t>12/2/2021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732080-E1E3-415F-88F8-E483BB05B801}" type="slidenum">
              <a:rPr lang="en-US" smtClean="0"/>
              <a:pPr/>
              <a:t>‹#›</a:t>
            </a:fld>
            <a:endParaRPr lang="en-US"/>
          </a:p>
        </p:txBody>
      </p:sp>
    </p:spTree>
    <p:extLst>
      <p:ext uri="{BB962C8B-B14F-4D97-AF65-F5344CB8AC3E}">
        <p14:creationId xmlns:p14="http://schemas.microsoft.com/office/powerpoint/2010/main" val="1095916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fa-IR" smtClean="0"/>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14737" y="2667794"/>
            <a:ext cx="1914525" cy="2390775"/>
          </a:xfrm>
        </p:spPr>
      </p:pic>
      <p:sp>
        <p:nvSpPr>
          <p:cNvPr id="14340" name="AutoShape 2" descr="معجزه واژه مقدس «بسم الله الرحمن الرحیم» در عاقبت انسان + فیلم"/>
          <p:cNvSpPr>
            <a:spLocks noChangeAspect="1" noChangeArrowheads="1"/>
          </p:cNvSpPr>
          <p:nvPr/>
        </p:nvSpPr>
        <p:spPr bwMode="auto">
          <a:xfrm>
            <a:off x="144463" y="-144463"/>
            <a:ext cx="304800" cy="304801"/>
          </a:xfrm>
          <a:prstGeom prst="rect">
            <a:avLst/>
          </a:prstGeom>
          <a:noFill/>
          <a:ln w="9525">
            <a:noFill/>
            <a:miter lim="800000"/>
            <a:headEnd/>
            <a:tailEnd/>
          </a:ln>
        </p:spPr>
        <p:txBody>
          <a:bodyPr/>
          <a:lstStyle/>
          <a:p>
            <a:endParaRPr lang="fa-IR"/>
          </a:p>
        </p:txBody>
      </p:sp>
      <p:pic>
        <p:nvPicPr>
          <p:cNvPr id="14341" name="Picture 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b="1" dirty="0" smtClean="0"/>
          </a:p>
          <a:p>
            <a:pPr marL="0" indent="0">
              <a:buNone/>
            </a:pPr>
            <a:r>
              <a:rPr lang="en-US" b="1" dirty="0" smtClean="0">
                <a:latin typeface="Times New Roman" pitchFamily="18" charset="0"/>
                <a:cs typeface="Times New Roman" pitchFamily="18" charset="0"/>
              </a:rPr>
              <a:t>In </a:t>
            </a:r>
            <a:r>
              <a:rPr lang="en-US" b="1" dirty="0">
                <a:latin typeface="Times New Roman" pitchFamily="18" charset="0"/>
                <a:cs typeface="Times New Roman" pitchFamily="18" charset="0"/>
              </a:rPr>
              <a:t>comparison to adults, children more often present with aggressive, advanced stage disease. </a:t>
            </a:r>
          </a:p>
        </p:txBody>
      </p:sp>
    </p:spTree>
    <p:extLst>
      <p:ext uri="{BB962C8B-B14F-4D97-AF65-F5344CB8AC3E}">
        <p14:creationId xmlns:p14="http://schemas.microsoft.com/office/powerpoint/2010/main" val="139223309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r>
              <a:rPr lang="en-US" b="1" dirty="0" smtClean="0">
                <a:solidFill>
                  <a:schemeClr val="accent3">
                    <a:lumMod val="50000"/>
                  </a:schemeClr>
                </a:solidFill>
              </a:rPr>
              <a:t>Serum </a:t>
            </a:r>
            <a:r>
              <a:rPr lang="en-US" b="1" dirty="0" err="1" smtClean="0">
                <a:solidFill>
                  <a:schemeClr val="accent3">
                    <a:lumMod val="50000"/>
                  </a:schemeClr>
                </a:solidFill>
              </a:rPr>
              <a:t>Tg</a:t>
            </a:r>
            <a:r>
              <a:rPr lang="en-US" b="1" dirty="0" smtClean="0">
                <a:solidFill>
                  <a:schemeClr val="accent3">
                    <a:lumMod val="50000"/>
                  </a:schemeClr>
                </a:solidFill>
              </a:rPr>
              <a:t>&gt;2ng/</a:t>
            </a:r>
            <a:r>
              <a:rPr lang="en-US" b="1" dirty="0" err="1" smtClean="0">
                <a:solidFill>
                  <a:schemeClr val="accent3">
                    <a:lumMod val="50000"/>
                  </a:schemeClr>
                </a:solidFill>
              </a:rPr>
              <a:t>ml:possibly</a:t>
            </a:r>
            <a:r>
              <a:rPr lang="en-US" b="1" dirty="0" smtClean="0">
                <a:solidFill>
                  <a:schemeClr val="accent3">
                    <a:lumMod val="50000"/>
                  </a:schemeClr>
                </a:solidFill>
              </a:rPr>
              <a:t> residual disease</a:t>
            </a:r>
          </a:p>
          <a:p>
            <a:pPr>
              <a:buNone/>
            </a:pPr>
            <a:r>
              <a:rPr lang="en-US" b="1" dirty="0" smtClean="0">
                <a:solidFill>
                  <a:schemeClr val="accent3">
                    <a:lumMod val="50000"/>
                  </a:schemeClr>
                </a:solidFill>
              </a:rPr>
              <a:t>If an</a:t>
            </a:r>
            <a:r>
              <a:rPr lang="en-US" b="1" dirty="0" smtClean="0">
                <a:solidFill>
                  <a:schemeClr val="accent2">
                    <a:lumMod val="75000"/>
                  </a:schemeClr>
                </a:solidFill>
              </a:rPr>
              <a:t> I-123 scan shows uptake outside the thyroid bed                further imaging for detect the abnormal LN(s):</a:t>
            </a:r>
          </a:p>
          <a:p>
            <a:pPr>
              <a:buNone/>
            </a:pPr>
            <a:endParaRPr lang="fa-IR" b="1" dirty="0">
              <a:solidFill>
                <a:schemeClr val="accent3">
                  <a:lumMod val="50000"/>
                </a:schemeClr>
              </a:solidFill>
            </a:endParaRPr>
          </a:p>
        </p:txBody>
      </p:sp>
      <p:sp>
        <p:nvSpPr>
          <p:cNvPr id="5" name="Right Arrow 4"/>
          <p:cNvSpPr/>
          <p:nvPr/>
        </p:nvSpPr>
        <p:spPr>
          <a:xfrm>
            <a:off x="3143240" y="4143380"/>
            <a:ext cx="1071570" cy="214314"/>
          </a:xfrm>
          <a:prstGeom prst="rightArrow">
            <a:avLst>
              <a:gd name="adj1" fmla="val 6910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lgn="ctr">
              <a:buNone/>
            </a:pPr>
            <a:endParaRPr lang="en-US" b="1" dirty="0" smtClean="0"/>
          </a:p>
          <a:p>
            <a:pPr marL="0" indent="0" algn="ctr">
              <a:buNone/>
            </a:pPr>
            <a:endParaRPr lang="en-US" b="1" dirty="0"/>
          </a:p>
          <a:p>
            <a:pPr marL="0" indent="0" algn="ctr">
              <a:buNone/>
            </a:pPr>
            <a:r>
              <a:rPr lang="en-US" b="1" dirty="0" smtClean="0"/>
              <a:t>Surveillance</a:t>
            </a:r>
            <a:endParaRPr lang="fa-IR" b="1" dirty="0"/>
          </a:p>
        </p:txBody>
      </p:sp>
    </p:spTree>
    <p:extLst>
      <p:ext uri="{BB962C8B-B14F-4D97-AF65-F5344CB8AC3E}">
        <p14:creationId xmlns:p14="http://schemas.microsoft.com/office/powerpoint/2010/main" val="106697380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marL="0" indent="0">
              <a:buNone/>
            </a:pPr>
            <a:endParaRPr lang="en-US" b="1" dirty="0" smtClean="0"/>
          </a:p>
          <a:p>
            <a:pPr marL="0" indent="0">
              <a:buNone/>
            </a:pPr>
            <a:r>
              <a:rPr lang="en-US" b="1" dirty="0" smtClean="0"/>
              <a:t>Because </a:t>
            </a:r>
            <a:r>
              <a:rPr lang="en-US" b="1" dirty="0"/>
              <a:t>the most likely location for PTC recurrence is in the </a:t>
            </a:r>
            <a:r>
              <a:rPr lang="en-US" b="1" dirty="0" smtClean="0"/>
              <a:t>neck:</a:t>
            </a:r>
          </a:p>
          <a:p>
            <a:pPr marL="0" indent="0">
              <a:buNone/>
            </a:pPr>
            <a:r>
              <a:rPr lang="en-US" b="1" dirty="0" smtClean="0"/>
              <a:t> </a:t>
            </a:r>
            <a:r>
              <a:rPr lang="en-US" b="1" dirty="0"/>
              <a:t>regular ultrasound imaging with careful attention to lymph node morphology and size is an important part of follow-up. </a:t>
            </a:r>
            <a:endParaRPr lang="fa-IR" b="1" dirty="0"/>
          </a:p>
        </p:txBody>
      </p:sp>
    </p:spTree>
    <p:extLst>
      <p:ext uri="{BB962C8B-B14F-4D97-AF65-F5344CB8AC3E}">
        <p14:creationId xmlns:p14="http://schemas.microsoft.com/office/powerpoint/2010/main" val="172645342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buNone/>
            </a:pPr>
            <a:endParaRPr lang="en-US" b="1" dirty="0" smtClean="0">
              <a:solidFill>
                <a:schemeClr val="accent6">
                  <a:lumMod val="50000"/>
                </a:schemeClr>
              </a:solidFill>
            </a:endParaRPr>
          </a:p>
          <a:p>
            <a:pPr marL="0" indent="0">
              <a:buNone/>
            </a:pPr>
            <a:r>
              <a:rPr lang="en-US" b="1" dirty="0" smtClean="0">
                <a:solidFill>
                  <a:schemeClr val="accent6">
                    <a:lumMod val="50000"/>
                  </a:schemeClr>
                </a:solidFill>
              </a:rPr>
              <a:t>Interpretation </a:t>
            </a:r>
            <a:r>
              <a:rPr lang="en-US" b="1" dirty="0">
                <a:solidFill>
                  <a:schemeClr val="accent6">
                    <a:lumMod val="50000"/>
                  </a:schemeClr>
                </a:solidFill>
              </a:rPr>
              <a:t>of the ultrasound is done in conjunction with measurement of </a:t>
            </a:r>
            <a:r>
              <a:rPr lang="en-US" b="1" dirty="0" err="1">
                <a:solidFill>
                  <a:schemeClr val="accent6">
                    <a:lumMod val="50000"/>
                  </a:schemeClr>
                </a:solidFill>
              </a:rPr>
              <a:t>Tg</a:t>
            </a:r>
            <a:r>
              <a:rPr lang="en-US" b="1" dirty="0">
                <a:solidFill>
                  <a:schemeClr val="accent6">
                    <a:lumMod val="50000"/>
                  </a:schemeClr>
                </a:solidFill>
              </a:rPr>
              <a:t> levels, which serve as a sensitive marker for detecting residual or recurrent thyroid disease. </a:t>
            </a:r>
          </a:p>
        </p:txBody>
      </p:sp>
    </p:spTree>
    <p:extLst>
      <p:ext uri="{BB962C8B-B14F-4D97-AF65-F5344CB8AC3E}">
        <p14:creationId xmlns:p14="http://schemas.microsoft.com/office/powerpoint/2010/main" val="394755248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en-US" b="1" dirty="0">
                <a:solidFill>
                  <a:schemeClr val="accent6">
                    <a:lumMod val="50000"/>
                  </a:schemeClr>
                </a:solidFill>
              </a:rPr>
              <a:t>For children who receive I-131 therapy, an I-123 diagnostic whole-body scan is typically repeated 1 year to 2 years after their initial treatment to assess clinical response and for restaging purposes </a:t>
            </a:r>
            <a:r>
              <a:rPr lang="en-US" b="1" dirty="0" smtClean="0">
                <a:solidFill>
                  <a:schemeClr val="accent6">
                    <a:lumMod val="50000"/>
                  </a:schemeClr>
                </a:solidFill>
              </a:rPr>
              <a:t>.</a:t>
            </a:r>
            <a:endParaRPr lang="en-US" b="1" dirty="0">
              <a:solidFill>
                <a:schemeClr val="accent6">
                  <a:lumMod val="50000"/>
                </a:schemeClr>
              </a:solidFill>
            </a:endParaRPr>
          </a:p>
          <a:p>
            <a:r>
              <a:rPr lang="en-US" b="1" dirty="0" smtClean="0">
                <a:solidFill>
                  <a:schemeClr val="accent6">
                    <a:lumMod val="50000"/>
                  </a:schemeClr>
                </a:solidFill>
              </a:rPr>
              <a:t>Other </a:t>
            </a:r>
            <a:r>
              <a:rPr lang="en-US" b="1" dirty="0">
                <a:solidFill>
                  <a:schemeClr val="accent6">
                    <a:lumMod val="50000"/>
                  </a:schemeClr>
                </a:solidFill>
              </a:rPr>
              <a:t>imaging, such as CT, may be done depending on the clinical scenario </a:t>
            </a:r>
          </a:p>
          <a:p>
            <a:endParaRPr lang="fa-IR" b="1" dirty="0">
              <a:solidFill>
                <a:schemeClr val="accent6">
                  <a:lumMod val="50000"/>
                </a:schemeClr>
              </a:solidFill>
            </a:endParaRPr>
          </a:p>
        </p:txBody>
      </p:sp>
    </p:spTree>
    <p:extLst>
      <p:ext uri="{BB962C8B-B14F-4D97-AF65-F5344CB8AC3E}">
        <p14:creationId xmlns:p14="http://schemas.microsoft.com/office/powerpoint/2010/main" val="210313270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10000"/>
          </a:bodyPr>
          <a:lstStyle/>
          <a:p>
            <a:r>
              <a:rPr lang="en-US" dirty="0"/>
              <a:t>Rarely, children with DTC develop progressive disease that is not amenable to surgery or further I-131 doses (if non–iodine-avid disease). In these few children, systemic therapy with chemotherapy can be considered. There are a few positive clinical experiences using tyrosine kinase inhibitors, such as </a:t>
            </a:r>
            <a:r>
              <a:rPr lang="en-US" dirty="0" err="1"/>
              <a:t>sorafenib</a:t>
            </a:r>
            <a:r>
              <a:rPr lang="en-US" dirty="0"/>
              <a:t>, an agent that is Food and Drug Administration approved for advanced iodine-refractory DTC in adults [[54]</a:t>
            </a:r>
          </a:p>
          <a:p>
            <a:r>
              <a:rPr lang="en-US" dirty="0"/>
              <a:t>].</a:t>
            </a:r>
            <a:endParaRPr lang="fa-IR" dirty="0"/>
          </a:p>
        </p:txBody>
      </p:sp>
    </p:spTree>
    <p:extLst>
      <p:ext uri="{BB962C8B-B14F-4D97-AF65-F5344CB8AC3E}">
        <p14:creationId xmlns:p14="http://schemas.microsoft.com/office/powerpoint/2010/main" val="60371517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en-US" dirty="0"/>
              <a:t>Children with DTC (especially PTC) are more likely to present with advanced disease, but their overall survival rate is excellent—approximately 98% at 40 years</a:t>
            </a:r>
            <a:endParaRPr lang="fa-IR" dirty="0"/>
          </a:p>
        </p:txBody>
      </p:sp>
    </p:spTree>
    <p:extLst>
      <p:ext uri="{BB962C8B-B14F-4D97-AF65-F5344CB8AC3E}">
        <p14:creationId xmlns:p14="http://schemas.microsoft.com/office/powerpoint/2010/main" val="55819445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05960553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Desktop\slide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6938" y="-674688"/>
            <a:ext cx="12192001"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24061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800" b="1" dirty="0">
                <a:solidFill>
                  <a:schemeClr val="tx2">
                    <a:lumMod val="60000"/>
                    <a:lumOff val="40000"/>
                  </a:schemeClr>
                </a:solidFill>
                <a:latin typeface="Times New Roman" pitchFamily="18" charset="0"/>
                <a:cs typeface="Times New Roman" pitchFamily="18" charset="0"/>
              </a:rPr>
              <a:t>low-risk group for </a:t>
            </a:r>
            <a:r>
              <a:rPr lang="en-US" sz="3800" b="1" dirty="0" smtClean="0">
                <a:solidFill>
                  <a:schemeClr val="tx2">
                    <a:lumMod val="60000"/>
                    <a:lumOff val="40000"/>
                  </a:schemeClr>
                </a:solidFill>
                <a:latin typeface="Times New Roman" pitchFamily="18" charset="0"/>
                <a:cs typeface="Times New Roman" pitchFamily="18" charset="0"/>
              </a:rPr>
              <a:t>recurrence:</a:t>
            </a:r>
            <a:endParaRPr lang="en-US" sz="3800" b="1" dirty="0">
              <a:solidFill>
                <a:schemeClr val="tx2">
                  <a:lumMod val="60000"/>
                  <a:lumOff val="40000"/>
                </a:schemeClr>
              </a:solidFill>
              <a:latin typeface="Times New Roman" pitchFamily="18" charset="0"/>
              <a:cs typeface="Times New Roman" pitchFamily="18" charset="0"/>
            </a:endParaRPr>
          </a:p>
          <a:p>
            <a:pPr marL="0" indent="0">
              <a:buNone/>
            </a:pPr>
            <a:r>
              <a:rPr lang="en-US" b="1" dirty="0" smtClean="0">
                <a:latin typeface="Times New Roman" pitchFamily="18" charset="0"/>
                <a:cs typeface="Times New Roman" pitchFamily="18" charset="0"/>
              </a:rPr>
              <a:t>on </a:t>
            </a:r>
            <a:r>
              <a:rPr lang="en-US" b="1" dirty="0">
                <a:latin typeface="Times New Roman" pitchFamily="18" charset="0"/>
                <a:cs typeface="Times New Roman" pitchFamily="18" charset="0"/>
              </a:rPr>
              <a:t>review of the surgery and pathology report it is found </a:t>
            </a:r>
            <a:r>
              <a:rPr lang="en-US" b="1" dirty="0" smtClean="0">
                <a:latin typeface="Times New Roman" pitchFamily="18" charset="0"/>
                <a:cs typeface="Times New Roman" pitchFamily="18" charset="0"/>
              </a:rPr>
              <a:t>that</a:t>
            </a:r>
          </a:p>
          <a:p>
            <a:pPr marL="0" indent="0">
              <a:buNone/>
            </a:pPr>
            <a:r>
              <a:rPr lang="en-US" b="1" dirty="0" smtClean="0">
                <a:latin typeface="Times New Roman" pitchFamily="18" charset="0"/>
                <a:cs typeface="Times New Roman" pitchFamily="18" charset="0"/>
              </a:rPr>
              <a:t>tumor </a:t>
            </a:r>
            <a:r>
              <a:rPr lang="en-US" b="1" dirty="0">
                <a:latin typeface="Times New Roman" pitchFamily="18" charset="0"/>
                <a:cs typeface="Times New Roman" pitchFamily="18" charset="0"/>
              </a:rPr>
              <a:t>was confined to the thyroid gland </a:t>
            </a:r>
            <a:endParaRPr lang="en-US" b="1" dirty="0" smtClean="0">
              <a:latin typeface="Times New Roman" pitchFamily="18" charset="0"/>
              <a:cs typeface="Times New Roman" pitchFamily="18" charset="0"/>
            </a:endParaRPr>
          </a:p>
          <a:p>
            <a:pPr marL="0" indent="0">
              <a:buNone/>
            </a:pP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there was no </a:t>
            </a:r>
            <a:r>
              <a:rPr lang="en-US" b="1" dirty="0" smtClean="0">
                <a:latin typeface="Times New Roman" pitchFamily="18" charset="0"/>
                <a:cs typeface="Times New Roman" pitchFamily="18" charset="0"/>
              </a:rPr>
              <a:t>disease</a:t>
            </a:r>
          </a:p>
          <a:p>
            <a:pPr marL="0" indent="0">
              <a:buNone/>
            </a:pPr>
            <a:r>
              <a:rPr lang="en-US" b="1" dirty="0" smtClean="0">
                <a:latin typeface="Times New Roman" pitchFamily="18" charset="0"/>
                <a:cs typeface="Times New Roman" pitchFamily="18" charset="0"/>
              </a:rPr>
              <a:t>just </a:t>
            </a:r>
            <a:r>
              <a:rPr lang="en-US" b="1" dirty="0">
                <a:latin typeface="Times New Roman" pitchFamily="18" charset="0"/>
                <a:cs typeface="Times New Roman" pitchFamily="18" charset="0"/>
              </a:rPr>
              <a:t>incidental microscopic disease in a small number of central neck lymph nodes</a:t>
            </a:r>
            <a:r>
              <a:rPr lang="en-US" dirty="0"/>
              <a:t>, </a:t>
            </a:r>
            <a:r>
              <a:rPr lang="en-US" b="1" dirty="0">
                <a:solidFill>
                  <a:schemeClr val="accent2">
                    <a:lumMod val="75000"/>
                  </a:schemeClr>
                </a:solidFill>
                <a:latin typeface="Times New Roman" pitchFamily="18" charset="0"/>
                <a:cs typeface="Times New Roman" pitchFamily="18" charset="0"/>
              </a:rPr>
              <a:t>+low suppressed </a:t>
            </a:r>
            <a:r>
              <a:rPr lang="en-US" b="1" dirty="0" err="1">
                <a:solidFill>
                  <a:schemeClr val="accent2">
                    <a:lumMod val="75000"/>
                  </a:schemeClr>
                </a:solidFill>
                <a:latin typeface="Times New Roman" pitchFamily="18" charset="0"/>
                <a:cs typeface="Times New Roman" pitchFamily="18" charset="0"/>
              </a:rPr>
              <a:t>Tg</a:t>
            </a:r>
            <a:r>
              <a:rPr lang="en-US" b="1" dirty="0">
                <a:solidFill>
                  <a:schemeClr val="accent2">
                    <a:lumMod val="75000"/>
                  </a:schemeClr>
                </a:solidFill>
                <a:latin typeface="Times New Roman" pitchFamily="18" charset="0"/>
                <a:cs typeface="Times New Roman" pitchFamily="18" charset="0"/>
              </a:rPr>
              <a:t> level,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09852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b="1" dirty="0" smtClean="0">
              <a:solidFill>
                <a:schemeClr val="tx2">
                  <a:lumMod val="50000"/>
                </a:schemeClr>
              </a:solidFill>
            </a:endParaRPr>
          </a:p>
          <a:p>
            <a:pPr marL="0" indent="0">
              <a:buNone/>
            </a:pPr>
            <a:r>
              <a:rPr lang="en-US" b="1" dirty="0" smtClean="0">
                <a:solidFill>
                  <a:schemeClr val="accent2">
                    <a:lumMod val="75000"/>
                  </a:schemeClr>
                </a:solidFill>
                <a:latin typeface="Times New Roman" pitchFamily="18" charset="0"/>
                <a:cs typeface="Times New Roman" pitchFamily="18" charset="0"/>
              </a:rPr>
              <a:t>Children </a:t>
            </a:r>
            <a:r>
              <a:rPr lang="en-US" b="1" dirty="0">
                <a:solidFill>
                  <a:schemeClr val="accent2">
                    <a:lumMod val="75000"/>
                  </a:schemeClr>
                </a:solidFill>
                <a:latin typeface="Times New Roman" pitchFamily="18" charset="0"/>
                <a:cs typeface="Times New Roman" pitchFamily="18" charset="0"/>
              </a:rPr>
              <a:t>tend to present with nodal disease and evidence of local or distant metastases </a:t>
            </a:r>
            <a:r>
              <a:rPr lang="en-US" b="1" dirty="0" smtClean="0">
                <a:solidFill>
                  <a:schemeClr val="accent2">
                    <a:lumMod val="75000"/>
                  </a:schemeClr>
                </a:solidFill>
                <a:latin typeface="Times New Roman" pitchFamily="18" charset="0"/>
                <a:cs typeface="Times New Roman" pitchFamily="18" charset="0"/>
              </a:rPr>
              <a:t>. </a:t>
            </a:r>
          </a:p>
          <a:p>
            <a:pPr marL="0" indent="0">
              <a:buNone/>
            </a:pPr>
            <a:r>
              <a:rPr lang="en-US" b="1" dirty="0" smtClean="0">
                <a:solidFill>
                  <a:schemeClr val="accent2">
                    <a:lumMod val="75000"/>
                  </a:schemeClr>
                </a:solidFill>
                <a:latin typeface="Times New Roman" pitchFamily="18" charset="0"/>
                <a:cs typeface="Times New Roman" pitchFamily="18" charset="0"/>
              </a:rPr>
              <a:t>higher </a:t>
            </a:r>
            <a:r>
              <a:rPr lang="en-US" b="1" dirty="0">
                <a:solidFill>
                  <a:schemeClr val="accent2">
                    <a:lumMod val="75000"/>
                  </a:schemeClr>
                </a:solidFill>
                <a:latin typeface="Times New Roman" pitchFamily="18" charset="0"/>
                <a:cs typeface="Times New Roman" pitchFamily="18" charset="0"/>
              </a:rPr>
              <a:t>risk of recurrence than adults with thyroid carcinoma</a:t>
            </a:r>
            <a:r>
              <a:rPr lang="en-US" b="1" dirty="0" smtClean="0">
                <a:solidFill>
                  <a:schemeClr val="accent2">
                    <a:lumMod val="75000"/>
                  </a:schemeClr>
                </a:solidFill>
                <a:latin typeface="Times New Roman" pitchFamily="18" charset="0"/>
                <a:cs typeface="Times New Roman" pitchFamily="18" charset="0"/>
              </a:rPr>
              <a:t>.</a:t>
            </a:r>
          </a:p>
          <a:p>
            <a:pPr marL="0" indent="0">
              <a:buNone/>
            </a:pPr>
            <a:r>
              <a:rPr lang="en-US" b="1" dirty="0" smtClean="0">
                <a:solidFill>
                  <a:schemeClr val="accent2">
                    <a:lumMod val="75000"/>
                  </a:schemeClr>
                </a:solidFill>
                <a:latin typeface="Times New Roman" pitchFamily="18" charset="0"/>
                <a:cs typeface="Times New Roman" pitchFamily="18" charset="0"/>
              </a:rPr>
              <a:t> </a:t>
            </a:r>
            <a:endParaRPr lang="en-US" b="1" dirty="0">
              <a:solidFill>
                <a:schemeClr val="accent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27100666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en-US" b="1" dirty="0" smtClean="0"/>
              <a:t>For intermediate and high risk patients a postoperative</a:t>
            </a:r>
            <a:r>
              <a:rPr lang="en-US" b="1" dirty="0" smtClean="0">
                <a:solidFill>
                  <a:schemeClr val="accent2">
                    <a:lumMod val="75000"/>
                  </a:schemeClr>
                </a:solidFill>
              </a:rPr>
              <a:t> diagnostic I-123  and serum </a:t>
            </a:r>
            <a:r>
              <a:rPr lang="en-US" b="1" dirty="0" err="1" smtClean="0">
                <a:solidFill>
                  <a:schemeClr val="accent2">
                    <a:lumMod val="75000"/>
                  </a:schemeClr>
                </a:solidFill>
              </a:rPr>
              <a:t>Tg</a:t>
            </a:r>
            <a:r>
              <a:rPr lang="en-US" b="1" dirty="0" smtClean="0">
                <a:solidFill>
                  <a:schemeClr val="accent2">
                    <a:lumMod val="75000"/>
                  </a:schemeClr>
                </a:solidFill>
              </a:rPr>
              <a:t>(</a:t>
            </a:r>
            <a:r>
              <a:rPr lang="en-US" b="1" dirty="0" err="1" smtClean="0">
                <a:solidFill>
                  <a:schemeClr val="accent2">
                    <a:lumMod val="75000"/>
                  </a:schemeClr>
                </a:solidFill>
              </a:rPr>
              <a:t>TSHstimulated</a:t>
            </a:r>
            <a:r>
              <a:rPr lang="en-US" b="1" dirty="0" smtClean="0">
                <a:solidFill>
                  <a:schemeClr val="accent2">
                    <a:lumMod val="75000"/>
                  </a:schemeClr>
                </a:solidFill>
              </a:rPr>
              <a:t>) </a:t>
            </a:r>
            <a:r>
              <a:rPr lang="en-US" b="1" dirty="0" smtClean="0"/>
              <a:t>and for low risk patients on  thyroid hormone treatment</a:t>
            </a:r>
            <a:r>
              <a:rPr lang="en-US" b="1" dirty="0" smtClean="0">
                <a:solidFill>
                  <a:schemeClr val="accent2">
                    <a:lumMod val="75000"/>
                  </a:schemeClr>
                </a:solidFill>
              </a:rPr>
              <a:t> </a:t>
            </a:r>
            <a:r>
              <a:rPr lang="en-US" b="1" dirty="0" smtClean="0"/>
              <a:t>is  indicated</a:t>
            </a:r>
            <a:endParaRPr lang="fa-IR" b="1"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endParaRPr lang="en-US" b="1" dirty="0" smtClean="0">
              <a:solidFill>
                <a:srgbClr val="C00000"/>
              </a:solidFill>
            </a:endParaRPr>
          </a:p>
          <a:p>
            <a:pPr>
              <a:buNone/>
            </a:pPr>
            <a:r>
              <a:rPr lang="en-US" b="1" dirty="0" smtClean="0">
                <a:solidFill>
                  <a:srgbClr val="C00000"/>
                </a:solidFill>
              </a:rPr>
              <a:t>  Because </a:t>
            </a:r>
            <a:r>
              <a:rPr lang="en-US" b="1" dirty="0">
                <a:solidFill>
                  <a:srgbClr val="C00000"/>
                </a:solidFill>
              </a:rPr>
              <a:t>the most likely location for PTC recurrence is in the neck, regular ultrasound imaging with careful attention to lymph node morphology and size is an important part of follow-up. </a:t>
            </a:r>
          </a:p>
        </p:txBody>
      </p:sp>
    </p:spTree>
    <p:extLst>
      <p:ext uri="{BB962C8B-B14F-4D97-AF65-F5344CB8AC3E}">
        <p14:creationId xmlns:p14="http://schemas.microsoft.com/office/powerpoint/2010/main" val="272176027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buNone/>
            </a:pPr>
            <a:r>
              <a:rPr lang="en-US" b="1" dirty="0" smtClean="0">
                <a:solidFill>
                  <a:schemeClr val="accent2">
                    <a:lumMod val="50000"/>
                  </a:schemeClr>
                </a:solidFill>
                <a:cs typeface="+mj-cs"/>
              </a:rPr>
              <a:t>   Meticulous ultrasound examination is the first step but </a:t>
            </a:r>
            <a:r>
              <a:rPr lang="en-US" b="1" dirty="0" smtClean="0">
                <a:solidFill>
                  <a:srgbClr val="C00000"/>
                </a:solidFill>
                <a:cs typeface="+mj-cs"/>
              </a:rPr>
              <a:t>if it fails to identify residual disease </a:t>
            </a:r>
            <a:r>
              <a:rPr lang="en-US" b="1" u="sng" dirty="0" smtClean="0">
                <a:solidFill>
                  <a:schemeClr val="accent2">
                    <a:lumMod val="50000"/>
                  </a:schemeClr>
                </a:solidFill>
                <a:cs typeface="+mj-cs"/>
              </a:rPr>
              <a:t>imaging with contrast-enhanced CT or magnetic resonance imaging(MRI) are reasonable options</a:t>
            </a:r>
            <a:endParaRPr lang="fa-IR" b="1" u="sng" dirty="0">
              <a:solidFill>
                <a:schemeClr val="accent2">
                  <a:lumMod val="50000"/>
                </a:schemeClr>
              </a:solidFill>
              <a:cs typeface="+mj-cs"/>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buNone/>
            </a:pPr>
            <a:r>
              <a:rPr lang="en-US" b="1" dirty="0" smtClean="0">
                <a:solidFill>
                  <a:schemeClr val="accent2">
                    <a:lumMod val="50000"/>
                  </a:schemeClr>
                </a:solidFill>
              </a:rPr>
              <a:t>   </a:t>
            </a:r>
          </a:p>
          <a:p>
            <a:pPr>
              <a:buNone/>
            </a:pPr>
            <a:r>
              <a:rPr lang="en-US" b="1" dirty="0" smtClean="0">
                <a:solidFill>
                  <a:schemeClr val="accent2">
                    <a:lumMod val="50000"/>
                  </a:schemeClr>
                </a:solidFill>
              </a:rPr>
              <a:t>   If the residual disease is </a:t>
            </a:r>
            <a:r>
              <a:rPr lang="en-US" b="1" dirty="0" err="1" smtClean="0">
                <a:solidFill>
                  <a:schemeClr val="accent2">
                    <a:lumMod val="50000"/>
                  </a:schemeClr>
                </a:solidFill>
              </a:rPr>
              <a:t>resectable</a:t>
            </a:r>
            <a:r>
              <a:rPr lang="en-US" b="1" dirty="0" smtClean="0">
                <a:solidFill>
                  <a:schemeClr val="accent2">
                    <a:lumMod val="50000"/>
                  </a:schemeClr>
                </a:solidFill>
              </a:rPr>
              <a:t> surgical excision is the best approach. Radioiodine treatment is reserved for children with widespread distant metastases or local disease not amenable to surgery.</a:t>
            </a:r>
            <a:endParaRPr lang="fa-IR" b="1" dirty="0" smtClean="0">
              <a:solidFill>
                <a:schemeClr val="accent2">
                  <a:lumMod val="50000"/>
                </a:schemeClr>
              </a:solidFill>
            </a:endParaRPr>
          </a:p>
          <a:p>
            <a:endParaRPr lang="fa-IR"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en-US" b="1" dirty="0" smtClean="0">
              <a:solidFill>
                <a:schemeClr val="accent2">
                  <a:lumMod val="75000"/>
                </a:schemeClr>
              </a:solidFill>
            </a:endParaRPr>
          </a:p>
          <a:p>
            <a:pPr>
              <a:buNone/>
            </a:pPr>
            <a:r>
              <a:rPr lang="en-US" b="1" dirty="0" smtClean="0">
                <a:solidFill>
                  <a:schemeClr val="accent2">
                    <a:lumMod val="75000"/>
                  </a:schemeClr>
                </a:solidFill>
              </a:rPr>
              <a:t>  There </a:t>
            </a:r>
            <a:r>
              <a:rPr lang="en-US" b="1" dirty="0">
                <a:solidFill>
                  <a:schemeClr val="accent2">
                    <a:lumMod val="75000"/>
                  </a:schemeClr>
                </a:solidFill>
              </a:rPr>
              <a:t>is overall consensus that I-131 therapy is beneficial and thus indicated in children who have lymph node or local regional disease that is not amenable to surgery and in those who have distant metastases that are known or presumed to be iodine avid </a:t>
            </a:r>
          </a:p>
        </p:txBody>
      </p:sp>
    </p:spTree>
    <p:extLst>
      <p:ext uri="{BB962C8B-B14F-4D97-AF65-F5344CB8AC3E}">
        <p14:creationId xmlns:p14="http://schemas.microsoft.com/office/powerpoint/2010/main" val="280888812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endParaRPr lang="en-US" b="1" dirty="0" smtClean="0">
              <a:solidFill>
                <a:srgbClr val="C00000"/>
              </a:solidFill>
              <a:cs typeface="+mj-cs"/>
            </a:endParaRPr>
          </a:p>
          <a:p>
            <a:pPr>
              <a:buNone/>
            </a:pPr>
            <a:r>
              <a:rPr lang="en-US" b="1" dirty="0" smtClean="0">
                <a:solidFill>
                  <a:srgbClr val="C00000"/>
                </a:solidFill>
                <a:cs typeface="+mj-cs"/>
              </a:rPr>
              <a:t>  Studies </a:t>
            </a:r>
            <a:r>
              <a:rPr lang="en-US" b="1" dirty="0">
                <a:solidFill>
                  <a:srgbClr val="C00000"/>
                </a:solidFill>
                <a:cs typeface="+mj-cs"/>
              </a:rPr>
              <a:t>have shown that I-131 therapy may be effective in children with pulmonary metastases and often results in complete </a:t>
            </a:r>
            <a:r>
              <a:rPr lang="en-US" b="1" dirty="0" smtClean="0">
                <a:solidFill>
                  <a:srgbClr val="C00000"/>
                </a:solidFill>
                <a:cs typeface="+mj-cs"/>
              </a:rPr>
              <a:t>remission</a:t>
            </a:r>
            <a:endParaRPr lang="en-US" b="1" dirty="0">
              <a:solidFill>
                <a:srgbClr val="C00000"/>
              </a:solidFill>
              <a:cs typeface="+mj-cs"/>
            </a:endParaRPr>
          </a:p>
        </p:txBody>
      </p:sp>
    </p:spTree>
    <p:extLst>
      <p:ext uri="{BB962C8B-B14F-4D97-AF65-F5344CB8AC3E}">
        <p14:creationId xmlns:p14="http://schemas.microsoft.com/office/powerpoint/2010/main" val="332486766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buNone/>
            </a:pPr>
            <a:r>
              <a:rPr lang="en-US" b="1" dirty="0" smtClean="0">
                <a:solidFill>
                  <a:srgbClr val="C00000"/>
                </a:solidFill>
              </a:rPr>
              <a:t>   Many experts also recommend that postsurgical I-131 be given to children whose initial presentation was advanced with large tumors and/or in whom there was extensive neck lymph node disease evident from surgery and pathology findings </a:t>
            </a:r>
          </a:p>
          <a:p>
            <a:endParaRPr lang="fa-IR"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For patients with DTC who recur, RAI is usually effective. For patients with iodine non-avid or RAI-refractory disease or residual/metastatic MTC, molecularly targeted kinase inhibitors (TKI) may provide a medical therapeutic option.</a:t>
            </a:r>
          </a:p>
        </p:txBody>
      </p:sp>
    </p:spTree>
    <p:extLst>
      <p:ext uri="{BB962C8B-B14F-4D97-AF65-F5344CB8AC3E}">
        <p14:creationId xmlns:p14="http://schemas.microsoft.com/office/powerpoint/2010/main" val="138518336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0704"/>
            <a:ext cx="8229600" cy="1143000"/>
          </a:xfrm>
        </p:spPr>
        <p:txBody>
          <a:bodyPr>
            <a:normAutofit/>
          </a:bodyPr>
          <a:lstStyle/>
          <a:p>
            <a:r>
              <a:rPr lang="en-US" sz="2400" b="1" dirty="0">
                <a:solidFill>
                  <a:schemeClr val="accent2">
                    <a:lumMod val="50000"/>
                  </a:schemeClr>
                </a:solidFill>
                <a:latin typeface="Times New Roman" pitchFamily="18" charset="0"/>
                <a:cs typeface="Times New Roman" pitchFamily="18" charset="0"/>
              </a:rPr>
              <a:t>Therapies available by molecular alteration and/or </a:t>
            </a:r>
            <a:r>
              <a:rPr lang="en-US" sz="2400" b="1" dirty="0" smtClean="0">
                <a:solidFill>
                  <a:schemeClr val="accent2">
                    <a:lumMod val="50000"/>
                  </a:schemeClr>
                </a:solidFill>
                <a:latin typeface="Times New Roman" pitchFamily="18" charset="0"/>
                <a:cs typeface="Times New Roman" pitchFamily="18" charset="0"/>
              </a:rPr>
              <a:t>histology</a:t>
            </a:r>
            <a:endParaRPr lang="en-US" sz="2400" dirty="0">
              <a:solidFill>
                <a:schemeClr val="accent2">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16325753"/>
              </p:ext>
            </p:extLst>
          </p:nvPr>
        </p:nvGraphicFramePr>
        <p:xfrm>
          <a:off x="0" y="836712"/>
          <a:ext cx="9108504" cy="6250984"/>
        </p:xfrm>
        <a:graphic>
          <a:graphicData uri="http://schemas.openxmlformats.org/drawingml/2006/table">
            <a:tbl>
              <a:tblPr firstRow="1" bandRow="1">
                <a:tableStyleId>{775DCB02-9BB8-47FD-8907-85C794F793BA}</a:tableStyleId>
              </a:tblPr>
              <a:tblGrid>
                <a:gridCol w="5235976"/>
                <a:gridCol w="1645920"/>
                <a:gridCol w="2226608"/>
              </a:tblGrid>
              <a:tr h="1290301">
                <a:tc>
                  <a:txBody>
                    <a:bodyPr/>
                    <a:lstStyle/>
                    <a:p>
                      <a:pPr algn="l"/>
                      <a:r>
                        <a:rPr lang="en-US" b="1" dirty="0">
                          <a:solidFill>
                            <a:schemeClr val="accent6">
                              <a:lumMod val="40000"/>
                              <a:lumOff val="60000"/>
                            </a:schemeClr>
                          </a:solidFill>
                          <a:effectLst/>
                          <a:latin typeface="Times New Roman" pitchFamily="18" charset="0"/>
                          <a:cs typeface="Times New Roman" pitchFamily="18" charset="0"/>
                        </a:rPr>
                        <a:t>Histology</a:t>
                      </a:r>
                    </a:p>
                  </a:txBody>
                  <a:tcPr anchor="ctr"/>
                </a:tc>
                <a:tc>
                  <a:txBody>
                    <a:bodyPr/>
                    <a:lstStyle/>
                    <a:p>
                      <a:pPr algn="l"/>
                      <a:r>
                        <a:rPr lang="en-US" b="1" dirty="0">
                          <a:solidFill>
                            <a:schemeClr val="accent6">
                              <a:lumMod val="40000"/>
                              <a:lumOff val="60000"/>
                            </a:schemeClr>
                          </a:solidFill>
                          <a:effectLst/>
                          <a:latin typeface="Times New Roman" pitchFamily="18" charset="0"/>
                          <a:cs typeface="Times New Roman" pitchFamily="18" charset="0"/>
                        </a:rPr>
                        <a:t>Molecular Alteration</a:t>
                      </a:r>
                    </a:p>
                  </a:txBody>
                  <a:tcPr anchor="ctr"/>
                </a:tc>
                <a:tc>
                  <a:txBody>
                    <a:bodyPr/>
                    <a:lstStyle/>
                    <a:p>
                      <a:pPr algn="l"/>
                      <a:r>
                        <a:rPr lang="en-US" b="1" dirty="0">
                          <a:solidFill>
                            <a:schemeClr val="accent6">
                              <a:lumMod val="40000"/>
                              <a:lumOff val="60000"/>
                            </a:schemeClr>
                          </a:solidFill>
                          <a:effectLst/>
                          <a:latin typeface="Times New Roman" pitchFamily="18" charset="0"/>
                          <a:cs typeface="Times New Roman" pitchFamily="18" charset="0"/>
                        </a:rPr>
                        <a:t>Targeted Therapy</a:t>
                      </a:r>
                      <a:br>
                        <a:rPr lang="en-US" b="1" dirty="0">
                          <a:solidFill>
                            <a:schemeClr val="accent6">
                              <a:lumMod val="40000"/>
                              <a:lumOff val="60000"/>
                            </a:schemeClr>
                          </a:solidFill>
                          <a:effectLst/>
                          <a:latin typeface="Times New Roman" pitchFamily="18" charset="0"/>
                          <a:cs typeface="Times New Roman" pitchFamily="18" charset="0"/>
                        </a:rPr>
                      </a:br>
                      <a:r>
                        <a:rPr lang="en-US" b="1" dirty="0">
                          <a:solidFill>
                            <a:schemeClr val="accent6">
                              <a:lumMod val="40000"/>
                              <a:lumOff val="60000"/>
                            </a:schemeClr>
                          </a:solidFill>
                          <a:effectLst/>
                          <a:latin typeface="Times New Roman" pitchFamily="18" charset="0"/>
                          <a:cs typeface="Times New Roman" pitchFamily="18" charset="0"/>
                        </a:rPr>
                        <a:t>(Clinicaltrials.gov ID)</a:t>
                      </a:r>
                    </a:p>
                  </a:txBody>
                  <a:tcPr anchor="ctr"/>
                </a:tc>
              </a:tr>
              <a:tr h="370840">
                <a:tc>
                  <a:txBody>
                    <a:bodyPr/>
                    <a:lstStyle/>
                    <a:p>
                      <a:pPr algn="l"/>
                      <a:r>
                        <a:rPr lang="en-US" b="1" dirty="0">
                          <a:effectLst/>
                          <a:latin typeface="Times New Roman" pitchFamily="18" charset="0"/>
                          <a:cs typeface="Times New Roman" pitchFamily="18" charset="0"/>
                        </a:rPr>
                        <a:t>MTC</a:t>
                      </a:r>
                    </a:p>
                  </a:txBody>
                  <a:tcPr anchor="ctr"/>
                </a:tc>
                <a:tc>
                  <a:txBody>
                    <a:bodyPr/>
                    <a:lstStyle/>
                    <a:p>
                      <a:pPr algn="l"/>
                      <a:r>
                        <a:rPr lang="en-US" b="1">
                          <a:effectLst/>
                          <a:latin typeface="Times New Roman" pitchFamily="18" charset="0"/>
                          <a:cs typeface="Times New Roman" pitchFamily="18" charset="0"/>
                        </a:rPr>
                        <a:t>Presumed RET mutation</a:t>
                      </a:r>
                    </a:p>
                  </a:txBody>
                  <a:tcPr anchor="ctr"/>
                </a:tc>
                <a:tc>
                  <a:txBody>
                    <a:bodyPr/>
                    <a:lstStyle/>
                    <a:p>
                      <a:pPr algn="l"/>
                      <a:r>
                        <a:rPr lang="en-US" b="1" dirty="0" err="1">
                          <a:effectLst/>
                          <a:latin typeface="Times New Roman" pitchFamily="18" charset="0"/>
                          <a:cs typeface="Times New Roman" pitchFamily="18" charset="0"/>
                        </a:rPr>
                        <a:t>vandetanib</a:t>
                      </a:r>
                      <a:r>
                        <a:rPr lang="en-US" b="1" dirty="0">
                          <a:effectLst/>
                          <a:latin typeface="Times New Roman" pitchFamily="18" charset="0"/>
                          <a:cs typeface="Times New Roman" pitchFamily="18" charset="0"/>
                        </a:rPr>
                        <a:t/>
                      </a:r>
                      <a:br>
                        <a:rPr lang="en-US" b="1" dirty="0">
                          <a:effectLst/>
                          <a:latin typeface="Times New Roman" pitchFamily="18" charset="0"/>
                          <a:cs typeface="Times New Roman" pitchFamily="18" charset="0"/>
                        </a:rPr>
                      </a:br>
                      <a:r>
                        <a:rPr lang="en-US" b="1" dirty="0" err="1">
                          <a:effectLst/>
                          <a:latin typeface="Times New Roman" pitchFamily="18" charset="0"/>
                          <a:cs typeface="Times New Roman" pitchFamily="18" charset="0"/>
                        </a:rPr>
                        <a:t>cabozantinib</a:t>
                      </a:r>
                      <a:endParaRPr lang="en-US" b="1" dirty="0">
                        <a:effectLst/>
                        <a:latin typeface="Times New Roman" pitchFamily="18" charset="0"/>
                        <a:cs typeface="Times New Roman" pitchFamily="18" charset="0"/>
                      </a:endParaRPr>
                    </a:p>
                  </a:txBody>
                  <a:tcPr anchor="ctr"/>
                </a:tc>
              </a:tr>
              <a:tr h="370840">
                <a:tc>
                  <a:txBody>
                    <a:bodyPr/>
                    <a:lstStyle/>
                    <a:p>
                      <a:pPr algn="l"/>
                      <a:r>
                        <a:rPr lang="en-US" b="1" dirty="0">
                          <a:effectLst/>
                          <a:latin typeface="Times New Roman" pitchFamily="18" charset="0"/>
                          <a:cs typeface="Times New Roman" pitchFamily="18" charset="0"/>
                        </a:rPr>
                        <a:t>Thyroid Cancer (MTC, PTC)</a:t>
                      </a:r>
                    </a:p>
                  </a:txBody>
                  <a:tcPr anchor="ctr"/>
                </a:tc>
                <a:tc>
                  <a:txBody>
                    <a:bodyPr/>
                    <a:lstStyle/>
                    <a:p>
                      <a:pPr algn="l"/>
                      <a:r>
                        <a:rPr lang="en-US" b="1" dirty="0">
                          <a:effectLst/>
                          <a:latin typeface="Times New Roman" pitchFamily="18" charset="0"/>
                          <a:cs typeface="Times New Roman" pitchFamily="18" charset="0"/>
                        </a:rPr>
                        <a:t>RET mutations and fusions</a:t>
                      </a:r>
                    </a:p>
                  </a:txBody>
                  <a:tcPr anchor="ctr"/>
                </a:tc>
                <a:tc>
                  <a:txBody>
                    <a:bodyPr/>
                    <a:lstStyle/>
                    <a:p>
                      <a:pPr algn="l"/>
                      <a:r>
                        <a:rPr lang="en-US" b="1" dirty="0" smtClean="0">
                          <a:effectLst/>
                          <a:latin typeface="Times New Roman" pitchFamily="18" charset="0"/>
                          <a:cs typeface="Times New Roman" pitchFamily="18" charset="0"/>
                        </a:rPr>
                        <a:t>BLU-667</a:t>
                      </a:r>
                      <a:r>
                        <a:rPr lang="en-US" b="1" dirty="0">
                          <a:effectLst/>
                          <a:latin typeface="Times New Roman" pitchFamily="18" charset="0"/>
                          <a:cs typeface="Times New Roman" pitchFamily="18" charset="0"/>
                        </a:rPr>
                        <a:t/>
                      </a:r>
                      <a:br>
                        <a:rPr lang="en-US" b="1" dirty="0">
                          <a:effectLst/>
                          <a:latin typeface="Times New Roman" pitchFamily="18" charset="0"/>
                          <a:cs typeface="Times New Roman" pitchFamily="18" charset="0"/>
                        </a:rPr>
                      </a:br>
                      <a:r>
                        <a:rPr lang="en-US" b="1" dirty="0">
                          <a:effectLst/>
                          <a:latin typeface="Times New Roman" pitchFamily="18" charset="0"/>
                          <a:cs typeface="Times New Roman" pitchFamily="18" charset="0"/>
                        </a:rPr>
                        <a:t>LOXO-292</a:t>
                      </a:r>
                    </a:p>
                  </a:txBody>
                  <a:tcPr anchor="ctr"/>
                </a:tc>
              </a:tr>
              <a:tr h="370840">
                <a:tc>
                  <a:txBody>
                    <a:bodyPr/>
                    <a:lstStyle/>
                    <a:p>
                      <a:pPr algn="l"/>
                      <a:r>
                        <a:rPr lang="en-US" b="1" dirty="0">
                          <a:effectLst/>
                          <a:latin typeface="Times New Roman" pitchFamily="18" charset="0"/>
                          <a:cs typeface="Times New Roman" pitchFamily="18" charset="0"/>
                        </a:rPr>
                        <a:t>DTC</a:t>
                      </a:r>
                    </a:p>
                  </a:txBody>
                  <a:tcPr anchor="ctr"/>
                </a:tc>
                <a:tc>
                  <a:txBody>
                    <a:bodyPr/>
                    <a:lstStyle/>
                    <a:p>
                      <a:pPr algn="l"/>
                      <a:r>
                        <a:rPr lang="en-US" b="1" dirty="0">
                          <a:effectLst/>
                          <a:latin typeface="Times New Roman" pitchFamily="18" charset="0"/>
                          <a:cs typeface="Times New Roman" pitchFamily="18" charset="0"/>
                        </a:rPr>
                        <a:t>Non-specific</a:t>
                      </a:r>
                    </a:p>
                  </a:txBody>
                  <a:tcPr anchor="ctr"/>
                </a:tc>
                <a:tc>
                  <a:txBody>
                    <a:bodyPr/>
                    <a:lstStyle/>
                    <a:p>
                      <a:pPr algn="l"/>
                      <a:r>
                        <a:rPr lang="en-US" b="1" dirty="0" err="1">
                          <a:effectLst/>
                          <a:latin typeface="Times New Roman" pitchFamily="18" charset="0"/>
                          <a:cs typeface="Times New Roman" pitchFamily="18" charset="0"/>
                        </a:rPr>
                        <a:t>vandetanib</a:t>
                      </a:r>
                      <a:r>
                        <a:rPr lang="en-US" b="1" dirty="0">
                          <a:effectLst/>
                          <a:latin typeface="Times New Roman" pitchFamily="18" charset="0"/>
                          <a:cs typeface="Times New Roman" pitchFamily="18" charset="0"/>
                        </a:rPr>
                        <a:t> </a:t>
                      </a:r>
                      <a:r>
                        <a:rPr lang="en-US" b="1" dirty="0" err="1" smtClean="0">
                          <a:effectLst/>
                          <a:latin typeface="Times New Roman" pitchFamily="18" charset="0"/>
                          <a:cs typeface="Times New Roman" pitchFamily="18" charset="0"/>
                        </a:rPr>
                        <a:t>cabozantinib</a:t>
                      </a:r>
                      <a:r>
                        <a:rPr lang="en-US" b="1" dirty="0" smtClean="0">
                          <a:effectLst/>
                          <a:latin typeface="Times New Roman" pitchFamily="18" charset="0"/>
                          <a:cs typeface="Times New Roman" pitchFamily="18" charset="0"/>
                        </a:rPr>
                        <a:t> </a:t>
                      </a:r>
                      <a:r>
                        <a:rPr lang="en-US" b="1" dirty="0" err="1" smtClean="0">
                          <a:effectLst/>
                          <a:latin typeface="Times New Roman" pitchFamily="18" charset="0"/>
                          <a:cs typeface="Times New Roman" pitchFamily="18" charset="0"/>
                        </a:rPr>
                        <a:t>sorafenib</a:t>
                      </a:r>
                      <a:r>
                        <a:rPr lang="en-US" b="1" dirty="0">
                          <a:effectLst/>
                          <a:latin typeface="Times New Roman" pitchFamily="18" charset="0"/>
                          <a:cs typeface="Times New Roman" pitchFamily="18" charset="0"/>
                        </a:rPr>
                        <a:t/>
                      </a:r>
                      <a:br>
                        <a:rPr lang="en-US" b="1" dirty="0">
                          <a:effectLst/>
                          <a:latin typeface="Times New Roman" pitchFamily="18" charset="0"/>
                          <a:cs typeface="Times New Roman" pitchFamily="18" charset="0"/>
                        </a:rPr>
                      </a:br>
                      <a:r>
                        <a:rPr lang="en-US" b="1" dirty="0" err="1">
                          <a:effectLst/>
                          <a:latin typeface="Times New Roman" pitchFamily="18" charset="0"/>
                          <a:cs typeface="Times New Roman" pitchFamily="18" charset="0"/>
                        </a:rPr>
                        <a:t>lenvatinib</a:t>
                      </a:r>
                      <a:endParaRPr lang="en-US" b="1" dirty="0">
                        <a:effectLst/>
                        <a:latin typeface="Times New Roman" pitchFamily="18" charset="0"/>
                        <a:cs typeface="Times New Roman" pitchFamily="18" charset="0"/>
                      </a:endParaRPr>
                    </a:p>
                  </a:txBody>
                  <a:tcPr anchor="ctr"/>
                </a:tc>
              </a:tr>
              <a:tr h="370840">
                <a:tc>
                  <a:txBody>
                    <a:bodyPr/>
                    <a:lstStyle/>
                    <a:p>
                      <a:pPr algn="l"/>
                      <a:r>
                        <a:rPr lang="en-US" b="1" dirty="0">
                          <a:effectLst/>
                          <a:latin typeface="Times New Roman" pitchFamily="18" charset="0"/>
                          <a:cs typeface="Times New Roman" pitchFamily="18" charset="0"/>
                        </a:rPr>
                        <a:t>PTC/ATC</a:t>
                      </a:r>
                    </a:p>
                  </a:txBody>
                  <a:tcPr anchor="ctr"/>
                </a:tc>
                <a:tc>
                  <a:txBody>
                    <a:bodyPr/>
                    <a:lstStyle/>
                    <a:p>
                      <a:pPr algn="l"/>
                      <a:r>
                        <a:rPr lang="en-US" b="1" dirty="0">
                          <a:effectLst/>
                          <a:latin typeface="Times New Roman" pitchFamily="18" charset="0"/>
                          <a:cs typeface="Times New Roman" pitchFamily="18" charset="0"/>
                        </a:rPr>
                        <a:t>BRAFV600E</a:t>
                      </a:r>
                    </a:p>
                  </a:txBody>
                  <a:tcPr anchor="ctr"/>
                </a:tc>
                <a:tc>
                  <a:txBody>
                    <a:bodyPr/>
                    <a:lstStyle/>
                    <a:p>
                      <a:pPr algn="l"/>
                      <a:r>
                        <a:rPr lang="en-US" b="1" dirty="0" err="1">
                          <a:effectLst/>
                          <a:latin typeface="Times New Roman" pitchFamily="18" charset="0"/>
                          <a:cs typeface="Times New Roman" pitchFamily="18" charset="0"/>
                        </a:rPr>
                        <a:t>vemurafenib</a:t>
                      </a:r>
                      <a:r>
                        <a:rPr lang="en-US" b="1" dirty="0">
                          <a:effectLst/>
                          <a:latin typeface="Times New Roman" pitchFamily="18" charset="0"/>
                          <a:cs typeface="Times New Roman" pitchFamily="18" charset="0"/>
                        </a:rPr>
                        <a:t/>
                      </a:r>
                      <a:br>
                        <a:rPr lang="en-US" b="1" dirty="0">
                          <a:effectLst/>
                          <a:latin typeface="Times New Roman" pitchFamily="18" charset="0"/>
                          <a:cs typeface="Times New Roman" pitchFamily="18" charset="0"/>
                        </a:rPr>
                      </a:br>
                      <a:r>
                        <a:rPr lang="en-US" b="1" dirty="0" err="1">
                          <a:effectLst/>
                          <a:latin typeface="Times New Roman" pitchFamily="18" charset="0"/>
                          <a:cs typeface="Times New Roman" pitchFamily="18" charset="0"/>
                        </a:rPr>
                        <a:t>dabrafenib</a:t>
                      </a:r>
                      <a:r>
                        <a:rPr lang="en-US" b="1" dirty="0">
                          <a:effectLst/>
                          <a:latin typeface="Times New Roman" pitchFamily="18" charset="0"/>
                          <a:cs typeface="Times New Roman" pitchFamily="18" charset="0"/>
                        </a:rPr>
                        <a:t>/</a:t>
                      </a:r>
                      <a:r>
                        <a:rPr lang="en-US" b="1" dirty="0" err="1">
                          <a:effectLst/>
                          <a:latin typeface="Times New Roman" pitchFamily="18" charset="0"/>
                          <a:cs typeface="Times New Roman" pitchFamily="18" charset="0"/>
                        </a:rPr>
                        <a:t>trametinib</a:t>
                      </a:r>
                      <a:endParaRPr lang="en-US" b="1" dirty="0">
                        <a:effectLst/>
                        <a:latin typeface="Times New Roman" pitchFamily="18" charset="0"/>
                        <a:cs typeface="Times New Roman" pitchFamily="18" charset="0"/>
                      </a:endParaRPr>
                    </a:p>
                  </a:txBody>
                  <a:tcPr anchor="ctr"/>
                </a:tc>
              </a:tr>
              <a:tr h="370840">
                <a:tc>
                  <a:txBody>
                    <a:bodyPr/>
                    <a:lstStyle/>
                    <a:p>
                      <a:pPr algn="l"/>
                      <a:r>
                        <a:rPr lang="en-US" b="1" dirty="0">
                          <a:effectLst/>
                          <a:latin typeface="Times New Roman" pitchFamily="18" charset="0"/>
                          <a:cs typeface="Times New Roman" pitchFamily="18" charset="0"/>
                        </a:rPr>
                        <a:t>Solid tumors (including thyroid)</a:t>
                      </a:r>
                    </a:p>
                  </a:txBody>
                  <a:tcPr anchor="ctr"/>
                </a:tc>
                <a:tc>
                  <a:txBody>
                    <a:bodyPr/>
                    <a:lstStyle/>
                    <a:p>
                      <a:pPr algn="l"/>
                      <a:r>
                        <a:rPr lang="en-US" b="1" dirty="0">
                          <a:effectLst/>
                          <a:latin typeface="Times New Roman" pitchFamily="18" charset="0"/>
                          <a:cs typeface="Times New Roman" pitchFamily="18" charset="0"/>
                        </a:rPr>
                        <a:t>NTRK-fusion</a:t>
                      </a:r>
                    </a:p>
                  </a:txBody>
                  <a:tcPr anchor="ctr"/>
                </a:tc>
                <a:tc>
                  <a:txBody>
                    <a:bodyPr/>
                    <a:lstStyle/>
                    <a:p>
                      <a:pPr algn="l"/>
                      <a:r>
                        <a:rPr lang="en-US" b="1" dirty="0" err="1">
                          <a:effectLst/>
                          <a:latin typeface="Times New Roman" pitchFamily="18" charset="0"/>
                          <a:cs typeface="Times New Roman" pitchFamily="18" charset="0"/>
                        </a:rPr>
                        <a:t>larotrectinib</a:t>
                      </a:r>
                      <a:endParaRPr lang="en-US" b="1" dirty="0">
                        <a:effectLst/>
                        <a:latin typeface="Times New Roman" pitchFamily="18" charset="0"/>
                        <a:cs typeface="Times New Roman" pitchFamily="18" charset="0"/>
                      </a:endParaRPr>
                    </a:p>
                  </a:txBody>
                  <a:tcPr anchor="ctr"/>
                </a:tc>
              </a:tr>
              <a:tr h="932243">
                <a:tc>
                  <a:txBody>
                    <a:bodyPr/>
                    <a:lstStyle/>
                    <a:p>
                      <a:pPr algn="l"/>
                      <a:r>
                        <a:rPr lang="en-US" b="1" dirty="0">
                          <a:effectLst/>
                          <a:latin typeface="Times New Roman" pitchFamily="18" charset="0"/>
                          <a:cs typeface="Times New Roman" pitchFamily="18" charset="0"/>
                        </a:rPr>
                        <a:t>PTC</a:t>
                      </a:r>
                    </a:p>
                  </a:txBody>
                  <a:tcPr anchor="ctr"/>
                </a:tc>
                <a:tc>
                  <a:txBody>
                    <a:bodyPr/>
                    <a:lstStyle/>
                    <a:p>
                      <a:pPr algn="l"/>
                      <a:r>
                        <a:rPr lang="en-US" b="1" dirty="0">
                          <a:effectLst/>
                          <a:latin typeface="Times New Roman" pitchFamily="18" charset="0"/>
                          <a:cs typeface="Times New Roman" pitchFamily="18" charset="0"/>
                        </a:rPr>
                        <a:t>ALK-fusion</a:t>
                      </a:r>
                    </a:p>
                  </a:txBody>
                  <a:tcPr anchor="ctr"/>
                </a:tc>
                <a:tc>
                  <a:txBody>
                    <a:bodyPr/>
                    <a:lstStyle/>
                    <a:p>
                      <a:pPr algn="l"/>
                      <a:r>
                        <a:rPr lang="en-US" b="1" dirty="0" err="1">
                          <a:effectLst/>
                          <a:latin typeface="Times New Roman" pitchFamily="18" charset="0"/>
                          <a:cs typeface="Times New Roman" pitchFamily="18" charset="0"/>
                        </a:rPr>
                        <a:t>crizotinib</a:t>
                      </a:r>
                      <a:r>
                        <a:rPr lang="en-US" b="1" dirty="0">
                          <a:effectLst/>
                          <a:latin typeface="Times New Roman" pitchFamily="18" charset="0"/>
                          <a:cs typeface="Times New Roman" pitchFamily="18" charset="0"/>
                        </a:rPr>
                        <a:t> </a:t>
                      </a:r>
                      <a:r>
                        <a:rPr lang="en-US" b="1" dirty="0" err="1" smtClean="0">
                          <a:effectLst/>
                          <a:latin typeface="Times New Roman" pitchFamily="18" charset="0"/>
                          <a:cs typeface="Times New Roman" pitchFamily="18" charset="0"/>
                        </a:rPr>
                        <a:t>ceritinib</a:t>
                      </a:r>
                      <a:r>
                        <a:rPr lang="en-US" b="1" dirty="0" smtClean="0">
                          <a:effectLst/>
                          <a:latin typeface="Times New Roman" pitchFamily="18" charset="0"/>
                          <a:cs typeface="Times New Roman" pitchFamily="18" charset="0"/>
                        </a:rPr>
                        <a:t> </a:t>
                      </a:r>
                      <a:r>
                        <a:rPr lang="en-US" b="1" dirty="0" err="1" smtClean="0">
                          <a:effectLst/>
                          <a:latin typeface="Times New Roman" pitchFamily="18" charset="0"/>
                          <a:cs typeface="Times New Roman" pitchFamily="18" charset="0"/>
                        </a:rPr>
                        <a:t>alectinib</a:t>
                      </a:r>
                      <a:r>
                        <a:rPr lang="en-US" b="1" dirty="0" smtClean="0">
                          <a:effectLst/>
                          <a:latin typeface="Times New Roman" pitchFamily="18" charset="0"/>
                          <a:cs typeface="Times New Roman" pitchFamily="18" charset="0"/>
                        </a:rPr>
                        <a:t> </a:t>
                      </a:r>
                      <a:endParaRPr lang="en-US" b="1" dirty="0">
                        <a:effectLst/>
                        <a:latin typeface="Times New Roman" pitchFamily="18" charset="0"/>
                        <a:cs typeface="Times New Roman" pitchFamily="18" charset="0"/>
                      </a:endParaRPr>
                    </a:p>
                  </a:txBody>
                  <a:tcPr anchor="ctr"/>
                </a:tc>
              </a:tr>
            </a:tbl>
          </a:graphicData>
        </a:graphic>
      </p:graphicFrame>
    </p:spTree>
    <p:extLst>
      <p:ext uri="{BB962C8B-B14F-4D97-AF65-F5344CB8AC3E}">
        <p14:creationId xmlns:p14="http://schemas.microsoft.com/office/powerpoint/2010/main" val="73031665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In summary, pediatric thyroid carcinoma is a rare tumor but it is the most common carcinoma in children. The increased incidence of gene fusions in pediatric versus adult thyroid cancer is important to recognize as it has both potential implications for diagnostic molecular test selection (e.g., indeterminate FNA diagnoses) and offers novel therapeutic options</a:t>
            </a:r>
            <a:r>
              <a:rPr lang="en-US" dirty="0" smtClean="0"/>
              <a:t>..</a:t>
            </a:r>
            <a:endParaRPr lang="en-US" dirty="0"/>
          </a:p>
        </p:txBody>
      </p:sp>
    </p:spTree>
    <p:extLst>
      <p:ext uri="{BB962C8B-B14F-4D97-AF65-F5344CB8AC3E}">
        <p14:creationId xmlns:p14="http://schemas.microsoft.com/office/powerpoint/2010/main" val="810921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112616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4100833989"/>
              </p:ext>
            </p:extLst>
          </p:nvPr>
        </p:nvGraphicFramePr>
        <p:xfrm>
          <a:off x="1524000" y="1071546"/>
          <a:ext cx="6096000" cy="43894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43432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3080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3096" y="274638"/>
            <a:ext cx="13979896" cy="1143000"/>
          </a:xfrm>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616487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9160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2">
                    <a:lumMod val="50000"/>
                  </a:schemeClr>
                </a:solidFill>
                <a:latin typeface="Times New Roman" pitchFamily="18" charset="0"/>
                <a:cs typeface="Times New Roman" pitchFamily="18" charset="0"/>
              </a:rPr>
              <a:t>Cases of PTC and FTC have </a:t>
            </a:r>
            <a:r>
              <a:rPr lang="en-US" b="1" dirty="0" smtClean="0">
                <a:solidFill>
                  <a:schemeClr val="accent2">
                    <a:lumMod val="50000"/>
                  </a:schemeClr>
                </a:solidFill>
                <a:latin typeface="Times New Roman" pitchFamily="18" charset="0"/>
                <a:cs typeface="Times New Roman" pitchFamily="18" charset="0"/>
              </a:rPr>
              <a:t>been </a:t>
            </a:r>
            <a:r>
              <a:rPr lang="en-US" b="1" dirty="0">
                <a:solidFill>
                  <a:schemeClr val="accent2">
                    <a:lumMod val="50000"/>
                  </a:schemeClr>
                </a:solidFill>
                <a:latin typeface="Times New Roman" pitchFamily="18" charset="0"/>
                <a:cs typeface="Times New Roman" pitchFamily="18" charset="0"/>
              </a:rPr>
              <a:t>reported in association </a:t>
            </a:r>
            <a:r>
              <a:rPr lang="en-US" b="1" dirty="0" smtClean="0">
                <a:solidFill>
                  <a:schemeClr val="accent2">
                    <a:lumMod val="50000"/>
                  </a:schemeClr>
                </a:solidFill>
                <a:latin typeface="Times New Roman" pitchFamily="18" charset="0"/>
                <a:cs typeface="Times New Roman" pitchFamily="18" charset="0"/>
              </a:rPr>
              <a:t>with: </a:t>
            </a:r>
            <a:endParaRPr lang="en-US" b="1" dirty="0">
              <a:solidFill>
                <a:schemeClr val="accent2">
                  <a:lumMod val="50000"/>
                </a:schemeClr>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530715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7416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200" b="1" dirty="0">
              <a:solidFill>
                <a:schemeClr val="accent2">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151704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9905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Radiation exposure increases the risk of DTC:</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019215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45760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marL="0" indent="0">
              <a:buNone/>
            </a:pPr>
            <a:endParaRPr lang="en-US" sz="4800" dirty="0" smtClean="0">
              <a:cs typeface="+mj-cs"/>
            </a:endParaRPr>
          </a:p>
          <a:p>
            <a:pPr marL="0" indent="0">
              <a:buNone/>
            </a:pPr>
            <a:endParaRPr lang="en-US" sz="4800" dirty="0">
              <a:cs typeface="+mj-cs"/>
            </a:endParaRPr>
          </a:p>
          <a:p>
            <a:pPr marL="0" indent="0" algn="ctr">
              <a:buNone/>
            </a:pPr>
            <a:r>
              <a:rPr lang="en-US" sz="4800" b="1" dirty="0" smtClean="0">
                <a:cs typeface="+mj-cs"/>
              </a:rPr>
              <a:t>Clinical </a:t>
            </a:r>
            <a:r>
              <a:rPr lang="en-US" sz="4800" b="1" dirty="0">
                <a:cs typeface="+mj-cs"/>
              </a:rPr>
              <a:t>Presentation:</a:t>
            </a:r>
          </a:p>
        </p:txBody>
      </p:sp>
    </p:spTree>
    <p:extLst>
      <p:ext uri="{BB962C8B-B14F-4D97-AF65-F5344CB8AC3E}">
        <p14:creationId xmlns:p14="http://schemas.microsoft.com/office/powerpoint/2010/main" val="1522590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endParaRPr lang="en-US" sz="4000" b="1" dirty="0" smtClean="0">
              <a:solidFill>
                <a:schemeClr val="accent2">
                  <a:lumMod val="50000"/>
                </a:schemeClr>
              </a:solidFill>
              <a:latin typeface="Times New Roman" pitchFamily="18" charset="0"/>
              <a:cs typeface="Times New Roman" pitchFamily="18" charset="0"/>
            </a:endParaRPr>
          </a:p>
          <a:p>
            <a:pPr marL="0" indent="0">
              <a:buNone/>
            </a:pPr>
            <a:r>
              <a:rPr lang="en-US" sz="4000" b="1" dirty="0" smtClean="0">
                <a:solidFill>
                  <a:schemeClr val="accent2">
                    <a:lumMod val="50000"/>
                  </a:schemeClr>
                </a:solidFill>
                <a:latin typeface="Times New Roman" pitchFamily="18" charset="0"/>
                <a:cs typeface="Times New Roman" pitchFamily="18" charset="0"/>
              </a:rPr>
              <a:t>The </a:t>
            </a:r>
            <a:r>
              <a:rPr lang="en-US" sz="4000" b="1" dirty="0">
                <a:solidFill>
                  <a:schemeClr val="accent2">
                    <a:lumMod val="50000"/>
                  </a:schemeClr>
                </a:solidFill>
                <a:latin typeface="Times New Roman" pitchFamily="18" charset="0"/>
                <a:cs typeface="Times New Roman" pitchFamily="18" charset="0"/>
              </a:rPr>
              <a:t>most common presentation for DTC in children is that of a thyroid nodule. </a:t>
            </a:r>
            <a:endParaRPr lang="en-US" sz="4000" b="1" dirty="0" smtClean="0">
              <a:solidFill>
                <a:schemeClr val="accent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328336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2708920"/>
            <a:ext cx="7139035" cy="1737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4050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b="1" dirty="0" smtClean="0">
                <a:latin typeface="Times New Roman" pitchFamily="18" charset="0"/>
                <a:cs typeface="Times New Roman" pitchFamily="18" charset="0"/>
              </a:rPr>
              <a:t>-A </a:t>
            </a:r>
            <a:r>
              <a:rPr lang="en-US" b="1" dirty="0">
                <a:latin typeface="Times New Roman" pitchFamily="18" charset="0"/>
                <a:cs typeface="Times New Roman" pitchFamily="18" charset="0"/>
              </a:rPr>
              <a:t>thyroid nodule </a:t>
            </a:r>
            <a:r>
              <a:rPr lang="en-US" b="1" dirty="0" smtClean="0">
                <a:latin typeface="Times New Roman" pitchFamily="18" charset="0"/>
                <a:cs typeface="Times New Roman" pitchFamily="18" charset="0"/>
              </a:rPr>
              <a:t>(asymptomatic </a:t>
            </a:r>
            <a:r>
              <a:rPr lang="en-US" b="1" dirty="0">
                <a:latin typeface="Times New Roman" pitchFamily="18" charset="0"/>
                <a:cs typeface="Times New Roman" pitchFamily="18" charset="0"/>
              </a:rPr>
              <a:t>neck </a:t>
            </a:r>
            <a:r>
              <a:rPr lang="en-US" b="1" dirty="0" smtClean="0">
                <a:latin typeface="Times New Roman" pitchFamily="18" charset="0"/>
                <a:cs typeface="Times New Roman" pitchFamily="18" charset="0"/>
              </a:rPr>
              <a:t>mass) </a:t>
            </a:r>
            <a:r>
              <a:rPr lang="en-US" b="1" dirty="0">
                <a:latin typeface="Times New Roman" pitchFamily="18" charset="0"/>
                <a:cs typeface="Times New Roman" pitchFamily="18" charset="0"/>
              </a:rPr>
              <a:t>with or without cervical </a:t>
            </a:r>
            <a:r>
              <a:rPr lang="en-US" b="1" dirty="0" smtClean="0">
                <a:latin typeface="Times New Roman" pitchFamily="18" charset="0"/>
                <a:cs typeface="Times New Roman" pitchFamily="18" charset="0"/>
              </a:rPr>
              <a:t>lymphadenopathy</a:t>
            </a:r>
          </a:p>
          <a:p>
            <a:pPr marL="0" indent="0">
              <a:buNone/>
            </a:pPr>
            <a:endParaRPr lang="en-US" b="1" dirty="0" smtClean="0">
              <a:solidFill>
                <a:schemeClr val="tx2">
                  <a:lumMod val="75000"/>
                </a:schemeClr>
              </a:solidFill>
              <a:latin typeface="Times New Roman" pitchFamily="18" charset="0"/>
              <a:cs typeface="Times New Roman" pitchFamily="18" charset="0"/>
            </a:endParaRPr>
          </a:p>
          <a:p>
            <a:pPr marL="0" indent="0">
              <a:buNone/>
            </a:pPr>
            <a:r>
              <a:rPr lang="en-US" b="1" dirty="0" smtClean="0">
                <a:solidFill>
                  <a:schemeClr val="tx2">
                    <a:lumMod val="75000"/>
                  </a:schemeClr>
                </a:solidFill>
                <a:latin typeface="Times New Roman" pitchFamily="18" charset="0"/>
                <a:cs typeface="Times New Roman" pitchFamily="18" charset="0"/>
              </a:rPr>
              <a:t>-A </a:t>
            </a:r>
            <a:r>
              <a:rPr lang="en-US" b="1" dirty="0">
                <a:solidFill>
                  <a:schemeClr val="tx2">
                    <a:lumMod val="75000"/>
                  </a:schemeClr>
                </a:solidFill>
                <a:latin typeface="Times New Roman" pitchFamily="18" charset="0"/>
                <a:cs typeface="Times New Roman" pitchFamily="18" charset="0"/>
              </a:rPr>
              <a:t>large hard nodule, especially one adherent to adjacent </a:t>
            </a:r>
            <a:r>
              <a:rPr lang="en-US" b="1" dirty="0" smtClean="0">
                <a:solidFill>
                  <a:schemeClr val="tx2">
                    <a:lumMod val="75000"/>
                  </a:schemeClr>
                </a:solidFill>
                <a:latin typeface="Times New Roman" pitchFamily="18" charset="0"/>
                <a:cs typeface="Times New Roman" pitchFamily="18" charset="0"/>
              </a:rPr>
              <a:t>tissue</a:t>
            </a:r>
            <a:endParaRPr lang="en-US" b="1" dirty="0">
              <a:solidFill>
                <a:schemeClr val="tx2">
                  <a:lumMod val="75000"/>
                </a:schemeClr>
              </a:solidFill>
              <a:latin typeface="Times New Roman" pitchFamily="18" charset="0"/>
              <a:cs typeface="Times New Roman" pitchFamily="18" charset="0"/>
            </a:endParaRPr>
          </a:p>
          <a:p>
            <a:endParaRPr lang="en-US" b="1" dirty="0" smtClean="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1528780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endParaRPr lang="en-US" b="1" dirty="0" smtClean="0">
              <a:solidFill>
                <a:schemeClr val="accent2">
                  <a:lumMod val="50000"/>
                </a:schemeClr>
              </a:solidFill>
              <a:latin typeface="Times New Roman" pitchFamily="18" charset="0"/>
              <a:cs typeface="Times New Roman" pitchFamily="18" charset="0"/>
            </a:endParaRPr>
          </a:p>
          <a:p>
            <a:pPr marL="0" indent="0">
              <a:buNone/>
            </a:pPr>
            <a:r>
              <a:rPr lang="en-US" b="1" dirty="0" smtClean="0">
                <a:solidFill>
                  <a:schemeClr val="accent2">
                    <a:lumMod val="50000"/>
                  </a:schemeClr>
                </a:solidFill>
                <a:latin typeface="Times New Roman" pitchFamily="18" charset="0"/>
                <a:cs typeface="Times New Roman" pitchFamily="18" charset="0"/>
              </a:rPr>
              <a:t>the </a:t>
            </a:r>
            <a:r>
              <a:rPr lang="en-US" b="1" dirty="0">
                <a:solidFill>
                  <a:schemeClr val="accent2">
                    <a:lumMod val="50000"/>
                  </a:schemeClr>
                </a:solidFill>
                <a:latin typeface="Times New Roman" pitchFamily="18" charset="0"/>
                <a:cs typeface="Times New Roman" pitchFamily="18" charset="0"/>
              </a:rPr>
              <a:t>diffuse </a:t>
            </a:r>
            <a:r>
              <a:rPr lang="en-US" b="1" dirty="0" err="1">
                <a:solidFill>
                  <a:schemeClr val="accent2">
                    <a:lumMod val="50000"/>
                  </a:schemeClr>
                </a:solidFill>
                <a:latin typeface="Times New Roman" pitchFamily="18" charset="0"/>
                <a:cs typeface="Times New Roman" pitchFamily="18" charset="0"/>
              </a:rPr>
              <a:t>sclerosing</a:t>
            </a:r>
            <a:r>
              <a:rPr lang="en-US" b="1" dirty="0">
                <a:solidFill>
                  <a:schemeClr val="accent2">
                    <a:lumMod val="50000"/>
                  </a:schemeClr>
                </a:solidFill>
                <a:latin typeface="Times New Roman" pitchFamily="18" charset="0"/>
                <a:cs typeface="Times New Roman" pitchFamily="18" charset="0"/>
              </a:rPr>
              <a:t> variant of PTC may present as diffusely infiltrating disease resulting not in a single nodule but in diffuse enlargement of a lobe or the entire gland </a:t>
            </a:r>
            <a:r>
              <a:rPr lang="en-US" b="1" dirty="0" smtClean="0"/>
              <a:t>.</a:t>
            </a:r>
          </a:p>
        </p:txBody>
      </p:sp>
    </p:spTree>
    <p:extLst>
      <p:ext uri="{BB962C8B-B14F-4D97-AF65-F5344CB8AC3E}">
        <p14:creationId xmlns:p14="http://schemas.microsoft.com/office/powerpoint/2010/main" val="18584659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908720"/>
            <a:ext cx="7416824"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8457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2">
                    <a:lumMod val="50000"/>
                  </a:schemeClr>
                </a:solidFill>
                <a:latin typeface="Times New Roman" pitchFamily="18" charset="0"/>
                <a:cs typeface="Times New Roman" pitchFamily="18" charset="0"/>
              </a:rPr>
              <a:t>Clinical Presentation:</a:t>
            </a:r>
            <a:br>
              <a:rPr lang="en-US" b="1" dirty="0">
                <a:solidFill>
                  <a:schemeClr val="accent2">
                    <a:lumMod val="50000"/>
                  </a:schemeClr>
                </a:solidFill>
                <a:latin typeface="Times New Roman" pitchFamily="18" charset="0"/>
                <a:cs typeface="Times New Roman" pitchFamily="18" charset="0"/>
              </a:rPr>
            </a:br>
            <a:endParaRPr lang="en-US" b="1" dirty="0">
              <a:solidFill>
                <a:schemeClr val="accent2">
                  <a:lumMod val="50000"/>
                </a:schemeClr>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546791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86347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                     </a:t>
            </a:r>
            <a:r>
              <a:rPr lang="en-US" sz="3600" b="1" dirty="0" smtClean="0">
                <a:solidFill>
                  <a:schemeClr val="accent3">
                    <a:lumMod val="50000"/>
                  </a:schemeClr>
                </a:solidFill>
                <a:cs typeface="+mj-cs"/>
              </a:rPr>
              <a:t>Papillary  thyroid carcinoma</a:t>
            </a:r>
          </a:p>
          <a:p>
            <a:pPr marL="0" indent="0" algn="ctr">
              <a:buNone/>
            </a:pPr>
            <a:r>
              <a:rPr lang="en-US" sz="3600" b="1" dirty="0">
                <a:solidFill>
                  <a:schemeClr val="accent3">
                    <a:lumMod val="50000"/>
                  </a:schemeClr>
                </a:solidFill>
                <a:cs typeface="+mj-cs"/>
              </a:rPr>
              <a:t>(PTC)</a:t>
            </a:r>
          </a:p>
          <a:p>
            <a:pPr marL="0" indent="0" algn="ctr">
              <a:buNone/>
            </a:pPr>
            <a:endParaRPr lang="fa-IR" sz="3600" b="1" dirty="0">
              <a:solidFill>
                <a:schemeClr val="accent3">
                  <a:lumMod val="50000"/>
                </a:schemeClr>
              </a:solidFill>
              <a:cs typeface="+mj-cs"/>
            </a:endParaRPr>
          </a:p>
        </p:txBody>
      </p:sp>
    </p:spTree>
    <p:extLst>
      <p:ext uri="{BB962C8B-B14F-4D97-AF65-F5344CB8AC3E}">
        <p14:creationId xmlns:p14="http://schemas.microsoft.com/office/powerpoint/2010/main" val="3130518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t>PTCs </a:t>
            </a:r>
            <a:r>
              <a:rPr lang="en-US" dirty="0"/>
              <a:t>are well-differentiated thyroid cancers arising from thyroid follicular cells</a:t>
            </a:r>
            <a:r>
              <a:rPr lang="en-US" dirty="0" smtClean="0"/>
              <a:t>.</a:t>
            </a:r>
          </a:p>
          <a:p>
            <a:pPr marL="0" indent="0">
              <a:buNone/>
            </a:pPr>
            <a:r>
              <a:rPr lang="en-US" dirty="0" smtClean="0"/>
              <a:t> </a:t>
            </a:r>
            <a:r>
              <a:rPr lang="en-US" dirty="0"/>
              <a:t>They are characteristically </a:t>
            </a:r>
            <a:r>
              <a:rPr lang="en-US" dirty="0" err="1"/>
              <a:t>unencapsulated</a:t>
            </a:r>
            <a:r>
              <a:rPr lang="en-US" dirty="0"/>
              <a:t> tumors with often ill-defined margins. </a:t>
            </a:r>
          </a:p>
        </p:txBody>
      </p:sp>
    </p:spTree>
    <p:extLst>
      <p:ext uri="{BB962C8B-B14F-4D97-AF65-F5344CB8AC3E}">
        <p14:creationId xmlns:p14="http://schemas.microsoft.com/office/powerpoint/2010/main" val="3072235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In </a:t>
            </a:r>
            <a:r>
              <a:rPr lang="en-US" dirty="0"/>
              <a:t>children, PTC is frequently multifocal and </a:t>
            </a:r>
            <a:r>
              <a:rPr lang="en-US" dirty="0" err="1"/>
              <a:t>locoregional</a:t>
            </a:r>
            <a:r>
              <a:rPr lang="en-US" dirty="0"/>
              <a:t> metastases are present in the majority of patients at the time of diagnosis. Children with PTC are also more likely than adults to have pulmonary metastases (up to 25%) compared with adults</a:t>
            </a:r>
          </a:p>
          <a:p>
            <a:pPr marL="0" indent="0">
              <a:buNone/>
            </a:pPr>
            <a:endParaRPr lang="fa-IR" dirty="0"/>
          </a:p>
        </p:txBody>
      </p:sp>
    </p:spTree>
    <p:extLst>
      <p:ext uri="{BB962C8B-B14F-4D97-AF65-F5344CB8AC3E}">
        <p14:creationId xmlns:p14="http://schemas.microsoft.com/office/powerpoint/2010/main" val="97267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0"/>
            <a:ext cx="882047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2912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en-US" b="1" dirty="0" smtClean="0">
              <a:solidFill>
                <a:schemeClr val="accent6">
                  <a:lumMod val="50000"/>
                </a:schemeClr>
              </a:solidFill>
            </a:endParaRPr>
          </a:p>
          <a:p>
            <a:endParaRPr lang="en-US" b="1" dirty="0" smtClean="0">
              <a:solidFill>
                <a:schemeClr val="accent6">
                  <a:lumMod val="50000"/>
                </a:schemeClr>
              </a:solidFill>
            </a:endParaRPr>
          </a:p>
          <a:p>
            <a:pPr algn="ctr">
              <a:buNone/>
            </a:pPr>
            <a:r>
              <a:rPr lang="en-US" sz="5400" b="1" dirty="0" smtClean="0">
                <a:solidFill>
                  <a:schemeClr val="accent6">
                    <a:lumMod val="50000"/>
                  </a:schemeClr>
                </a:solidFill>
                <a:cs typeface="+mj-cs"/>
              </a:rPr>
              <a:t>Evaluation :</a:t>
            </a:r>
          </a:p>
          <a:p>
            <a:endParaRPr lang="fa-I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endParaRPr lang="en-US" b="1" dirty="0" smtClean="0"/>
          </a:p>
          <a:p>
            <a:pPr>
              <a:buNone/>
            </a:pPr>
            <a:r>
              <a:rPr lang="en-US" b="1" dirty="0" smtClean="0"/>
              <a:t>-Physical Examination</a:t>
            </a:r>
          </a:p>
          <a:p>
            <a:pPr>
              <a:buNone/>
            </a:pPr>
            <a:r>
              <a:rPr lang="en-US" b="1" dirty="0" smtClean="0"/>
              <a:t>-TSH </a:t>
            </a:r>
          </a:p>
          <a:p>
            <a:pPr>
              <a:buNone/>
            </a:pPr>
            <a:r>
              <a:rPr lang="en-US" b="1" dirty="0" smtClean="0"/>
              <a:t>-US-guided </a:t>
            </a:r>
            <a:r>
              <a:rPr lang="en-US" b="1" dirty="0"/>
              <a:t>fine needle aspiration (FNA</a:t>
            </a:r>
            <a:r>
              <a:rPr lang="en-US" b="1" dirty="0" smtClean="0"/>
              <a:t>)</a:t>
            </a:r>
          </a:p>
        </p:txBody>
      </p:sp>
    </p:spTree>
    <p:extLst>
      <p:ext uri="{BB962C8B-B14F-4D97-AF65-F5344CB8AC3E}">
        <p14:creationId xmlns:p14="http://schemas.microsoft.com/office/powerpoint/2010/main" val="984585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t>From a clinical perspective, thyroid nodules are uncommon in children</a:t>
            </a:r>
            <a:r>
              <a:rPr lang="en-US" b="1" dirty="0" smtClean="0"/>
              <a:t>.</a:t>
            </a:r>
          </a:p>
          <a:p>
            <a:pPr marL="0" indent="0">
              <a:buNone/>
            </a:pPr>
            <a:r>
              <a:rPr lang="en-US" b="1" dirty="0" smtClean="0"/>
              <a:t> </a:t>
            </a:r>
            <a:r>
              <a:rPr lang="en-US" b="1" dirty="0">
                <a:solidFill>
                  <a:schemeClr val="accent2">
                    <a:lumMod val="50000"/>
                  </a:schemeClr>
                </a:solidFill>
              </a:rPr>
              <a:t>However, nodules diagnosed in children carry a greater risk of malignancy compared to those in adults (22%–26% versus 5%–10% in most series)</a:t>
            </a:r>
          </a:p>
          <a:p>
            <a:endParaRPr lang="en-US" b="1" dirty="0"/>
          </a:p>
        </p:txBody>
      </p:sp>
    </p:spTree>
    <p:extLst>
      <p:ext uri="{BB962C8B-B14F-4D97-AF65-F5344CB8AC3E}">
        <p14:creationId xmlns:p14="http://schemas.microsoft.com/office/powerpoint/2010/main" val="36647336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147248" cy="1066130"/>
          </a:xfrm>
        </p:spPr>
        <p:txBody>
          <a:bodyPr/>
          <a:lstStyle/>
          <a:p>
            <a:endParaRPr lang="en-US" dirty="0"/>
          </a:p>
        </p:txBody>
      </p:sp>
      <p:sp>
        <p:nvSpPr>
          <p:cNvPr id="3" name="Content Placeholder 2"/>
          <p:cNvSpPr>
            <a:spLocks noGrp="1"/>
          </p:cNvSpPr>
          <p:nvPr>
            <p:ph idx="1"/>
          </p:nvPr>
        </p:nvSpPr>
        <p:spPr/>
        <p:txBody>
          <a:bodyPr/>
          <a:lstStyle/>
          <a:p>
            <a:endParaRPr lang="en-US" dirty="0" smtClean="0"/>
          </a:p>
          <a:p>
            <a:pPr marL="0" indent="0">
              <a:buNone/>
            </a:pPr>
            <a:r>
              <a:rPr lang="en-US" b="1" dirty="0" smtClean="0">
                <a:solidFill>
                  <a:schemeClr val="accent1">
                    <a:lumMod val="50000"/>
                  </a:schemeClr>
                </a:solidFill>
                <a:latin typeface="Times New Roman" pitchFamily="18" charset="0"/>
                <a:cs typeface="Times New Roman" pitchFamily="18" charset="0"/>
              </a:rPr>
              <a:t>-younger age</a:t>
            </a:r>
          </a:p>
          <a:p>
            <a:pPr marL="0" indent="0">
              <a:buNone/>
            </a:pPr>
            <a:r>
              <a:rPr lang="en-US" b="1" dirty="0" smtClean="0">
                <a:solidFill>
                  <a:schemeClr val="accent1">
                    <a:lumMod val="50000"/>
                  </a:schemeClr>
                </a:solidFill>
                <a:latin typeface="Times New Roman" pitchFamily="18" charset="0"/>
                <a:cs typeface="Times New Roman" pitchFamily="18" charset="0"/>
              </a:rPr>
              <a:t>-male sex</a:t>
            </a:r>
          </a:p>
          <a:p>
            <a:pPr marL="0" indent="0">
              <a:buNone/>
            </a:pPr>
            <a:r>
              <a:rPr lang="en-US" b="1" dirty="0" smtClean="0">
                <a:solidFill>
                  <a:schemeClr val="accent1">
                    <a:lumMod val="50000"/>
                  </a:schemeClr>
                </a:solidFill>
                <a:latin typeface="Times New Roman" pitchFamily="18" charset="0"/>
                <a:cs typeface="Times New Roman" pitchFamily="18" charset="0"/>
              </a:rPr>
              <a:t> -</a:t>
            </a:r>
            <a:r>
              <a:rPr lang="en-US" b="1" dirty="0" err="1" smtClean="0">
                <a:solidFill>
                  <a:schemeClr val="accent1">
                    <a:lumMod val="50000"/>
                  </a:schemeClr>
                </a:solidFill>
                <a:latin typeface="Times New Roman" pitchFamily="18" charset="0"/>
                <a:cs typeface="Times New Roman" pitchFamily="18" charset="0"/>
              </a:rPr>
              <a:t>multifocality</a:t>
            </a:r>
            <a:endParaRPr lang="en-US" b="1" dirty="0" smtClean="0">
              <a:solidFill>
                <a:schemeClr val="accent1">
                  <a:lumMod val="50000"/>
                </a:schemeClr>
              </a:solidFill>
              <a:latin typeface="Times New Roman" pitchFamily="18" charset="0"/>
              <a:cs typeface="Times New Roman" pitchFamily="18" charset="0"/>
            </a:endParaRPr>
          </a:p>
          <a:p>
            <a:pPr marL="0" indent="0">
              <a:buNone/>
            </a:pPr>
            <a:r>
              <a:rPr lang="en-US" b="1" dirty="0" smtClean="0">
                <a:solidFill>
                  <a:schemeClr val="accent1">
                    <a:lumMod val="50000"/>
                  </a:schemeClr>
                </a:solidFill>
                <a:latin typeface="Times New Roman" pitchFamily="18" charset="0"/>
                <a:cs typeface="Times New Roman" pitchFamily="18" charset="0"/>
              </a:rPr>
              <a:t>-tumor </a:t>
            </a:r>
            <a:r>
              <a:rPr lang="en-US" b="1" dirty="0">
                <a:solidFill>
                  <a:schemeClr val="accent1">
                    <a:lumMod val="50000"/>
                  </a:schemeClr>
                </a:solidFill>
                <a:latin typeface="Times New Roman" pitchFamily="18" charset="0"/>
                <a:cs typeface="Times New Roman" pitchFamily="18" charset="0"/>
              </a:rPr>
              <a:t>size greater than 2 cm predicted extensive disease at diagnosis</a:t>
            </a:r>
          </a:p>
        </p:txBody>
      </p:sp>
      <p:sp>
        <p:nvSpPr>
          <p:cNvPr id="4" name="Right Arrow 3"/>
          <p:cNvSpPr/>
          <p:nvPr/>
        </p:nvSpPr>
        <p:spPr>
          <a:xfrm>
            <a:off x="539552" y="4293096"/>
            <a:ext cx="4571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a:off x="-2124744" y="2852936"/>
            <a:ext cx="978408" cy="484632"/>
          </a:xfrm>
          <a:prstGeom prst="rightArrow">
            <a:avLst>
              <a:gd name="adj1" fmla="val 7252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70241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b="1" dirty="0" smtClean="0">
              <a:latin typeface="Times New Roman" pitchFamily="18" charset="0"/>
              <a:cs typeface="Times New Roman" pitchFamily="18" charset="0"/>
            </a:endParaRPr>
          </a:p>
          <a:p>
            <a:pPr marL="0" indent="0">
              <a:buNone/>
            </a:pPr>
            <a:r>
              <a:rPr lang="en-US" b="1" dirty="0" smtClean="0">
                <a:latin typeface="Times New Roman" pitchFamily="18" charset="0"/>
                <a:cs typeface="Times New Roman" pitchFamily="18" charset="0"/>
              </a:rPr>
              <a:t>In </a:t>
            </a:r>
            <a:r>
              <a:rPr lang="en-US" b="1" dirty="0">
                <a:latin typeface="Times New Roman" pitchFamily="18" charset="0"/>
                <a:cs typeface="Times New Roman" pitchFamily="18" charset="0"/>
              </a:rPr>
              <a:t>the pediatric population, </a:t>
            </a:r>
            <a:r>
              <a:rPr lang="en-US" b="1" dirty="0" err="1">
                <a:latin typeface="Times New Roman" pitchFamily="18" charset="0"/>
                <a:cs typeface="Times New Roman" pitchFamily="18" charset="0"/>
              </a:rPr>
              <a:t>hyperfunctioning</a:t>
            </a:r>
            <a:r>
              <a:rPr lang="en-US" b="1" dirty="0">
                <a:latin typeface="Times New Roman" pitchFamily="18" charset="0"/>
                <a:cs typeface="Times New Roman" pitchFamily="18" charset="0"/>
              </a:rPr>
              <a:t> thyroid nodules </a:t>
            </a:r>
            <a:r>
              <a:rPr lang="en-US" b="1" dirty="0" smtClean="0">
                <a:latin typeface="Times New Roman" pitchFamily="18" charset="0"/>
                <a:cs typeface="Times New Roman" pitchFamily="18" charset="0"/>
              </a:rPr>
              <a:t>:risk </a:t>
            </a:r>
            <a:r>
              <a:rPr lang="en-US" b="1" dirty="0">
                <a:latin typeface="Times New Roman" pitchFamily="18" charset="0"/>
                <a:cs typeface="Times New Roman" pitchFamily="18" charset="0"/>
              </a:rPr>
              <a:t>of malignancy of &lt;10–15% </a:t>
            </a:r>
          </a:p>
          <a:p>
            <a:pPr marL="0" indent="0">
              <a:buNone/>
            </a:pPr>
            <a:r>
              <a:rPr lang="en-US" b="1" dirty="0" smtClean="0">
                <a:latin typeface="Times New Roman" pitchFamily="18" charset="0"/>
                <a:cs typeface="Times New Roman" pitchFamily="18" charset="0"/>
              </a:rPr>
              <a:t>a </a:t>
            </a:r>
            <a:r>
              <a:rPr lang="en-US" b="1" dirty="0">
                <a:latin typeface="Times New Roman" pitchFamily="18" charset="0"/>
                <a:cs typeface="Times New Roman" pitchFamily="18" charset="0"/>
              </a:rPr>
              <a:t>higher risk of malignancy than in adults (up to 30%) .</a:t>
            </a:r>
          </a:p>
          <a:p>
            <a:pPr marL="0" indent="0">
              <a:buNone/>
            </a:pPr>
            <a:endParaRPr lang="en-US" b="1" dirty="0">
              <a:latin typeface="Times New Roman" pitchFamily="18" charset="0"/>
              <a:cs typeface="Times New Roman" pitchFamily="18" charset="0"/>
            </a:endParaRPr>
          </a:p>
          <a:p>
            <a:pPr marL="0" indent="0">
              <a:buNone/>
            </a:pP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3676600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spTree>
    <p:extLst>
      <p:ext uri="{BB962C8B-B14F-4D97-AF65-F5344CB8AC3E}">
        <p14:creationId xmlns:p14="http://schemas.microsoft.com/office/powerpoint/2010/main" val="27652270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rtl="1">
              <a:buNone/>
            </a:pPr>
            <a:endParaRPr lang="fa-IR" b="1" i="1" dirty="0" smtClean="0">
              <a:solidFill>
                <a:schemeClr val="accent6">
                  <a:lumMod val="50000"/>
                </a:schemeClr>
              </a:solidFill>
            </a:endParaRPr>
          </a:p>
          <a:p>
            <a:pPr rtl="1">
              <a:buNone/>
            </a:pPr>
            <a:r>
              <a:rPr lang="en-US" b="1" i="1" dirty="0" smtClean="0">
                <a:solidFill>
                  <a:schemeClr val="accent6">
                    <a:lumMod val="50000"/>
                  </a:schemeClr>
                </a:solidFill>
              </a:rPr>
              <a:t>A </a:t>
            </a:r>
            <a:r>
              <a:rPr lang="en-US" b="1" i="1" dirty="0">
                <a:solidFill>
                  <a:schemeClr val="accent6">
                    <a:lumMod val="50000"/>
                  </a:schemeClr>
                </a:solidFill>
              </a:rPr>
              <a:t>comprehensive neck US to interrogate all regions of the neck is required in order to optimize the preoperative surgical plan</a:t>
            </a:r>
            <a:r>
              <a:rPr lang="en-US" b="1" i="1" dirty="0" smtClean="0">
                <a:solidFill>
                  <a:schemeClr val="accent6">
                    <a:lumMod val="50000"/>
                  </a:schemeClr>
                </a:solidFill>
              </a:rPr>
              <a:t>..</a:t>
            </a:r>
            <a:endParaRPr lang="en-US" dirty="0">
              <a:solidFill>
                <a:schemeClr val="accent6">
                  <a:lumMod val="50000"/>
                </a:schemeClr>
              </a:solidFill>
            </a:endParaRPr>
          </a:p>
        </p:txBody>
      </p:sp>
    </p:spTree>
    <p:extLst>
      <p:ext uri="{BB962C8B-B14F-4D97-AF65-F5344CB8AC3E}">
        <p14:creationId xmlns:p14="http://schemas.microsoft.com/office/powerpoint/2010/main" val="42918786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000" b="1" u="sng" dirty="0" smtClean="0">
                <a:solidFill>
                  <a:schemeClr val="accent2">
                    <a:lumMod val="50000"/>
                  </a:schemeClr>
                </a:solidFill>
                <a:latin typeface="Times New Roman" pitchFamily="18" charset="0"/>
                <a:cs typeface="Times New Roman" pitchFamily="18" charset="0"/>
              </a:rPr>
              <a:t>suspicious </a:t>
            </a:r>
            <a:r>
              <a:rPr lang="en-US" sz="3000" b="1" u="sng" dirty="0" err="1">
                <a:solidFill>
                  <a:schemeClr val="accent2">
                    <a:lumMod val="50000"/>
                  </a:schemeClr>
                </a:solidFill>
                <a:latin typeface="Times New Roman" pitchFamily="18" charset="0"/>
                <a:cs typeface="Times New Roman" pitchFamily="18" charset="0"/>
              </a:rPr>
              <a:t>ultrasonographic</a:t>
            </a:r>
            <a:r>
              <a:rPr lang="en-US" sz="3000" b="1" u="sng" dirty="0">
                <a:solidFill>
                  <a:schemeClr val="accent2">
                    <a:lumMod val="50000"/>
                  </a:schemeClr>
                </a:solidFill>
                <a:latin typeface="Times New Roman" pitchFamily="18" charset="0"/>
                <a:cs typeface="Times New Roman" pitchFamily="18" charset="0"/>
              </a:rPr>
              <a:t> features by ATA </a:t>
            </a:r>
            <a:r>
              <a:rPr lang="en-US" sz="3000" b="1" u="sng" dirty="0" smtClean="0">
                <a:solidFill>
                  <a:schemeClr val="accent2">
                    <a:lumMod val="50000"/>
                  </a:schemeClr>
                </a:solidFill>
                <a:latin typeface="Times New Roman" pitchFamily="18" charset="0"/>
                <a:cs typeface="Times New Roman" pitchFamily="18" charset="0"/>
              </a:rPr>
              <a:t>guidelines:</a:t>
            </a:r>
          </a:p>
          <a:p>
            <a:pPr marL="0" indent="0">
              <a:buNone/>
            </a:pPr>
            <a:r>
              <a:rPr lang="en-US" sz="3000" b="1" dirty="0" smtClean="0">
                <a:solidFill>
                  <a:schemeClr val="accent2">
                    <a:lumMod val="50000"/>
                  </a:schemeClr>
                </a:solidFill>
                <a:latin typeface="Times New Roman" pitchFamily="18" charset="0"/>
                <a:cs typeface="Times New Roman" pitchFamily="18" charset="0"/>
              </a:rPr>
              <a:t>-irregular margins</a:t>
            </a:r>
          </a:p>
          <a:p>
            <a:pPr marL="0" indent="0">
              <a:buNone/>
            </a:pPr>
            <a:r>
              <a:rPr lang="en-US" sz="3000" b="1" dirty="0" smtClean="0">
                <a:solidFill>
                  <a:schemeClr val="accent2">
                    <a:lumMod val="50000"/>
                  </a:schemeClr>
                </a:solidFill>
                <a:latin typeface="Times New Roman" pitchFamily="18" charset="0"/>
                <a:cs typeface="Times New Roman" pitchFamily="18" charset="0"/>
              </a:rPr>
              <a:t>-marked </a:t>
            </a:r>
            <a:r>
              <a:rPr lang="en-US" sz="3000" b="1" dirty="0" err="1" smtClean="0">
                <a:solidFill>
                  <a:schemeClr val="accent2">
                    <a:lumMod val="50000"/>
                  </a:schemeClr>
                </a:solidFill>
                <a:latin typeface="Times New Roman" pitchFamily="18" charset="0"/>
                <a:cs typeface="Times New Roman" pitchFamily="18" charset="0"/>
              </a:rPr>
              <a:t>hypoechogenicity</a:t>
            </a:r>
            <a:endParaRPr lang="en-US" sz="3000" b="1" dirty="0" smtClean="0">
              <a:solidFill>
                <a:schemeClr val="accent2">
                  <a:lumMod val="50000"/>
                </a:schemeClr>
              </a:solidFill>
              <a:latin typeface="Times New Roman" pitchFamily="18" charset="0"/>
              <a:cs typeface="Times New Roman" pitchFamily="18" charset="0"/>
            </a:endParaRPr>
          </a:p>
          <a:p>
            <a:pPr marL="0" indent="0">
              <a:buNone/>
            </a:pPr>
            <a:r>
              <a:rPr lang="en-US" sz="3000" b="1" dirty="0" smtClean="0">
                <a:solidFill>
                  <a:schemeClr val="accent2">
                    <a:lumMod val="50000"/>
                  </a:schemeClr>
                </a:solidFill>
                <a:latin typeface="Times New Roman" pitchFamily="18" charset="0"/>
                <a:cs typeface="Times New Roman" pitchFamily="18" charset="0"/>
              </a:rPr>
              <a:t>-</a:t>
            </a:r>
            <a:r>
              <a:rPr lang="en-US" sz="3000" b="1" dirty="0" err="1" smtClean="0">
                <a:solidFill>
                  <a:schemeClr val="accent2">
                    <a:lumMod val="50000"/>
                  </a:schemeClr>
                </a:solidFill>
                <a:latin typeface="Times New Roman" pitchFamily="18" charset="0"/>
                <a:cs typeface="Times New Roman" pitchFamily="18" charset="0"/>
              </a:rPr>
              <a:t>Microcalcifications</a:t>
            </a:r>
            <a:endParaRPr lang="en-US" sz="3000" b="1" dirty="0" smtClean="0">
              <a:solidFill>
                <a:schemeClr val="accent2">
                  <a:lumMod val="50000"/>
                </a:schemeClr>
              </a:solidFill>
              <a:latin typeface="Times New Roman" pitchFamily="18" charset="0"/>
              <a:cs typeface="Times New Roman" pitchFamily="18" charset="0"/>
            </a:endParaRPr>
          </a:p>
          <a:p>
            <a:pPr marL="0" indent="0">
              <a:buNone/>
            </a:pPr>
            <a:r>
              <a:rPr lang="en-US" sz="3000" b="1" dirty="0" smtClean="0">
                <a:solidFill>
                  <a:schemeClr val="accent2">
                    <a:lumMod val="50000"/>
                  </a:schemeClr>
                </a:solidFill>
                <a:latin typeface="Times New Roman" pitchFamily="18" charset="0"/>
                <a:cs typeface="Times New Roman" pitchFamily="18" charset="0"/>
              </a:rPr>
              <a:t>-nodules </a:t>
            </a:r>
            <a:r>
              <a:rPr lang="en-US" sz="3000" b="1" dirty="0">
                <a:solidFill>
                  <a:schemeClr val="accent2">
                    <a:lumMod val="50000"/>
                  </a:schemeClr>
                </a:solidFill>
                <a:latin typeface="Times New Roman" pitchFamily="18" charset="0"/>
                <a:cs typeface="Times New Roman" pitchFamily="18" charset="0"/>
              </a:rPr>
              <a:t>accompanied by pathologic </a:t>
            </a:r>
            <a:r>
              <a:rPr lang="en-US" sz="3000" b="1" dirty="0" err="1" smtClean="0">
                <a:solidFill>
                  <a:schemeClr val="accent2">
                    <a:lumMod val="50000"/>
                  </a:schemeClr>
                </a:solidFill>
                <a:latin typeface="Times New Roman" pitchFamily="18" charset="0"/>
                <a:cs typeface="Times New Roman" pitchFamily="18" charset="0"/>
              </a:rPr>
              <a:t>adenopathy</a:t>
            </a:r>
            <a:endParaRPr lang="en-US" sz="3000" b="1" dirty="0" smtClean="0">
              <a:solidFill>
                <a:schemeClr val="accent2">
                  <a:lumMod val="50000"/>
                </a:schemeClr>
              </a:solidFill>
              <a:latin typeface="Times New Roman" pitchFamily="18" charset="0"/>
              <a:cs typeface="Times New Roman" pitchFamily="18" charset="0"/>
            </a:endParaRPr>
          </a:p>
          <a:p>
            <a:pPr marL="0" indent="0">
              <a:buNone/>
            </a:pPr>
            <a:r>
              <a:rPr lang="en-US" sz="3000" b="1" dirty="0" smtClean="0">
                <a:solidFill>
                  <a:schemeClr val="accent2">
                    <a:lumMod val="50000"/>
                  </a:schemeClr>
                </a:solidFill>
                <a:latin typeface="Times New Roman" pitchFamily="18" charset="0"/>
                <a:cs typeface="Times New Roman" pitchFamily="18" charset="0"/>
              </a:rPr>
              <a:t> -Solid </a:t>
            </a:r>
            <a:r>
              <a:rPr lang="en-US" sz="3000" b="1" dirty="0">
                <a:solidFill>
                  <a:schemeClr val="accent2">
                    <a:lumMod val="50000"/>
                  </a:schemeClr>
                </a:solidFill>
                <a:latin typeface="Times New Roman" pitchFamily="18" charset="0"/>
                <a:cs typeface="Times New Roman" pitchFamily="18" charset="0"/>
              </a:rPr>
              <a:t>and </a:t>
            </a:r>
            <a:r>
              <a:rPr lang="en-US" sz="3000" b="1" dirty="0" smtClean="0">
                <a:solidFill>
                  <a:schemeClr val="accent2">
                    <a:lumMod val="50000"/>
                  </a:schemeClr>
                </a:solidFill>
                <a:latin typeface="Times New Roman" pitchFamily="18" charset="0"/>
                <a:cs typeface="Times New Roman" pitchFamily="18" charset="0"/>
              </a:rPr>
              <a:t>predominantly</a:t>
            </a:r>
          </a:p>
          <a:p>
            <a:pPr marL="0" indent="0">
              <a:buNone/>
            </a:pPr>
            <a:r>
              <a:rPr lang="en-US" b="1" dirty="0" smtClean="0"/>
              <a:t>. </a:t>
            </a:r>
            <a:endParaRPr lang="en-US" b="1" dirty="0"/>
          </a:p>
        </p:txBody>
      </p:sp>
    </p:spTree>
    <p:extLst>
      <p:ext uri="{BB962C8B-B14F-4D97-AF65-F5344CB8AC3E}">
        <p14:creationId xmlns:p14="http://schemas.microsoft.com/office/powerpoint/2010/main" val="35603138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b="1" dirty="0" smtClean="0">
              <a:solidFill>
                <a:schemeClr val="accent2">
                  <a:lumMod val="50000"/>
                </a:schemeClr>
              </a:solidFill>
            </a:endParaRPr>
          </a:p>
          <a:p>
            <a:pPr marL="0" indent="0">
              <a:buNone/>
            </a:pPr>
            <a:endParaRPr lang="en-US" b="1" dirty="0">
              <a:solidFill>
                <a:schemeClr val="accent2">
                  <a:lumMod val="50000"/>
                </a:schemeClr>
              </a:solidFill>
            </a:endParaRPr>
          </a:p>
          <a:p>
            <a:pPr marL="0" indent="0">
              <a:buNone/>
            </a:pPr>
            <a:r>
              <a:rPr lang="en-US" b="1" dirty="0" smtClean="0">
                <a:solidFill>
                  <a:schemeClr val="accent2">
                    <a:lumMod val="50000"/>
                  </a:schemeClr>
                </a:solidFill>
              </a:rPr>
              <a:t>-solid </a:t>
            </a:r>
            <a:r>
              <a:rPr lang="en-US" b="1" dirty="0">
                <a:solidFill>
                  <a:schemeClr val="accent2">
                    <a:lumMod val="50000"/>
                  </a:schemeClr>
                </a:solidFill>
              </a:rPr>
              <a:t>nodules are also more likely to be malignant compared to cystic nodules </a:t>
            </a:r>
          </a:p>
        </p:txBody>
      </p:sp>
    </p:spTree>
    <p:extLst>
      <p:ext uri="{BB962C8B-B14F-4D97-AF65-F5344CB8AC3E}">
        <p14:creationId xmlns:p14="http://schemas.microsoft.com/office/powerpoint/2010/main" val="31660121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b="1" dirty="0" smtClean="0">
              <a:solidFill>
                <a:schemeClr val="accent1">
                  <a:lumMod val="50000"/>
                </a:schemeClr>
              </a:solidFill>
              <a:latin typeface="Times New Roman" pitchFamily="18" charset="0"/>
              <a:cs typeface="Times New Roman" pitchFamily="18" charset="0"/>
            </a:endParaRPr>
          </a:p>
          <a:p>
            <a:pPr marL="0" indent="0">
              <a:buNone/>
            </a:pPr>
            <a:r>
              <a:rPr lang="en-US" b="1" dirty="0" smtClean="0">
                <a:solidFill>
                  <a:schemeClr val="accent1">
                    <a:lumMod val="50000"/>
                  </a:schemeClr>
                </a:solidFill>
                <a:latin typeface="Times New Roman" pitchFamily="18" charset="0"/>
                <a:cs typeface="Times New Roman" pitchFamily="18" charset="0"/>
              </a:rPr>
              <a:t>The </a:t>
            </a:r>
            <a:r>
              <a:rPr lang="en-US" b="1" dirty="0">
                <a:solidFill>
                  <a:schemeClr val="accent1">
                    <a:lumMod val="50000"/>
                  </a:schemeClr>
                </a:solidFill>
                <a:latin typeface="Times New Roman" pitchFamily="18" charset="0"/>
                <a:cs typeface="Times New Roman" pitchFamily="18" charset="0"/>
              </a:rPr>
              <a:t>preoperative evaluation of the newly diagnosed pediatric PTC patient is critical for optimizing surgical outcome and medical therapy</a:t>
            </a:r>
          </a:p>
        </p:txBody>
      </p:sp>
    </p:spTree>
    <p:extLst>
      <p:ext uri="{BB962C8B-B14F-4D97-AF65-F5344CB8AC3E}">
        <p14:creationId xmlns:p14="http://schemas.microsoft.com/office/powerpoint/2010/main" val="13771774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b="1" dirty="0" smtClean="0">
              <a:solidFill>
                <a:schemeClr val="tx1">
                  <a:lumMod val="95000"/>
                  <a:lumOff val="5000"/>
                </a:schemeClr>
              </a:solidFill>
              <a:latin typeface="Times New Roman" pitchFamily="18" charset="0"/>
              <a:cs typeface="Times New Roman" pitchFamily="18" charset="0"/>
            </a:endParaRPr>
          </a:p>
          <a:p>
            <a:pPr marL="0" indent="0">
              <a:buNone/>
            </a:pPr>
            <a:r>
              <a:rPr lang="en-US" b="1" dirty="0" smtClean="0">
                <a:solidFill>
                  <a:schemeClr val="tx1">
                    <a:lumMod val="95000"/>
                    <a:lumOff val="5000"/>
                  </a:schemeClr>
                </a:solidFill>
                <a:latin typeface="Times New Roman" pitchFamily="18" charset="0"/>
                <a:cs typeface="Times New Roman" pitchFamily="18" charset="0"/>
              </a:rPr>
              <a:t>Cytological </a:t>
            </a:r>
            <a:r>
              <a:rPr lang="en-US" b="1" dirty="0">
                <a:solidFill>
                  <a:schemeClr val="tx1">
                    <a:lumMod val="95000"/>
                    <a:lumOff val="5000"/>
                  </a:schemeClr>
                </a:solidFill>
                <a:latin typeface="Times New Roman" pitchFamily="18" charset="0"/>
                <a:cs typeface="Times New Roman" pitchFamily="18" charset="0"/>
              </a:rPr>
              <a:t>confirmation of metastatic disease to lymph nodes in the lateral neck is recommended prior to surgery</a:t>
            </a:r>
          </a:p>
        </p:txBody>
      </p:sp>
    </p:spTree>
    <p:extLst>
      <p:ext uri="{BB962C8B-B14F-4D97-AF65-F5344CB8AC3E}">
        <p14:creationId xmlns:p14="http://schemas.microsoft.com/office/powerpoint/2010/main" val="35394566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b="1" dirty="0" smtClean="0"/>
          </a:p>
          <a:p>
            <a:pPr marL="0" indent="0">
              <a:buNone/>
            </a:pPr>
            <a:endParaRPr lang="en-US" b="1" dirty="0" smtClean="0"/>
          </a:p>
          <a:p>
            <a:pPr marL="0" indent="0">
              <a:buNone/>
            </a:pPr>
            <a:r>
              <a:rPr lang="en-US" b="1" dirty="0" smtClean="0"/>
              <a:t>FNA </a:t>
            </a:r>
            <a:r>
              <a:rPr lang="en-US" b="1" dirty="0"/>
              <a:t>of suspicious lateral neck lymph nodes is </a:t>
            </a:r>
            <a:r>
              <a:rPr lang="en-US" b="1" dirty="0" smtClean="0"/>
              <a:t>recommended.</a:t>
            </a:r>
          </a:p>
          <a:p>
            <a:pPr marL="0" indent="0">
              <a:buNone/>
            </a:pPr>
            <a:endParaRPr lang="en-US" b="1" dirty="0"/>
          </a:p>
        </p:txBody>
      </p:sp>
    </p:spTree>
    <p:extLst>
      <p:ext uri="{BB962C8B-B14F-4D97-AF65-F5344CB8AC3E}">
        <p14:creationId xmlns:p14="http://schemas.microsoft.com/office/powerpoint/2010/main" val="23696194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solidFill>
                  <a:schemeClr val="accent6">
                    <a:lumMod val="50000"/>
                  </a:schemeClr>
                </a:solidFill>
                <a:latin typeface="Times New Roman" pitchFamily="18" charset="0"/>
                <a:cs typeface="Times New Roman" pitchFamily="18" charset="0"/>
              </a:rPr>
              <a:t>Anatomic imaging by MRI or CT with </a:t>
            </a:r>
            <a:r>
              <a:rPr lang="en-US" b="1" dirty="0" smtClean="0">
                <a:solidFill>
                  <a:schemeClr val="accent6">
                    <a:lumMod val="50000"/>
                  </a:schemeClr>
                </a:solidFill>
                <a:latin typeface="Times New Roman" pitchFamily="18" charset="0"/>
                <a:cs typeface="Times New Roman" pitchFamily="18" charset="0"/>
              </a:rPr>
              <a:t>    contrast </a:t>
            </a:r>
            <a:r>
              <a:rPr lang="en-US" b="1" dirty="0">
                <a:solidFill>
                  <a:schemeClr val="accent6">
                    <a:lumMod val="50000"/>
                  </a:schemeClr>
                </a:solidFill>
                <a:latin typeface="Times New Roman" pitchFamily="18" charset="0"/>
                <a:cs typeface="Times New Roman" pitchFamily="18" charset="0"/>
              </a:rPr>
              <a:t>should be considered </a:t>
            </a:r>
            <a:r>
              <a:rPr lang="en-US" b="1" dirty="0" smtClean="0">
                <a:solidFill>
                  <a:schemeClr val="accent6">
                    <a:lumMod val="50000"/>
                  </a:schemeClr>
                </a:solidFill>
                <a:latin typeface="Times New Roman" pitchFamily="18" charset="0"/>
                <a:cs typeface="Times New Roman" pitchFamily="18" charset="0"/>
              </a:rPr>
              <a:t>in</a:t>
            </a:r>
          </a:p>
          <a:p>
            <a:pPr>
              <a:buNone/>
            </a:pPr>
            <a:r>
              <a:rPr lang="en-US" dirty="0" smtClean="0">
                <a:solidFill>
                  <a:schemeClr val="tx1">
                    <a:lumMod val="95000"/>
                    <a:lumOff val="5000"/>
                  </a:schemeClr>
                </a:solidFill>
                <a:latin typeface="Times New Roman" pitchFamily="18" charset="0"/>
                <a:cs typeface="Times New Roman" pitchFamily="18" charset="0"/>
              </a:rPr>
              <a:t>- </a:t>
            </a:r>
            <a:r>
              <a:rPr lang="en-US" dirty="0">
                <a:solidFill>
                  <a:schemeClr val="tx1">
                    <a:lumMod val="95000"/>
                    <a:lumOff val="5000"/>
                  </a:schemeClr>
                </a:solidFill>
                <a:latin typeface="Times New Roman" pitchFamily="18" charset="0"/>
                <a:cs typeface="Times New Roman" pitchFamily="18" charset="0"/>
              </a:rPr>
              <a:t>patients with large or fixed thyroid </a:t>
            </a:r>
            <a:r>
              <a:rPr lang="en-US" dirty="0" smtClean="0">
                <a:solidFill>
                  <a:schemeClr val="tx1">
                    <a:lumMod val="95000"/>
                    <a:lumOff val="5000"/>
                  </a:schemeClr>
                </a:solidFill>
                <a:latin typeface="Times New Roman" pitchFamily="18" charset="0"/>
                <a:cs typeface="Times New Roman" pitchFamily="18" charset="0"/>
              </a:rPr>
              <a:t>masses</a:t>
            </a:r>
          </a:p>
          <a:p>
            <a:pPr>
              <a:buNone/>
            </a:pPr>
            <a:r>
              <a:rPr lang="en-US" dirty="0" smtClean="0">
                <a:solidFill>
                  <a:schemeClr val="tx1">
                    <a:lumMod val="95000"/>
                    <a:lumOff val="5000"/>
                  </a:schemeClr>
                </a:solidFill>
                <a:latin typeface="Times New Roman" pitchFamily="18" charset="0"/>
                <a:cs typeface="Times New Roman" pitchFamily="18" charset="0"/>
              </a:rPr>
              <a:t>-vocal </a:t>
            </a:r>
            <a:r>
              <a:rPr lang="en-US" dirty="0">
                <a:solidFill>
                  <a:schemeClr val="tx1">
                    <a:lumMod val="95000"/>
                    <a:lumOff val="5000"/>
                  </a:schemeClr>
                </a:solidFill>
                <a:latin typeface="Times New Roman" pitchFamily="18" charset="0"/>
                <a:cs typeface="Times New Roman" pitchFamily="18" charset="0"/>
              </a:rPr>
              <a:t>cord </a:t>
            </a:r>
            <a:r>
              <a:rPr lang="en-US" dirty="0" smtClean="0">
                <a:solidFill>
                  <a:schemeClr val="tx1">
                    <a:lumMod val="95000"/>
                    <a:lumOff val="5000"/>
                  </a:schemeClr>
                </a:solidFill>
                <a:latin typeface="Times New Roman" pitchFamily="18" charset="0"/>
                <a:cs typeface="Times New Roman" pitchFamily="18" charset="0"/>
              </a:rPr>
              <a:t>paralysis</a:t>
            </a:r>
          </a:p>
          <a:p>
            <a:pPr>
              <a:buNone/>
            </a:pPr>
            <a:r>
              <a:rPr lang="en-US" dirty="0" smtClean="0">
                <a:solidFill>
                  <a:schemeClr val="tx1">
                    <a:lumMod val="95000"/>
                    <a:lumOff val="5000"/>
                  </a:schemeClr>
                </a:solidFill>
                <a:latin typeface="Times New Roman" pitchFamily="18" charset="0"/>
                <a:cs typeface="Times New Roman" pitchFamily="18" charset="0"/>
              </a:rPr>
              <a:t>- </a:t>
            </a:r>
            <a:r>
              <a:rPr lang="en-US" dirty="0">
                <a:solidFill>
                  <a:schemeClr val="tx1">
                    <a:lumMod val="95000"/>
                    <a:lumOff val="5000"/>
                  </a:schemeClr>
                </a:solidFill>
                <a:latin typeface="Times New Roman" pitchFamily="18" charset="0"/>
                <a:cs typeface="Times New Roman" pitchFamily="18" charset="0"/>
              </a:rPr>
              <a:t>bulky metastatic lymphadenopathy in order to optimize surgical planning</a:t>
            </a:r>
          </a:p>
        </p:txBody>
      </p:sp>
    </p:spTree>
    <p:extLst>
      <p:ext uri="{BB962C8B-B14F-4D97-AF65-F5344CB8AC3E}">
        <p14:creationId xmlns:p14="http://schemas.microsoft.com/office/powerpoint/2010/main" val="3146033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42608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endParaRPr lang="en-US" b="1" dirty="0" smtClean="0">
              <a:latin typeface="Times New Roman" pitchFamily="18" charset="0"/>
              <a:cs typeface="Times New Roman" pitchFamily="18" charset="0"/>
            </a:endParaRPr>
          </a:p>
          <a:p>
            <a:pPr marL="0" indent="0">
              <a:buNone/>
            </a:pPr>
            <a:r>
              <a:rPr lang="en-US" b="1" dirty="0" smtClean="0">
                <a:latin typeface="Times New Roman" pitchFamily="18" charset="0"/>
                <a:cs typeface="Times New Roman" pitchFamily="18" charset="0"/>
              </a:rPr>
              <a:t>A chest x-ray and/or chest CT ;</a:t>
            </a:r>
          </a:p>
          <a:p>
            <a:pPr marL="0" indent="0">
              <a:buNone/>
            </a:pPr>
            <a:r>
              <a:rPr lang="en-US" b="1" dirty="0" smtClean="0">
                <a:latin typeface="Times New Roman" pitchFamily="18" charset="0"/>
                <a:cs typeface="Times New Roman" pitchFamily="18" charset="0"/>
              </a:rPr>
              <a:t>-in those with substantial cervical lymph node disease</a:t>
            </a:r>
          </a:p>
          <a:p>
            <a:pPr marL="0" indent="0">
              <a:buNone/>
            </a:pPr>
            <a:r>
              <a:rPr lang="en-US" b="1" dirty="0">
                <a:latin typeface="Times New Roman" pitchFamily="18" charset="0"/>
                <a:cs typeface="Times New Roman" pitchFamily="18" charset="0"/>
              </a:rPr>
              <a:t>-</a:t>
            </a:r>
            <a:r>
              <a:rPr lang="en-US" b="1" dirty="0" smtClean="0">
                <a:latin typeface="Times New Roman" pitchFamily="18" charset="0"/>
                <a:cs typeface="Times New Roman" pitchFamily="18" charset="0"/>
              </a:rPr>
              <a:t> in whom the prevalence of lung metastases is increased </a:t>
            </a:r>
          </a:p>
        </p:txBody>
      </p:sp>
    </p:spTree>
    <p:extLst>
      <p:ext uri="{BB962C8B-B14F-4D97-AF65-F5344CB8AC3E}">
        <p14:creationId xmlns:p14="http://schemas.microsoft.com/office/powerpoint/2010/main" val="19603513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buNone/>
            </a:pPr>
            <a:endParaRPr lang="en-US" b="1" dirty="0" smtClean="0"/>
          </a:p>
          <a:p>
            <a:pPr marL="0" indent="0">
              <a:buNone/>
            </a:pPr>
            <a:r>
              <a:rPr lang="en-US" b="1" dirty="0" smtClean="0"/>
              <a:t>CT </a:t>
            </a:r>
            <a:r>
              <a:rPr lang="en-US" b="1" dirty="0"/>
              <a:t>or MRI of the neck is recommended if there is concern for invasion into the </a:t>
            </a:r>
            <a:r>
              <a:rPr lang="en-US" b="1" dirty="0" err="1"/>
              <a:t>aerodigestive</a:t>
            </a:r>
            <a:r>
              <a:rPr lang="en-US" b="1" dirty="0"/>
              <a:t> tract, which may manifest as changes in phonation with vocal cord paralysis, dyspnea, dysphagia, hematemesis, or hemoptysis.</a:t>
            </a:r>
            <a:endParaRPr lang="fa-IR" b="1" dirty="0"/>
          </a:p>
        </p:txBody>
      </p:sp>
    </p:spTree>
    <p:extLst>
      <p:ext uri="{BB962C8B-B14F-4D97-AF65-F5344CB8AC3E}">
        <p14:creationId xmlns:p14="http://schemas.microsoft.com/office/powerpoint/2010/main" val="15647788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r>
              <a:rPr lang="en-US" b="1" dirty="0" smtClean="0">
                <a:latin typeface="Times New Roman" pitchFamily="18" charset="0"/>
                <a:cs typeface="Times New Roman" pitchFamily="18" charset="0"/>
              </a:rPr>
              <a:t>The </a:t>
            </a:r>
            <a:r>
              <a:rPr lang="en-US" b="1" dirty="0">
                <a:latin typeface="Times New Roman" pitchFamily="18" charset="0"/>
                <a:cs typeface="Times New Roman" pitchFamily="18" charset="0"/>
              </a:rPr>
              <a:t>Bethesda classification is used to predict the risk of malignancy based FNA </a:t>
            </a:r>
            <a:r>
              <a:rPr lang="en-US" b="1" dirty="0" smtClean="0">
                <a:latin typeface="Times New Roman" pitchFamily="18" charset="0"/>
                <a:cs typeface="Times New Roman" pitchFamily="18" charset="0"/>
              </a:rPr>
              <a:t>findings.</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20536063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10000"/>
          </a:bodyPr>
          <a:lstStyle/>
          <a:p>
            <a:pPr marL="0" indent="0">
              <a:buNone/>
            </a:pPr>
            <a:r>
              <a:rPr lang="en-US" dirty="0"/>
              <a:t>(1) </a:t>
            </a:r>
            <a:r>
              <a:rPr lang="en-US" dirty="0" err="1"/>
              <a:t>nondiagnostic</a:t>
            </a:r>
            <a:r>
              <a:rPr lang="en-US" dirty="0"/>
              <a:t> or unsatisfactory (specimen with limited cellularity</a:t>
            </a:r>
            <a:r>
              <a:rPr lang="en-US" dirty="0" smtClean="0"/>
              <a:t>),</a:t>
            </a:r>
          </a:p>
          <a:p>
            <a:pPr marL="0" indent="0">
              <a:buNone/>
            </a:pPr>
            <a:r>
              <a:rPr lang="en-US" dirty="0" smtClean="0"/>
              <a:t> </a:t>
            </a:r>
            <a:r>
              <a:rPr lang="en-US" dirty="0"/>
              <a:t>(2) </a:t>
            </a:r>
            <a:r>
              <a:rPr lang="en-US" dirty="0" smtClean="0"/>
              <a:t>benign</a:t>
            </a:r>
          </a:p>
          <a:p>
            <a:pPr marL="0" indent="0">
              <a:buNone/>
            </a:pPr>
            <a:r>
              <a:rPr lang="en-US" dirty="0" smtClean="0"/>
              <a:t> </a:t>
            </a:r>
            <a:r>
              <a:rPr lang="en-US" dirty="0"/>
              <a:t>(3) </a:t>
            </a:r>
            <a:r>
              <a:rPr lang="en-US" dirty="0" err="1"/>
              <a:t>atypia</a:t>
            </a:r>
            <a:r>
              <a:rPr lang="en-US" dirty="0"/>
              <a:t> of undetermined significance or follicular lesion of undetermined significance (AUS/FLUS</a:t>
            </a:r>
            <a:r>
              <a:rPr lang="en-US" dirty="0" smtClean="0"/>
              <a:t>)</a:t>
            </a:r>
          </a:p>
          <a:p>
            <a:pPr marL="0" indent="0">
              <a:buNone/>
            </a:pPr>
            <a:r>
              <a:rPr lang="en-US" dirty="0" smtClean="0"/>
              <a:t> </a:t>
            </a:r>
            <a:r>
              <a:rPr lang="en-US" dirty="0"/>
              <a:t>(4) follicular/</a:t>
            </a:r>
            <a:r>
              <a:rPr lang="en-US" dirty="0" err="1"/>
              <a:t>Hürthle</a:t>
            </a:r>
            <a:r>
              <a:rPr lang="en-US" dirty="0"/>
              <a:t> cell neoplasm or suspicious for follicular/</a:t>
            </a:r>
            <a:r>
              <a:rPr lang="en-US" dirty="0" err="1"/>
              <a:t>Hürthle</a:t>
            </a:r>
            <a:r>
              <a:rPr lang="en-US" dirty="0"/>
              <a:t> cell </a:t>
            </a:r>
            <a:r>
              <a:rPr lang="en-US" dirty="0" smtClean="0"/>
              <a:t>neoplasm</a:t>
            </a:r>
          </a:p>
          <a:p>
            <a:pPr marL="0" indent="0">
              <a:buNone/>
            </a:pPr>
            <a:r>
              <a:rPr lang="en-US" dirty="0" smtClean="0"/>
              <a:t> </a:t>
            </a:r>
            <a:r>
              <a:rPr lang="en-US" dirty="0"/>
              <a:t>(5) suspicious for </a:t>
            </a:r>
            <a:r>
              <a:rPr lang="en-US" dirty="0" smtClean="0"/>
              <a:t>malignancy</a:t>
            </a:r>
          </a:p>
          <a:p>
            <a:pPr marL="0" indent="0">
              <a:buNone/>
            </a:pPr>
            <a:r>
              <a:rPr lang="en-US" dirty="0" smtClean="0"/>
              <a:t>(</a:t>
            </a:r>
            <a:r>
              <a:rPr lang="en-US" dirty="0"/>
              <a:t>6) </a:t>
            </a:r>
            <a:r>
              <a:rPr lang="en-US" dirty="0" smtClean="0"/>
              <a:t>malignant</a:t>
            </a:r>
            <a:endParaRPr lang="fa-IR" dirty="0"/>
          </a:p>
        </p:txBody>
      </p:sp>
    </p:spTree>
    <p:extLst>
      <p:ext uri="{BB962C8B-B14F-4D97-AF65-F5344CB8AC3E}">
        <p14:creationId xmlns:p14="http://schemas.microsoft.com/office/powerpoint/2010/main" val="3026678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buNone/>
            </a:pPr>
            <a:endParaRPr lang="en-US" b="1" dirty="0" smtClean="0">
              <a:solidFill>
                <a:schemeClr val="accent2"/>
              </a:solidFill>
            </a:endParaRPr>
          </a:p>
          <a:p>
            <a:pPr marL="0" indent="0">
              <a:buNone/>
            </a:pPr>
            <a:endParaRPr lang="en-US" b="1" dirty="0">
              <a:solidFill>
                <a:schemeClr val="accent2"/>
              </a:solidFill>
            </a:endParaRPr>
          </a:p>
          <a:p>
            <a:pPr marL="0" indent="0">
              <a:buNone/>
            </a:pPr>
            <a:r>
              <a:rPr lang="en-US" b="1" dirty="0" smtClean="0">
                <a:solidFill>
                  <a:schemeClr val="accent2"/>
                </a:solidFill>
              </a:rPr>
              <a:t>Those </a:t>
            </a:r>
            <a:r>
              <a:rPr lang="en-US" b="1" dirty="0">
                <a:solidFill>
                  <a:schemeClr val="accent2"/>
                </a:solidFill>
              </a:rPr>
              <a:t>children with benign FNA results should be followed serially with thyroid ultrasound, and repeat FNA is indicated if there is growth of the nodule and/or development of suspicious characteristics</a:t>
            </a:r>
          </a:p>
          <a:p>
            <a:pPr marL="0" indent="0">
              <a:buNone/>
            </a:pPr>
            <a:endParaRPr lang="fa-IR" b="1" dirty="0">
              <a:solidFill>
                <a:schemeClr val="accent2"/>
              </a:solidFill>
            </a:endParaRPr>
          </a:p>
        </p:txBody>
      </p:sp>
    </p:spTree>
    <p:extLst>
      <p:ext uri="{BB962C8B-B14F-4D97-AF65-F5344CB8AC3E}">
        <p14:creationId xmlns:p14="http://schemas.microsoft.com/office/powerpoint/2010/main" val="30997620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buNone/>
            </a:pPr>
            <a:r>
              <a:rPr lang="en-US" dirty="0"/>
              <a:t>Given these percentages, it is recommended that children with these 2 FNA results undergo surgery consisting of thyroid lobectomy and </a:t>
            </a:r>
            <a:r>
              <a:rPr lang="en-US" dirty="0" err="1" smtClean="0"/>
              <a:t>isthmusectomy</a:t>
            </a:r>
            <a:endParaRPr lang="en-US" dirty="0"/>
          </a:p>
          <a:p>
            <a:pPr marL="0" indent="0">
              <a:buNone/>
            </a:pPr>
            <a:r>
              <a:rPr lang="en-US" dirty="0" smtClean="0"/>
              <a:t>Surgery </a:t>
            </a:r>
            <a:r>
              <a:rPr lang="en-US" dirty="0"/>
              <a:t>can also be considered in cases of a </a:t>
            </a:r>
            <a:r>
              <a:rPr lang="en-US" b="1" i="1" dirty="0">
                <a:solidFill>
                  <a:schemeClr val="accent2"/>
                </a:solidFill>
              </a:rPr>
              <a:t>large benign nodule (&gt;4 cm) for cosmetic reasons and also because false-negative results are more often seen with large lesions.</a:t>
            </a:r>
            <a:endParaRPr lang="fa-IR" b="1" i="1" dirty="0">
              <a:solidFill>
                <a:schemeClr val="accent2"/>
              </a:solidFill>
            </a:endParaRPr>
          </a:p>
        </p:txBody>
      </p:sp>
    </p:spTree>
    <p:extLst>
      <p:ext uri="{BB962C8B-B14F-4D97-AF65-F5344CB8AC3E}">
        <p14:creationId xmlns:p14="http://schemas.microsoft.com/office/powerpoint/2010/main" val="11660338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25000" lnSpcReduction="20000"/>
          </a:bodyPr>
          <a:lstStyle/>
          <a:p>
            <a:r>
              <a:rPr lang="en-US" b="1" dirty="0" smtClean="0">
                <a:solidFill>
                  <a:schemeClr val="accent1">
                    <a:lumMod val="50000"/>
                  </a:schemeClr>
                </a:solidFill>
                <a:latin typeface="Times New Roman" pitchFamily="18" charset="0"/>
                <a:cs typeface="Times New Roman" pitchFamily="18" charset="0"/>
              </a:rPr>
              <a:t>Table 5. American Joint Committee on Cancer TNM Classification System for Differentiated Thyroid </a:t>
            </a:r>
            <a:r>
              <a:rPr lang="en-US" sz="5600" b="1" dirty="0" err="1" smtClean="0">
                <a:solidFill>
                  <a:schemeClr val="accent1">
                    <a:lumMod val="50000"/>
                  </a:schemeClr>
                </a:solidFill>
                <a:latin typeface="Times New Roman" pitchFamily="18" charset="0"/>
                <a:cs typeface="Times New Roman" pitchFamily="18" charset="0"/>
              </a:rPr>
              <a:t>Carcinomaa</a:t>
            </a:r>
            <a:endParaRPr lang="en-US" sz="5600" b="1" dirty="0" smtClean="0">
              <a:solidFill>
                <a:schemeClr val="accent1">
                  <a:lumMod val="50000"/>
                </a:schemeClr>
              </a:solidFill>
              <a:latin typeface="Times New Roman" pitchFamily="18" charset="0"/>
              <a:cs typeface="Times New Roman" pitchFamily="18" charset="0"/>
            </a:endParaRPr>
          </a:p>
          <a:p>
            <a:endParaRPr lang="en-US" sz="5600" b="1" dirty="0" smtClean="0">
              <a:solidFill>
                <a:schemeClr val="accent1">
                  <a:lumMod val="50000"/>
                </a:schemeClr>
              </a:solidFill>
              <a:latin typeface="Times New Roman" pitchFamily="18" charset="0"/>
              <a:cs typeface="Times New Roman" pitchFamily="18" charset="0"/>
            </a:endParaRPr>
          </a:p>
          <a:p>
            <a:r>
              <a:rPr lang="en-US" sz="5600" b="1" dirty="0" err="1" smtClean="0">
                <a:solidFill>
                  <a:schemeClr val="accent1">
                    <a:lumMod val="50000"/>
                  </a:schemeClr>
                </a:solidFill>
                <a:latin typeface="Times New Roman" pitchFamily="18" charset="0"/>
                <a:cs typeface="Times New Roman" pitchFamily="18" charset="0"/>
              </a:rPr>
              <a:t>Primarytumor</a:t>
            </a:r>
            <a:r>
              <a:rPr lang="en-US" sz="5600" b="1" dirty="0" smtClean="0">
                <a:solidFill>
                  <a:schemeClr val="accent1">
                    <a:lumMod val="50000"/>
                  </a:schemeClr>
                </a:solidFill>
                <a:latin typeface="Times New Roman" pitchFamily="18" charset="0"/>
                <a:cs typeface="Times New Roman" pitchFamily="18" charset="0"/>
              </a:rPr>
              <a:t> (T)</a:t>
            </a:r>
          </a:p>
          <a:p>
            <a:r>
              <a:rPr lang="en-US" sz="5600" b="1" dirty="0" smtClean="0">
                <a:solidFill>
                  <a:schemeClr val="accent1">
                    <a:lumMod val="50000"/>
                  </a:schemeClr>
                </a:solidFill>
                <a:latin typeface="Times New Roman" pitchFamily="18" charset="0"/>
                <a:cs typeface="Times New Roman" pitchFamily="18" charset="0"/>
              </a:rPr>
              <a:t>TX	 	Size not assessed, limited to the thyroid</a:t>
            </a:r>
          </a:p>
          <a:p>
            <a:r>
              <a:rPr lang="en-US" sz="5600" b="1" dirty="0" smtClean="0">
                <a:solidFill>
                  <a:schemeClr val="accent1">
                    <a:lumMod val="50000"/>
                  </a:schemeClr>
                </a:solidFill>
                <a:latin typeface="Times New Roman" pitchFamily="18" charset="0"/>
                <a:cs typeface="Times New Roman" pitchFamily="18" charset="0"/>
              </a:rPr>
              <a:t>T1	T1a	≤ 1 cm, limited to the thyroid</a:t>
            </a:r>
          </a:p>
          <a:p>
            <a:r>
              <a:rPr lang="en-US" sz="5600" b="1" dirty="0" smtClean="0">
                <a:solidFill>
                  <a:schemeClr val="accent1">
                    <a:lumMod val="50000"/>
                  </a:schemeClr>
                </a:solidFill>
                <a:latin typeface="Times New Roman" pitchFamily="18" charset="0"/>
                <a:cs typeface="Times New Roman" pitchFamily="18" charset="0"/>
              </a:rPr>
              <a:t> 	T1b	&gt; 1 cm but ≤ 2 cm, limited to the thyroid</a:t>
            </a:r>
          </a:p>
          <a:p>
            <a:r>
              <a:rPr lang="en-US" sz="5600" b="1" dirty="0" smtClean="0">
                <a:solidFill>
                  <a:schemeClr val="accent1">
                    <a:lumMod val="50000"/>
                  </a:schemeClr>
                </a:solidFill>
                <a:latin typeface="Times New Roman" pitchFamily="18" charset="0"/>
                <a:cs typeface="Times New Roman" pitchFamily="18" charset="0"/>
              </a:rPr>
              <a:t>T2	 	&gt; 2 cm but ≤ 4 cm, limited to the thyroid</a:t>
            </a:r>
          </a:p>
          <a:p>
            <a:r>
              <a:rPr lang="en-US" sz="5600" b="1" dirty="0" smtClean="0">
                <a:solidFill>
                  <a:schemeClr val="accent1">
                    <a:lumMod val="50000"/>
                  </a:schemeClr>
                </a:solidFill>
                <a:latin typeface="Times New Roman" pitchFamily="18" charset="0"/>
                <a:cs typeface="Times New Roman" pitchFamily="18" charset="0"/>
              </a:rPr>
              <a:t>T3	 	&gt; 4 cm, limited to the thyroid, or any tumor with minimal </a:t>
            </a:r>
            <a:r>
              <a:rPr lang="en-US" sz="5600" b="1" dirty="0" err="1" smtClean="0">
                <a:solidFill>
                  <a:schemeClr val="accent1">
                    <a:lumMod val="50000"/>
                  </a:schemeClr>
                </a:solidFill>
                <a:latin typeface="Times New Roman" pitchFamily="18" charset="0"/>
                <a:cs typeface="Times New Roman" pitchFamily="18" charset="0"/>
              </a:rPr>
              <a:t>extrathyroid</a:t>
            </a:r>
            <a:r>
              <a:rPr lang="en-US" sz="5600" b="1" dirty="0" smtClean="0">
                <a:solidFill>
                  <a:schemeClr val="accent1">
                    <a:lumMod val="50000"/>
                  </a:schemeClr>
                </a:solidFill>
                <a:latin typeface="Times New Roman" pitchFamily="18" charset="0"/>
                <a:cs typeface="Times New Roman" pitchFamily="18" charset="0"/>
              </a:rPr>
              <a:t> extension</a:t>
            </a:r>
          </a:p>
          <a:p>
            <a:r>
              <a:rPr lang="en-US" sz="5600" b="1" dirty="0" smtClean="0">
                <a:solidFill>
                  <a:schemeClr val="accent1">
                    <a:lumMod val="50000"/>
                  </a:schemeClr>
                </a:solidFill>
                <a:latin typeface="Times New Roman" pitchFamily="18" charset="0"/>
                <a:cs typeface="Times New Roman" pitchFamily="18" charset="0"/>
              </a:rPr>
              <a:t>T4	T4a	Tumor extends beyond the thyroid capsule to invade subcutaneous soft tissues, larynx, trachea, esophagus, or recurrent laryngeal nerve</a:t>
            </a:r>
          </a:p>
          <a:p>
            <a:r>
              <a:rPr lang="en-US" sz="5600" b="1" dirty="0" smtClean="0">
                <a:solidFill>
                  <a:schemeClr val="accent1">
                    <a:lumMod val="50000"/>
                  </a:schemeClr>
                </a:solidFill>
                <a:latin typeface="Times New Roman" pitchFamily="18" charset="0"/>
                <a:cs typeface="Times New Roman" pitchFamily="18" charset="0"/>
              </a:rPr>
              <a:t> 	T4b	Tumor invades </a:t>
            </a:r>
            <a:r>
              <a:rPr lang="en-US" sz="5600" b="1" dirty="0" err="1" smtClean="0">
                <a:solidFill>
                  <a:schemeClr val="accent1">
                    <a:lumMod val="50000"/>
                  </a:schemeClr>
                </a:solidFill>
                <a:latin typeface="Times New Roman" pitchFamily="18" charset="0"/>
                <a:cs typeface="Times New Roman" pitchFamily="18" charset="0"/>
              </a:rPr>
              <a:t>prevertebral</a:t>
            </a:r>
            <a:r>
              <a:rPr lang="en-US" sz="5600" b="1" dirty="0" smtClean="0">
                <a:solidFill>
                  <a:schemeClr val="accent1">
                    <a:lumMod val="50000"/>
                  </a:schemeClr>
                </a:solidFill>
                <a:latin typeface="Times New Roman" pitchFamily="18" charset="0"/>
                <a:cs typeface="Times New Roman" pitchFamily="18" charset="0"/>
              </a:rPr>
              <a:t> fascia or encases carotid artery or </a:t>
            </a:r>
            <a:r>
              <a:rPr lang="en-US" sz="5600" b="1" dirty="0" err="1" smtClean="0">
                <a:solidFill>
                  <a:schemeClr val="accent1">
                    <a:lumMod val="50000"/>
                  </a:schemeClr>
                </a:solidFill>
                <a:latin typeface="Times New Roman" pitchFamily="18" charset="0"/>
                <a:cs typeface="Times New Roman" pitchFamily="18" charset="0"/>
              </a:rPr>
              <a:t>mediastinal</a:t>
            </a:r>
            <a:r>
              <a:rPr lang="en-US" sz="5600" b="1" dirty="0" smtClean="0">
                <a:solidFill>
                  <a:schemeClr val="accent1">
                    <a:lumMod val="50000"/>
                  </a:schemeClr>
                </a:solidFill>
                <a:latin typeface="Times New Roman" pitchFamily="18" charset="0"/>
                <a:cs typeface="Times New Roman" pitchFamily="18" charset="0"/>
              </a:rPr>
              <a:t> vessels</a:t>
            </a:r>
          </a:p>
          <a:p>
            <a:r>
              <a:rPr lang="en-US" sz="5600" b="1" dirty="0" err="1" smtClean="0">
                <a:solidFill>
                  <a:schemeClr val="accent4">
                    <a:lumMod val="75000"/>
                  </a:schemeClr>
                </a:solidFill>
                <a:latin typeface="Times New Roman" pitchFamily="18" charset="0"/>
                <a:cs typeface="Times New Roman" pitchFamily="18" charset="0"/>
              </a:rPr>
              <a:t>Lymphnodes</a:t>
            </a:r>
            <a:r>
              <a:rPr lang="en-US" sz="5600" b="1" dirty="0" smtClean="0">
                <a:solidFill>
                  <a:schemeClr val="accent4">
                    <a:lumMod val="75000"/>
                  </a:schemeClr>
                </a:solidFill>
                <a:latin typeface="Times New Roman" pitchFamily="18" charset="0"/>
                <a:cs typeface="Times New Roman" pitchFamily="18" charset="0"/>
              </a:rPr>
              <a:t> (N)</a:t>
            </a:r>
          </a:p>
          <a:p>
            <a:r>
              <a:rPr lang="en-US" sz="5600" b="1" dirty="0" smtClean="0">
                <a:solidFill>
                  <a:schemeClr val="accent4">
                    <a:lumMod val="75000"/>
                  </a:schemeClr>
                </a:solidFill>
                <a:latin typeface="Times New Roman" pitchFamily="18" charset="0"/>
                <a:cs typeface="Times New Roman" pitchFamily="18" charset="0"/>
              </a:rPr>
              <a:t>NX	 	Regional lymph nodes not assessed</a:t>
            </a:r>
          </a:p>
          <a:p>
            <a:r>
              <a:rPr lang="en-US" sz="5600" b="1" dirty="0" smtClean="0">
                <a:solidFill>
                  <a:schemeClr val="accent4">
                    <a:lumMod val="75000"/>
                  </a:schemeClr>
                </a:solidFill>
                <a:latin typeface="Times New Roman" pitchFamily="18" charset="0"/>
                <a:cs typeface="Times New Roman" pitchFamily="18" charset="0"/>
              </a:rPr>
              <a:t>N0	 	No regional lymph node metastasis</a:t>
            </a:r>
          </a:p>
          <a:p>
            <a:r>
              <a:rPr lang="en-US" sz="5600" b="1" dirty="0" smtClean="0">
                <a:solidFill>
                  <a:schemeClr val="accent4">
                    <a:lumMod val="75000"/>
                  </a:schemeClr>
                </a:solidFill>
                <a:latin typeface="Times New Roman" pitchFamily="18" charset="0"/>
                <a:cs typeface="Times New Roman" pitchFamily="18" charset="0"/>
              </a:rPr>
              <a:t>N1	N1a	Metastasis to level VI (</a:t>
            </a:r>
            <a:r>
              <a:rPr lang="en-US" sz="5600" b="1" dirty="0" err="1" smtClean="0">
                <a:solidFill>
                  <a:schemeClr val="accent4">
                    <a:lumMod val="75000"/>
                  </a:schemeClr>
                </a:solidFill>
                <a:latin typeface="Times New Roman" pitchFamily="18" charset="0"/>
                <a:cs typeface="Times New Roman" pitchFamily="18" charset="0"/>
              </a:rPr>
              <a:t>pretracheal</a:t>
            </a:r>
            <a:r>
              <a:rPr lang="en-US" sz="5600" b="1" dirty="0" smtClean="0">
                <a:solidFill>
                  <a:schemeClr val="accent4">
                    <a:lumMod val="75000"/>
                  </a:schemeClr>
                </a:solidFill>
                <a:latin typeface="Times New Roman" pitchFamily="18" charset="0"/>
                <a:cs typeface="Times New Roman" pitchFamily="18" charset="0"/>
              </a:rPr>
              <a:t>, </a:t>
            </a:r>
            <a:r>
              <a:rPr lang="en-US" sz="5600" b="1" dirty="0" err="1" smtClean="0">
                <a:solidFill>
                  <a:schemeClr val="accent4">
                    <a:lumMod val="75000"/>
                  </a:schemeClr>
                </a:solidFill>
                <a:latin typeface="Times New Roman" pitchFamily="18" charset="0"/>
                <a:cs typeface="Times New Roman" pitchFamily="18" charset="0"/>
              </a:rPr>
              <a:t>paratracheal</a:t>
            </a:r>
            <a:r>
              <a:rPr lang="en-US" sz="5600" b="1" dirty="0" smtClean="0">
                <a:solidFill>
                  <a:schemeClr val="accent4">
                    <a:lumMod val="75000"/>
                  </a:schemeClr>
                </a:solidFill>
                <a:latin typeface="Times New Roman" pitchFamily="18" charset="0"/>
                <a:cs typeface="Times New Roman" pitchFamily="18" charset="0"/>
              </a:rPr>
              <a:t>, and </a:t>
            </a:r>
            <a:r>
              <a:rPr lang="en-US" sz="5600" b="1" dirty="0" err="1" smtClean="0">
                <a:solidFill>
                  <a:schemeClr val="accent4">
                    <a:lumMod val="75000"/>
                  </a:schemeClr>
                </a:solidFill>
                <a:latin typeface="Times New Roman" pitchFamily="18" charset="0"/>
                <a:cs typeface="Times New Roman" pitchFamily="18" charset="0"/>
              </a:rPr>
              <a:t>prelaryngeal</a:t>
            </a:r>
            <a:r>
              <a:rPr lang="en-US" sz="5600" b="1" dirty="0" smtClean="0">
                <a:solidFill>
                  <a:schemeClr val="accent4">
                    <a:lumMod val="75000"/>
                  </a:schemeClr>
                </a:solidFill>
                <a:latin typeface="Times New Roman" pitchFamily="18" charset="0"/>
                <a:cs typeface="Times New Roman" pitchFamily="18" charset="0"/>
              </a:rPr>
              <a:t>/ </a:t>
            </a:r>
            <a:r>
              <a:rPr lang="en-US" sz="5600" b="1" dirty="0" err="1" smtClean="0">
                <a:solidFill>
                  <a:schemeClr val="accent4">
                    <a:lumMod val="75000"/>
                  </a:schemeClr>
                </a:solidFill>
                <a:latin typeface="Times New Roman" pitchFamily="18" charset="0"/>
                <a:cs typeface="Times New Roman" pitchFamily="18" charset="0"/>
              </a:rPr>
              <a:t>Delphian</a:t>
            </a:r>
            <a:r>
              <a:rPr lang="en-US" sz="5600" b="1" dirty="0" smtClean="0">
                <a:solidFill>
                  <a:schemeClr val="accent4">
                    <a:lumMod val="75000"/>
                  </a:schemeClr>
                </a:solidFill>
                <a:latin typeface="Times New Roman" pitchFamily="18" charset="0"/>
                <a:cs typeface="Times New Roman" pitchFamily="18" charset="0"/>
              </a:rPr>
              <a:t> lymph nodes)</a:t>
            </a:r>
          </a:p>
          <a:p>
            <a:r>
              <a:rPr lang="en-US" sz="5600" b="1" dirty="0" smtClean="0">
                <a:solidFill>
                  <a:schemeClr val="accent4">
                    <a:lumMod val="75000"/>
                  </a:schemeClr>
                </a:solidFill>
                <a:latin typeface="Times New Roman" pitchFamily="18" charset="0"/>
                <a:cs typeface="Times New Roman" pitchFamily="18" charset="0"/>
              </a:rPr>
              <a:t> 	N1b	Metastasis to unilateral, bilateral, or contralateral cervical levels I, II, III, IV, or V) or retropharyngeal or superior </a:t>
            </a:r>
            <a:r>
              <a:rPr lang="en-US" sz="5600" b="1" dirty="0" err="1" smtClean="0">
                <a:solidFill>
                  <a:schemeClr val="accent4">
                    <a:lumMod val="75000"/>
                  </a:schemeClr>
                </a:solidFill>
                <a:latin typeface="Times New Roman" pitchFamily="18" charset="0"/>
                <a:cs typeface="Times New Roman" pitchFamily="18" charset="0"/>
              </a:rPr>
              <a:t>mediastinal</a:t>
            </a:r>
            <a:r>
              <a:rPr lang="en-US" sz="5600" b="1" dirty="0" smtClean="0">
                <a:solidFill>
                  <a:schemeClr val="accent4">
                    <a:lumMod val="75000"/>
                  </a:schemeClr>
                </a:solidFill>
                <a:latin typeface="Times New Roman" pitchFamily="18" charset="0"/>
                <a:cs typeface="Times New Roman" pitchFamily="18" charset="0"/>
              </a:rPr>
              <a:t> lymph nodes (level VII)</a:t>
            </a:r>
          </a:p>
          <a:p>
            <a:r>
              <a:rPr lang="en-US" sz="5600" b="1" dirty="0" err="1" smtClean="0">
                <a:solidFill>
                  <a:schemeClr val="accent1">
                    <a:lumMod val="50000"/>
                  </a:schemeClr>
                </a:solidFill>
                <a:latin typeface="Times New Roman" pitchFamily="18" charset="0"/>
                <a:cs typeface="Times New Roman" pitchFamily="18" charset="0"/>
              </a:rPr>
              <a:t>Distantmetastasis</a:t>
            </a:r>
            <a:r>
              <a:rPr lang="en-US" sz="5600" b="1" dirty="0" smtClean="0">
                <a:solidFill>
                  <a:schemeClr val="accent1">
                    <a:lumMod val="50000"/>
                  </a:schemeClr>
                </a:solidFill>
                <a:latin typeface="Times New Roman" pitchFamily="18" charset="0"/>
                <a:cs typeface="Times New Roman" pitchFamily="18" charset="0"/>
              </a:rPr>
              <a:t> (M)</a:t>
            </a:r>
          </a:p>
          <a:p>
            <a:r>
              <a:rPr lang="en-US" sz="5600" b="1" dirty="0" smtClean="0">
                <a:solidFill>
                  <a:schemeClr val="accent1">
                    <a:lumMod val="50000"/>
                  </a:schemeClr>
                </a:solidFill>
                <a:latin typeface="Times New Roman" pitchFamily="18" charset="0"/>
                <a:cs typeface="Times New Roman" pitchFamily="18" charset="0"/>
              </a:rPr>
              <a:t>MX	 	Distant metastasis not assessed</a:t>
            </a:r>
          </a:p>
          <a:p>
            <a:r>
              <a:rPr lang="en-US" sz="5600" b="1" dirty="0" smtClean="0">
                <a:solidFill>
                  <a:schemeClr val="accent1">
                    <a:lumMod val="50000"/>
                  </a:schemeClr>
                </a:solidFill>
                <a:latin typeface="Times New Roman" pitchFamily="18" charset="0"/>
                <a:cs typeface="Times New Roman" pitchFamily="18" charset="0"/>
              </a:rPr>
              <a:t>M0	 	No distant metastasis</a:t>
            </a:r>
          </a:p>
          <a:p>
            <a:r>
              <a:rPr lang="en-US" sz="5600" b="1" dirty="0" smtClean="0">
                <a:solidFill>
                  <a:schemeClr val="accent1">
                    <a:lumMod val="50000"/>
                  </a:schemeClr>
                </a:solidFill>
                <a:latin typeface="Times New Roman" pitchFamily="18" charset="0"/>
                <a:cs typeface="Times New Roman" pitchFamily="18" charset="0"/>
              </a:rPr>
              <a:t>M1	 	Distant metastasis</a:t>
            </a:r>
            <a:endParaRPr lang="en-US" sz="5600" b="1" dirty="0">
              <a:solidFill>
                <a:schemeClr val="accent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574224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99028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en-US" dirty="0" smtClean="0"/>
          </a:p>
          <a:p>
            <a:endParaRPr lang="en-US" dirty="0"/>
          </a:p>
          <a:p>
            <a:pPr marL="0" indent="0" algn="ctr">
              <a:buNone/>
            </a:pPr>
            <a:r>
              <a:rPr lang="en-US" sz="4400" b="1" dirty="0" err="1" smtClean="0">
                <a:cs typeface="+mj-cs"/>
              </a:rPr>
              <a:t>Presurgery</a:t>
            </a:r>
            <a:r>
              <a:rPr lang="en-US" sz="4400" b="1" dirty="0" smtClean="0">
                <a:cs typeface="+mj-cs"/>
              </a:rPr>
              <a:t> </a:t>
            </a:r>
            <a:r>
              <a:rPr lang="en-US" sz="4400" b="1" dirty="0">
                <a:cs typeface="+mj-cs"/>
              </a:rPr>
              <a:t>evaluation</a:t>
            </a:r>
          </a:p>
          <a:p>
            <a:pPr marL="0" indent="0" algn="ctr">
              <a:buNone/>
            </a:pPr>
            <a:endParaRPr lang="fa-IR" b="1" dirty="0"/>
          </a:p>
        </p:txBody>
      </p:sp>
    </p:spTree>
    <p:extLst>
      <p:ext uri="{BB962C8B-B14F-4D97-AF65-F5344CB8AC3E}">
        <p14:creationId xmlns:p14="http://schemas.microsoft.com/office/powerpoint/2010/main" val="7202205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endParaRPr lang="en-US" b="1" dirty="0" smtClean="0">
              <a:solidFill>
                <a:schemeClr val="accent6">
                  <a:lumMod val="50000"/>
                </a:schemeClr>
              </a:solidFill>
              <a:cs typeface="+mj-cs"/>
            </a:endParaRPr>
          </a:p>
          <a:p>
            <a:pPr marL="0" indent="0">
              <a:buNone/>
            </a:pPr>
            <a:r>
              <a:rPr lang="en-US" b="1" dirty="0" smtClean="0">
                <a:solidFill>
                  <a:schemeClr val="accent6">
                    <a:lumMod val="50000"/>
                  </a:schemeClr>
                </a:solidFill>
                <a:cs typeface="+mj-cs"/>
              </a:rPr>
              <a:t>The </a:t>
            </a:r>
            <a:r>
              <a:rPr lang="en-US" b="1" dirty="0">
                <a:solidFill>
                  <a:schemeClr val="accent6">
                    <a:lumMod val="50000"/>
                  </a:schemeClr>
                </a:solidFill>
                <a:cs typeface="+mj-cs"/>
              </a:rPr>
              <a:t>nodal compartments of the neck have been anatomically and surgically defined as the lateral and central neck levels. </a:t>
            </a:r>
            <a:endParaRPr lang="en-US" b="1" dirty="0" smtClean="0">
              <a:solidFill>
                <a:schemeClr val="accent6">
                  <a:lumMod val="50000"/>
                </a:schemeClr>
              </a:solidFill>
              <a:cs typeface="+mj-cs"/>
            </a:endParaRPr>
          </a:p>
          <a:p>
            <a:pPr marL="0" indent="0">
              <a:buNone/>
            </a:pPr>
            <a:r>
              <a:rPr lang="en-US" b="1" dirty="0" smtClean="0">
                <a:solidFill>
                  <a:schemeClr val="accent4">
                    <a:lumMod val="75000"/>
                  </a:schemeClr>
                </a:solidFill>
                <a:cs typeface="+mj-cs"/>
              </a:rPr>
              <a:t>The </a:t>
            </a:r>
            <a:r>
              <a:rPr lang="en-US" b="1" dirty="0">
                <a:solidFill>
                  <a:schemeClr val="accent4">
                    <a:lumMod val="75000"/>
                  </a:schemeClr>
                </a:solidFill>
                <a:cs typeface="+mj-cs"/>
              </a:rPr>
              <a:t>lateral neck contains levels I–V and the central neck comprises level </a:t>
            </a:r>
            <a:r>
              <a:rPr lang="en-US" b="1" dirty="0" smtClean="0">
                <a:solidFill>
                  <a:schemeClr val="accent4">
                    <a:lumMod val="75000"/>
                  </a:schemeClr>
                </a:solidFill>
                <a:cs typeface="+mj-cs"/>
              </a:rPr>
              <a:t>VI.</a:t>
            </a:r>
            <a:endParaRPr lang="en-US" b="1" dirty="0">
              <a:solidFill>
                <a:schemeClr val="accent4">
                  <a:lumMod val="75000"/>
                </a:schemeClr>
              </a:solidFill>
              <a:cs typeface="+mj-cs"/>
            </a:endParaRPr>
          </a:p>
        </p:txBody>
      </p:sp>
    </p:spTree>
    <p:extLst>
      <p:ext uri="{BB962C8B-B14F-4D97-AF65-F5344CB8AC3E}">
        <p14:creationId xmlns:p14="http://schemas.microsoft.com/office/powerpoint/2010/main" val="4262996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endParaRPr lang="en-US" sz="3600" b="1" dirty="0" smtClean="0">
              <a:latin typeface="Times New Roman" pitchFamily="18" charset="0"/>
              <a:cs typeface="Times New Roman" pitchFamily="18" charset="0"/>
            </a:endParaRPr>
          </a:p>
          <a:p>
            <a:pPr marL="0" indent="0">
              <a:buNone/>
            </a:pPr>
            <a:r>
              <a:rPr lang="en-US" sz="3600" b="1" dirty="0" smtClean="0">
                <a:latin typeface="Times New Roman" pitchFamily="18" charset="0"/>
                <a:cs typeface="Times New Roman" pitchFamily="18" charset="0"/>
              </a:rPr>
              <a:t>Thyroid </a:t>
            </a:r>
            <a:r>
              <a:rPr lang="en-US" sz="3600" b="1" dirty="0">
                <a:latin typeface="Times New Roman" pitchFamily="18" charset="0"/>
                <a:cs typeface="Times New Roman" pitchFamily="18" charset="0"/>
              </a:rPr>
              <a:t>cancer is one of the most common secondary malignancies among survivors of childhood cancer</a:t>
            </a:r>
          </a:p>
          <a:p>
            <a:pPr marL="0" indent="0">
              <a:buNone/>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3361727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520" y="116632"/>
            <a:ext cx="9252520" cy="6741368"/>
          </a:xfrm>
        </p:spPr>
      </p:pic>
    </p:spTree>
    <p:extLst>
      <p:ext uri="{BB962C8B-B14F-4D97-AF65-F5344CB8AC3E}">
        <p14:creationId xmlns:p14="http://schemas.microsoft.com/office/powerpoint/2010/main" val="25550113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038" y="1843088"/>
            <a:ext cx="4733925"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32583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t>Prior </a:t>
            </a:r>
            <a:r>
              <a:rPr lang="en-US" dirty="0"/>
              <a:t>to surgery, it is critical to evaluate for the presence and location of neck lymph node disease by ultrasound and FNA, if this was not done at the time of the initial thyroid nodule evaluation. </a:t>
            </a:r>
            <a:endParaRPr lang="fa-IR" dirty="0"/>
          </a:p>
        </p:txBody>
      </p:sp>
    </p:spTree>
    <p:extLst>
      <p:ext uri="{BB962C8B-B14F-4D97-AF65-F5344CB8AC3E}">
        <p14:creationId xmlns:p14="http://schemas.microsoft.com/office/powerpoint/2010/main" val="25968870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lnSpcReduction="10000"/>
          </a:bodyPr>
          <a:lstStyle/>
          <a:p>
            <a:pPr marL="0" indent="0">
              <a:buNone/>
            </a:pPr>
            <a:r>
              <a:rPr lang="en-US" b="1" dirty="0">
                <a:solidFill>
                  <a:schemeClr val="accent6">
                    <a:lumMod val="75000"/>
                  </a:schemeClr>
                </a:solidFill>
              </a:rPr>
              <a:t>Ultrasound findings suggestive of cervical lymph node metastasis include :</a:t>
            </a:r>
            <a:endParaRPr lang="en-US" b="1" dirty="0" smtClean="0">
              <a:solidFill>
                <a:schemeClr val="accent6">
                  <a:lumMod val="75000"/>
                </a:schemeClr>
              </a:solidFill>
            </a:endParaRPr>
          </a:p>
          <a:p>
            <a:pPr marL="0" indent="0">
              <a:buNone/>
            </a:pPr>
            <a:r>
              <a:rPr lang="en-US" dirty="0" smtClean="0"/>
              <a:t>increased </a:t>
            </a:r>
            <a:r>
              <a:rPr lang="en-US" dirty="0"/>
              <a:t>size of the lymph </a:t>
            </a:r>
            <a:r>
              <a:rPr lang="en-US" dirty="0" smtClean="0"/>
              <a:t>node</a:t>
            </a:r>
          </a:p>
          <a:p>
            <a:pPr marL="0" indent="0">
              <a:buNone/>
            </a:pPr>
            <a:r>
              <a:rPr lang="en-US" dirty="0" smtClean="0"/>
              <a:t> </a:t>
            </a:r>
            <a:r>
              <a:rPr lang="en-US" dirty="0"/>
              <a:t>rounded </a:t>
            </a:r>
            <a:r>
              <a:rPr lang="en-US" dirty="0" smtClean="0"/>
              <a:t>shape</a:t>
            </a:r>
          </a:p>
          <a:p>
            <a:pPr marL="0" indent="0">
              <a:buNone/>
            </a:pPr>
            <a:r>
              <a:rPr lang="en-US" dirty="0" smtClean="0"/>
              <a:t>loss </a:t>
            </a:r>
            <a:r>
              <a:rPr lang="en-US" dirty="0"/>
              <a:t>of central </a:t>
            </a:r>
            <a:r>
              <a:rPr lang="en-US" dirty="0" smtClean="0"/>
              <a:t>hilum</a:t>
            </a:r>
          </a:p>
          <a:p>
            <a:pPr marL="0" indent="0">
              <a:buNone/>
            </a:pPr>
            <a:r>
              <a:rPr lang="en-US" dirty="0" smtClean="0"/>
              <a:t> </a:t>
            </a:r>
            <a:r>
              <a:rPr lang="en-US" dirty="0"/>
              <a:t>cystic </a:t>
            </a:r>
            <a:r>
              <a:rPr lang="en-US" dirty="0" err="1" smtClean="0"/>
              <a:t>appearanc</a:t>
            </a:r>
            <a:endParaRPr lang="en-US" dirty="0" smtClean="0"/>
          </a:p>
          <a:p>
            <a:pPr marL="0" indent="0">
              <a:buNone/>
            </a:pPr>
            <a:r>
              <a:rPr lang="en-US" dirty="0" smtClean="0"/>
              <a:t>peripheral </a:t>
            </a:r>
            <a:r>
              <a:rPr lang="en-US" dirty="0"/>
              <a:t>vascularity on </a:t>
            </a:r>
            <a:r>
              <a:rPr lang="en-US" dirty="0" smtClean="0"/>
              <a:t>Doppler</a:t>
            </a:r>
          </a:p>
          <a:p>
            <a:pPr marL="0" indent="0">
              <a:buNone/>
            </a:pPr>
            <a:r>
              <a:rPr lang="en-US" dirty="0" err="1" smtClean="0"/>
              <a:t>microcalcifications</a:t>
            </a:r>
            <a:endParaRPr lang="fa-IR" dirty="0"/>
          </a:p>
        </p:txBody>
      </p:sp>
    </p:spTree>
    <p:extLst>
      <p:ext uri="{BB962C8B-B14F-4D97-AF65-F5344CB8AC3E}">
        <p14:creationId xmlns:p14="http://schemas.microsoft.com/office/powerpoint/2010/main" val="13032813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If </a:t>
            </a:r>
            <a:r>
              <a:rPr lang="en-US" dirty="0"/>
              <a:t>any of these characteristics are </a:t>
            </a:r>
            <a:r>
              <a:rPr lang="en-US" dirty="0" smtClean="0"/>
              <a:t>present:</a:t>
            </a:r>
          </a:p>
          <a:p>
            <a:pPr marL="0" indent="0">
              <a:buNone/>
            </a:pPr>
            <a:r>
              <a:rPr lang="en-US" dirty="0" smtClean="0"/>
              <a:t> </a:t>
            </a:r>
            <a:r>
              <a:rPr lang="en-US" dirty="0"/>
              <a:t>FNA of the lymph node(s) should be obtained to confirm the presence of cervical metastasis, </a:t>
            </a:r>
            <a:r>
              <a:rPr lang="en-US" dirty="0" err="1" smtClean="0"/>
              <a:t>rgery</a:t>
            </a:r>
            <a:endParaRPr lang="fa-IR" dirty="0"/>
          </a:p>
        </p:txBody>
      </p:sp>
    </p:spTree>
    <p:extLst>
      <p:ext uri="{BB962C8B-B14F-4D97-AF65-F5344CB8AC3E}">
        <p14:creationId xmlns:p14="http://schemas.microsoft.com/office/powerpoint/2010/main" val="13712337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endParaRPr lang="en-US" sz="4400" b="1" dirty="0" smtClean="0">
              <a:latin typeface="Times New Roman" pitchFamily="18" charset="0"/>
              <a:cs typeface="Times New Roman" pitchFamily="18" charset="0"/>
            </a:endParaRPr>
          </a:p>
          <a:p>
            <a:pPr marL="0" indent="0" algn="ctr">
              <a:buNone/>
            </a:pPr>
            <a:endParaRPr lang="en-US" sz="4400" b="1" dirty="0">
              <a:latin typeface="Times New Roman" pitchFamily="18" charset="0"/>
              <a:cs typeface="Times New Roman" pitchFamily="18" charset="0"/>
            </a:endParaRPr>
          </a:p>
          <a:p>
            <a:pPr marL="0" indent="0" algn="ctr">
              <a:buNone/>
            </a:pPr>
            <a:r>
              <a:rPr lang="en-US" sz="4400" b="1" dirty="0" smtClean="0">
                <a:latin typeface="Times New Roman" pitchFamily="18" charset="0"/>
                <a:cs typeface="Times New Roman" pitchFamily="18" charset="0"/>
              </a:rPr>
              <a:t>Treatment</a:t>
            </a:r>
            <a:endParaRPr lang="en-US" sz="4400" b="1" dirty="0">
              <a:latin typeface="Times New Roman" pitchFamily="18" charset="0"/>
              <a:cs typeface="Times New Roman" pitchFamily="18" charset="0"/>
            </a:endParaRPr>
          </a:p>
        </p:txBody>
      </p:sp>
    </p:spTree>
    <p:extLst>
      <p:ext uri="{BB962C8B-B14F-4D97-AF65-F5344CB8AC3E}">
        <p14:creationId xmlns:p14="http://schemas.microsoft.com/office/powerpoint/2010/main" val="11397066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pPr marL="0" indent="0">
              <a:buNone/>
            </a:pPr>
            <a:r>
              <a:rPr lang="en-US" b="1" dirty="0" smtClean="0"/>
              <a:t>The </a:t>
            </a:r>
            <a:r>
              <a:rPr lang="en-US" b="1" dirty="0"/>
              <a:t>goal was to eliminate any evidence of disease, documented by a negative whole-body RAI scan </a:t>
            </a:r>
            <a:r>
              <a:rPr lang="en-US" b="1" dirty="0" smtClean="0"/>
              <a:t>and</a:t>
            </a:r>
          </a:p>
          <a:p>
            <a:pPr marL="0" indent="0">
              <a:buNone/>
            </a:pPr>
            <a:r>
              <a:rPr lang="en-US" b="1" dirty="0" smtClean="0"/>
              <a:t>by </a:t>
            </a:r>
            <a:r>
              <a:rPr lang="en-US" b="1" dirty="0"/>
              <a:t>an undetectable serum thyroglobulin (</a:t>
            </a:r>
            <a:r>
              <a:rPr lang="en-US" b="1" dirty="0" err="1"/>
              <a:t>Tg</a:t>
            </a:r>
            <a:r>
              <a:rPr lang="en-US" dirty="0"/>
              <a:t>)</a:t>
            </a:r>
          </a:p>
        </p:txBody>
      </p:sp>
    </p:spTree>
    <p:extLst>
      <p:ext uri="{BB962C8B-B14F-4D97-AF65-F5344CB8AC3E}">
        <p14:creationId xmlns:p14="http://schemas.microsoft.com/office/powerpoint/2010/main" val="19533657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b="1" i="1" dirty="0" smtClean="0"/>
              <a:t>-Pediatric </a:t>
            </a:r>
            <a:r>
              <a:rPr lang="en-US" b="1" i="1" dirty="0"/>
              <a:t>thyroid surgery should be performed in a hospital with the full spectrum of pediatric specialty </a:t>
            </a:r>
            <a:r>
              <a:rPr lang="en-US" b="1" i="1" dirty="0" smtClean="0"/>
              <a:t>care including:</a:t>
            </a:r>
          </a:p>
          <a:p>
            <a:pPr>
              <a:buNone/>
            </a:pPr>
            <a:r>
              <a:rPr lang="en-US" b="1" i="1" dirty="0" smtClean="0"/>
              <a:t> </a:t>
            </a:r>
            <a:r>
              <a:rPr lang="en-US" b="1" i="1" dirty="0" smtClean="0">
                <a:solidFill>
                  <a:schemeClr val="accent5">
                    <a:lumMod val="50000"/>
                  </a:schemeClr>
                </a:solidFill>
              </a:rPr>
              <a:t>endocrinology</a:t>
            </a:r>
          </a:p>
          <a:p>
            <a:pPr>
              <a:buNone/>
            </a:pPr>
            <a:r>
              <a:rPr lang="en-US" b="1" i="1" dirty="0" smtClean="0">
                <a:solidFill>
                  <a:schemeClr val="accent5">
                    <a:lumMod val="50000"/>
                  </a:schemeClr>
                </a:solidFill>
              </a:rPr>
              <a:t> </a:t>
            </a:r>
            <a:r>
              <a:rPr lang="en-US" b="1" i="1" dirty="0">
                <a:solidFill>
                  <a:schemeClr val="accent5">
                    <a:lumMod val="50000"/>
                  </a:schemeClr>
                </a:solidFill>
              </a:rPr>
              <a:t>radiology (US and anatomic imaging</a:t>
            </a:r>
            <a:r>
              <a:rPr lang="en-US" b="1" i="1" dirty="0" smtClean="0">
                <a:solidFill>
                  <a:schemeClr val="accent5">
                    <a:lumMod val="50000"/>
                  </a:schemeClr>
                </a:solidFill>
              </a:rPr>
              <a:t>)</a:t>
            </a:r>
          </a:p>
          <a:p>
            <a:pPr>
              <a:buNone/>
            </a:pPr>
            <a:r>
              <a:rPr lang="en-US" b="1" i="1" dirty="0" smtClean="0">
                <a:solidFill>
                  <a:schemeClr val="accent5">
                    <a:lumMod val="50000"/>
                  </a:schemeClr>
                </a:solidFill>
              </a:rPr>
              <a:t>nuclear medicine</a:t>
            </a:r>
          </a:p>
          <a:p>
            <a:pPr>
              <a:buNone/>
            </a:pPr>
            <a:r>
              <a:rPr lang="en-US" b="1" i="1" dirty="0" smtClean="0">
                <a:solidFill>
                  <a:schemeClr val="accent5">
                    <a:lumMod val="50000"/>
                  </a:schemeClr>
                </a:solidFill>
              </a:rPr>
              <a:t>anesthesia</a:t>
            </a:r>
          </a:p>
          <a:p>
            <a:pPr>
              <a:buNone/>
            </a:pPr>
            <a:r>
              <a:rPr lang="en-US" b="1" i="1" dirty="0" smtClean="0">
                <a:solidFill>
                  <a:schemeClr val="accent5">
                    <a:lumMod val="50000"/>
                  </a:schemeClr>
                </a:solidFill>
              </a:rPr>
              <a:t> </a:t>
            </a:r>
            <a:r>
              <a:rPr lang="en-US" b="1" i="1" dirty="0">
                <a:solidFill>
                  <a:schemeClr val="accent5">
                    <a:lumMod val="50000"/>
                  </a:schemeClr>
                </a:solidFill>
              </a:rPr>
              <a:t>a high-volume thyroid </a:t>
            </a:r>
            <a:r>
              <a:rPr lang="en-US" b="1" i="1" dirty="0" smtClean="0">
                <a:solidFill>
                  <a:schemeClr val="accent5">
                    <a:lumMod val="50000"/>
                  </a:schemeClr>
                </a:solidFill>
              </a:rPr>
              <a:t>surgeon</a:t>
            </a:r>
          </a:p>
          <a:p>
            <a:pPr>
              <a:buNone/>
            </a:pPr>
            <a:r>
              <a:rPr lang="en-US" b="1" i="1" dirty="0" smtClean="0">
                <a:solidFill>
                  <a:schemeClr val="accent5">
                    <a:lumMod val="50000"/>
                  </a:schemeClr>
                </a:solidFill>
              </a:rPr>
              <a:t> </a:t>
            </a:r>
            <a:r>
              <a:rPr lang="en-US" b="1" i="1" dirty="0">
                <a:solidFill>
                  <a:schemeClr val="accent5">
                    <a:lumMod val="50000"/>
                  </a:schemeClr>
                </a:solidFill>
              </a:rPr>
              <a:t>and intensive care</a:t>
            </a:r>
            <a:r>
              <a:rPr lang="en-US" b="1" i="1" dirty="0"/>
              <a:t>. </a:t>
            </a:r>
            <a:endParaRPr lang="en-US" dirty="0"/>
          </a:p>
        </p:txBody>
      </p:sp>
    </p:spTree>
    <p:extLst>
      <p:ext uri="{BB962C8B-B14F-4D97-AF65-F5344CB8AC3E}">
        <p14:creationId xmlns:p14="http://schemas.microsoft.com/office/powerpoint/2010/main" val="3313093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solidFill>
                  <a:schemeClr val="accent2">
                    <a:lumMod val="50000"/>
                  </a:schemeClr>
                </a:solidFill>
              </a:rPr>
              <a:t>Pediatric thyroid surgery, especially if compartment-focused lymph node resection is indicated, should ideally be performed by a surgeon who performs at least 30 or more cervical endocrine procedures annually. </a:t>
            </a:r>
          </a:p>
        </p:txBody>
      </p:sp>
    </p:spTree>
    <p:extLst>
      <p:ext uri="{BB962C8B-B14F-4D97-AF65-F5344CB8AC3E}">
        <p14:creationId xmlns:p14="http://schemas.microsoft.com/office/powerpoint/2010/main" val="15995337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buNone/>
            </a:pPr>
            <a:endParaRPr lang="en-US" b="1" dirty="0" smtClean="0"/>
          </a:p>
          <a:p>
            <a:pPr marL="0" indent="0">
              <a:buNone/>
            </a:pPr>
            <a:r>
              <a:rPr lang="en-US" b="1" dirty="0" smtClean="0">
                <a:solidFill>
                  <a:schemeClr val="accent2">
                    <a:lumMod val="75000"/>
                  </a:schemeClr>
                </a:solidFill>
              </a:rPr>
              <a:t>Thyroid </a:t>
            </a:r>
            <a:r>
              <a:rPr lang="en-US" b="1" dirty="0">
                <a:solidFill>
                  <a:schemeClr val="accent2">
                    <a:lumMod val="75000"/>
                  </a:schemeClr>
                </a:solidFill>
              </a:rPr>
              <a:t>surgery performed under these guidelines is associated with lower complications rates, decreased hospital stay, and lower cost.</a:t>
            </a:r>
          </a:p>
          <a:p>
            <a:pPr marL="0" indent="0">
              <a:buNone/>
            </a:pPr>
            <a:endParaRPr lang="fa-IR" b="1" dirty="0"/>
          </a:p>
        </p:txBody>
      </p:sp>
    </p:spTree>
    <p:extLst>
      <p:ext uri="{BB962C8B-B14F-4D97-AF65-F5344CB8AC3E}">
        <p14:creationId xmlns:p14="http://schemas.microsoft.com/office/powerpoint/2010/main" val="4022249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buNone/>
            </a:pPr>
            <a:endParaRPr lang="en-US" b="1" dirty="0" smtClean="0">
              <a:cs typeface="+mj-cs"/>
            </a:endParaRPr>
          </a:p>
          <a:p>
            <a:pPr rtl="1">
              <a:buNone/>
            </a:pPr>
            <a:r>
              <a:rPr lang="en-US" b="1" dirty="0" smtClean="0">
                <a:cs typeface="+mj-cs"/>
              </a:rPr>
              <a:t>Differentiated thyroid carcinoma (DTC) is the most common form of this disease and comprises 3% of all pediatric tumors, with 0.2 to 3 cases per million children per year</a:t>
            </a:r>
            <a:endParaRPr lang="fa-IR" b="1" dirty="0">
              <a:cs typeface="+mj-cs"/>
            </a:endParaRPr>
          </a:p>
        </p:txBody>
      </p:sp>
    </p:spTree>
    <p:extLst>
      <p:ext uri="{BB962C8B-B14F-4D97-AF65-F5344CB8AC3E}">
        <p14:creationId xmlns:p14="http://schemas.microsoft.com/office/powerpoint/2010/main" val="24609740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buNone/>
            </a:pPr>
            <a:r>
              <a:rPr lang="en-US" b="1" dirty="0">
                <a:solidFill>
                  <a:schemeClr val="accent2"/>
                </a:solidFill>
              </a:rPr>
              <a:t>The current recommendation for PTC in a pediatric patient is </a:t>
            </a:r>
            <a:r>
              <a:rPr lang="en-US" b="1" dirty="0" smtClean="0">
                <a:solidFill>
                  <a:schemeClr val="accent2"/>
                </a:solidFill>
              </a:rPr>
              <a:t>:</a:t>
            </a:r>
          </a:p>
          <a:p>
            <a:pPr marL="0" indent="0">
              <a:buNone/>
            </a:pPr>
            <a:r>
              <a:rPr lang="en-US" b="1" dirty="0" smtClean="0">
                <a:solidFill>
                  <a:schemeClr val="accent2"/>
                </a:solidFill>
              </a:rPr>
              <a:t> </a:t>
            </a:r>
            <a:r>
              <a:rPr lang="en-US" b="1" u="sng" dirty="0">
                <a:solidFill>
                  <a:schemeClr val="accent4">
                    <a:lumMod val="75000"/>
                  </a:schemeClr>
                </a:solidFill>
              </a:rPr>
              <a:t>total </a:t>
            </a:r>
            <a:r>
              <a:rPr lang="en-US" b="1" u="sng" dirty="0" smtClean="0">
                <a:solidFill>
                  <a:schemeClr val="accent4">
                    <a:lumMod val="75000"/>
                  </a:schemeClr>
                </a:solidFill>
              </a:rPr>
              <a:t>thyroidectomy</a:t>
            </a:r>
          </a:p>
          <a:p>
            <a:pPr marL="0" indent="0">
              <a:buNone/>
            </a:pPr>
            <a:r>
              <a:rPr lang="en-US" b="1" dirty="0" smtClean="0">
                <a:solidFill>
                  <a:schemeClr val="accent2"/>
                </a:solidFill>
              </a:rPr>
              <a:t> </a:t>
            </a:r>
            <a:r>
              <a:rPr lang="en-US" b="1" dirty="0">
                <a:solidFill>
                  <a:schemeClr val="accent2"/>
                </a:solidFill>
              </a:rPr>
              <a:t>Even in patients who appear to have unilateral disease on preoperative evaluation, studies have demonstrated that there is an increased incidence of multifocal disease </a:t>
            </a:r>
            <a:r>
              <a:rPr lang="en-US" dirty="0"/>
              <a:t>[</a:t>
            </a:r>
            <a:endParaRPr lang="fa-IR" dirty="0"/>
          </a:p>
        </p:txBody>
      </p:sp>
    </p:spTree>
    <p:extLst>
      <p:ext uri="{BB962C8B-B14F-4D97-AF65-F5344CB8AC3E}">
        <p14:creationId xmlns:p14="http://schemas.microsoft.com/office/powerpoint/2010/main" val="7890596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normAutofit/>
          </a:bodyPr>
          <a:lstStyle/>
          <a:p>
            <a:pPr>
              <a:buNone/>
            </a:pPr>
            <a:endParaRPr lang="en-US" b="1" dirty="0">
              <a:solidFill>
                <a:schemeClr val="accent6">
                  <a:lumMod val="50000"/>
                </a:schemeClr>
              </a:solidFill>
              <a:cs typeface="+mj-cs"/>
            </a:endParaRPr>
          </a:p>
          <a:p>
            <a:pPr>
              <a:buNone/>
            </a:pPr>
            <a:r>
              <a:rPr lang="en-US" b="1" dirty="0" smtClean="0">
                <a:solidFill>
                  <a:schemeClr val="tx2">
                    <a:lumMod val="75000"/>
                  </a:schemeClr>
                </a:solidFill>
                <a:cs typeface="+mj-cs"/>
              </a:rPr>
              <a:t>Total </a:t>
            </a:r>
            <a:r>
              <a:rPr lang="en-US" sz="3000" b="1" dirty="0">
                <a:solidFill>
                  <a:schemeClr val="tx2">
                    <a:lumMod val="75000"/>
                  </a:schemeClr>
                </a:solidFill>
                <a:cs typeface="+mj-cs"/>
              </a:rPr>
              <a:t>thyroidectomy</a:t>
            </a:r>
            <a:r>
              <a:rPr lang="en-US" b="1" dirty="0">
                <a:solidFill>
                  <a:schemeClr val="tx2">
                    <a:lumMod val="75000"/>
                  </a:schemeClr>
                </a:solidFill>
                <a:cs typeface="+mj-cs"/>
              </a:rPr>
              <a:t> is the treatment of choice for pediatric PTC and FTC due to the increased incidence of bilateral (30%) and multifocal (65%) disease </a:t>
            </a:r>
            <a:r>
              <a:rPr lang="en-US" b="1" dirty="0" smtClean="0">
                <a:solidFill>
                  <a:schemeClr val="tx2">
                    <a:lumMod val="75000"/>
                  </a:schemeClr>
                </a:solidFill>
                <a:cs typeface="+mj-cs"/>
              </a:rPr>
              <a:t>.</a:t>
            </a:r>
          </a:p>
        </p:txBody>
      </p:sp>
    </p:spTree>
    <p:extLst>
      <p:ext uri="{BB962C8B-B14F-4D97-AF65-F5344CB8AC3E}">
        <p14:creationId xmlns:p14="http://schemas.microsoft.com/office/powerpoint/2010/main" val="3593283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endParaRPr lang="en-US" b="1" dirty="0" smtClean="0">
              <a:cs typeface="+mj-cs"/>
            </a:endParaRPr>
          </a:p>
          <a:p>
            <a:pPr>
              <a:buNone/>
            </a:pPr>
            <a:r>
              <a:rPr lang="en-US" b="1" dirty="0" smtClean="0">
                <a:cs typeface="+mj-cs"/>
              </a:rPr>
              <a:t>   In </a:t>
            </a:r>
            <a:r>
              <a:rPr lang="en-US" b="1" dirty="0">
                <a:cs typeface="+mj-cs"/>
              </a:rPr>
              <a:t>the presence of central or lateral neck metastases, thyroidectomy should be accompanied by a central or lateral neck dissection. </a:t>
            </a:r>
          </a:p>
        </p:txBody>
      </p:sp>
    </p:spTree>
    <p:extLst>
      <p:ext uri="{BB962C8B-B14F-4D97-AF65-F5344CB8AC3E}">
        <p14:creationId xmlns:p14="http://schemas.microsoft.com/office/powerpoint/2010/main" val="23629351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marL="0" indent="0">
              <a:buNone/>
            </a:pPr>
            <a:endParaRPr lang="en-US" b="1" dirty="0" smtClean="0">
              <a:solidFill>
                <a:schemeClr val="accent4">
                  <a:lumMod val="75000"/>
                </a:schemeClr>
              </a:solidFill>
            </a:endParaRPr>
          </a:p>
          <a:p>
            <a:pPr marL="0" indent="0">
              <a:buNone/>
            </a:pPr>
            <a:r>
              <a:rPr lang="en-US" b="1" dirty="0" smtClean="0">
                <a:solidFill>
                  <a:schemeClr val="accent4">
                    <a:lumMod val="75000"/>
                  </a:schemeClr>
                </a:solidFill>
              </a:rPr>
              <a:t>The </a:t>
            </a:r>
            <a:r>
              <a:rPr lang="en-US" b="1" dirty="0">
                <a:solidFill>
                  <a:schemeClr val="accent4">
                    <a:lumMod val="75000"/>
                  </a:schemeClr>
                </a:solidFill>
              </a:rPr>
              <a:t>2015 pediatric ATA guidelines recommend removal of the lymph nodes in level VI (central neck dissection [CND</a:t>
            </a:r>
            <a:r>
              <a:rPr lang="en-US" b="1" dirty="0" smtClean="0">
                <a:solidFill>
                  <a:schemeClr val="accent4">
                    <a:lumMod val="75000"/>
                  </a:schemeClr>
                </a:solidFill>
              </a:rPr>
              <a:t>]) </a:t>
            </a:r>
            <a:r>
              <a:rPr lang="en-US" b="1" dirty="0">
                <a:solidFill>
                  <a:schemeClr val="accent4">
                    <a:lumMod val="75000"/>
                  </a:schemeClr>
                </a:solidFill>
              </a:rPr>
              <a:t>in patients with preoperative or intraoperative evidence of gross </a:t>
            </a:r>
            <a:r>
              <a:rPr lang="en-US" b="1" dirty="0" err="1">
                <a:solidFill>
                  <a:schemeClr val="accent4">
                    <a:lumMod val="75000"/>
                  </a:schemeClr>
                </a:solidFill>
              </a:rPr>
              <a:t>extrathyroidal</a:t>
            </a:r>
            <a:r>
              <a:rPr lang="en-US" b="1" dirty="0">
                <a:solidFill>
                  <a:schemeClr val="accent4">
                    <a:lumMod val="75000"/>
                  </a:schemeClr>
                </a:solidFill>
              </a:rPr>
              <a:t> </a:t>
            </a:r>
            <a:r>
              <a:rPr lang="en-US" b="1" dirty="0" smtClean="0">
                <a:solidFill>
                  <a:schemeClr val="accent4">
                    <a:lumMod val="75000"/>
                  </a:schemeClr>
                </a:solidFill>
              </a:rPr>
              <a:t>invasion</a:t>
            </a:r>
          </a:p>
          <a:p>
            <a:pPr marL="0" indent="0">
              <a:buNone/>
            </a:pPr>
            <a:r>
              <a:rPr lang="en-US" b="1" dirty="0" smtClean="0">
                <a:solidFill>
                  <a:schemeClr val="accent4">
                    <a:lumMod val="75000"/>
                  </a:schemeClr>
                </a:solidFill>
              </a:rPr>
              <a:t> </a:t>
            </a:r>
            <a:endParaRPr lang="fa-IR" b="1" dirty="0">
              <a:solidFill>
                <a:schemeClr val="accent4">
                  <a:lumMod val="75000"/>
                </a:schemeClr>
              </a:solidFill>
            </a:endParaRPr>
          </a:p>
        </p:txBody>
      </p:sp>
    </p:spTree>
    <p:extLst>
      <p:ext uri="{BB962C8B-B14F-4D97-AF65-F5344CB8AC3E}">
        <p14:creationId xmlns:p14="http://schemas.microsoft.com/office/powerpoint/2010/main" val="25430822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buNone/>
            </a:pPr>
            <a:r>
              <a:rPr lang="en-US" dirty="0" smtClean="0"/>
              <a:t>-patients </a:t>
            </a:r>
            <a:r>
              <a:rPr lang="en-US" dirty="0"/>
              <a:t>with preoperative or intraoperative evidence of gross </a:t>
            </a:r>
            <a:r>
              <a:rPr lang="en-US" dirty="0" err="1"/>
              <a:t>extrathyroidal</a:t>
            </a:r>
            <a:r>
              <a:rPr lang="en-US" dirty="0"/>
              <a:t> </a:t>
            </a:r>
            <a:r>
              <a:rPr lang="en-US" dirty="0" smtClean="0"/>
              <a:t>invasion</a:t>
            </a:r>
          </a:p>
          <a:p>
            <a:pPr marL="0" indent="0">
              <a:buNone/>
            </a:pPr>
            <a:r>
              <a:rPr lang="en-US" dirty="0" smtClean="0"/>
              <a:t>-central </a:t>
            </a:r>
            <a:r>
              <a:rPr lang="en-US" dirty="0"/>
              <a:t>lymphadenopathy</a:t>
            </a:r>
          </a:p>
          <a:p>
            <a:pPr marL="0" indent="0">
              <a:buNone/>
            </a:pPr>
            <a:r>
              <a:rPr lang="en-US" dirty="0"/>
              <a:t> </a:t>
            </a:r>
            <a:r>
              <a:rPr lang="en-US" dirty="0" smtClean="0"/>
              <a:t>- </a:t>
            </a:r>
            <a:r>
              <a:rPr lang="en-US" dirty="0"/>
              <a:t>lateral cervical metastases</a:t>
            </a:r>
          </a:p>
          <a:p>
            <a:pPr marL="0" indent="0">
              <a:buNone/>
            </a:pPr>
            <a:r>
              <a:rPr lang="en-US" dirty="0" smtClean="0"/>
              <a:t>-tumors </a:t>
            </a:r>
            <a:r>
              <a:rPr lang="en-US" dirty="0"/>
              <a:t>that are larger than 4 cm in size also have a higher risk of lymph node metastasis and, therefore, a CND is suggested</a:t>
            </a:r>
          </a:p>
          <a:p>
            <a:endParaRPr lang="en-US" dirty="0"/>
          </a:p>
          <a:p>
            <a:endParaRPr lang="fa-IR" dirty="0"/>
          </a:p>
        </p:txBody>
      </p:sp>
    </p:spTree>
    <p:extLst>
      <p:ext uri="{BB962C8B-B14F-4D97-AF65-F5344CB8AC3E}">
        <p14:creationId xmlns:p14="http://schemas.microsoft.com/office/powerpoint/2010/main" val="15209771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endParaRPr lang="en-US" b="1" dirty="0" smtClean="0">
              <a:solidFill>
                <a:schemeClr val="accent2">
                  <a:lumMod val="50000"/>
                </a:schemeClr>
              </a:solidFill>
              <a:latin typeface="Times New Roman" pitchFamily="18" charset="0"/>
              <a:cs typeface="Times New Roman" pitchFamily="18" charset="0"/>
            </a:endParaRPr>
          </a:p>
          <a:p>
            <a:pPr marL="0" indent="0">
              <a:buNone/>
            </a:pPr>
            <a:r>
              <a:rPr lang="en-US" b="1" dirty="0" smtClean="0">
                <a:solidFill>
                  <a:schemeClr val="accent2">
                    <a:lumMod val="50000"/>
                  </a:schemeClr>
                </a:solidFill>
                <a:latin typeface="Times New Roman" pitchFamily="18" charset="0"/>
                <a:cs typeface="Times New Roman" pitchFamily="18" charset="0"/>
              </a:rPr>
              <a:t>Neck </a:t>
            </a:r>
            <a:r>
              <a:rPr lang="en-US" b="1" dirty="0">
                <a:solidFill>
                  <a:schemeClr val="accent2">
                    <a:lumMod val="50000"/>
                  </a:schemeClr>
                </a:solidFill>
                <a:latin typeface="Times New Roman" pitchFamily="18" charset="0"/>
                <a:cs typeface="Times New Roman" pitchFamily="18" charset="0"/>
              </a:rPr>
              <a:t>dissection can also be considered prophylactically based on tumor size and </a:t>
            </a:r>
            <a:r>
              <a:rPr lang="en-US" b="1" dirty="0" err="1">
                <a:solidFill>
                  <a:schemeClr val="accent2">
                    <a:lumMod val="50000"/>
                  </a:schemeClr>
                </a:solidFill>
                <a:latin typeface="Times New Roman" pitchFamily="18" charset="0"/>
                <a:cs typeface="Times New Roman" pitchFamily="18" charset="0"/>
              </a:rPr>
              <a:t>focality</a:t>
            </a:r>
            <a:r>
              <a:rPr lang="en-US" b="1" dirty="0">
                <a:solidFill>
                  <a:schemeClr val="accent2">
                    <a:lumMod val="50000"/>
                  </a:schemeClr>
                </a:solidFill>
                <a:latin typeface="Times New Roman" pitchFamily="18" charset="0"/>
                <a:cs typeface="Times New Roman" pitchFamily="18" charset="0"/>
              </a:rPr>
              <a:t> though its use must be weighed against possible complications</a:t>
            </a:r>
            <a:r>
              <a:rPr lang="en-US" dirty="0"/>
              <a:t>. </a:t>
            </a:r>
          </a:p>
        </p:txBody>
      </p:sp>
    </p:spTree>
    <p:extLst>
      <p:ext uri="{BB962C8B-B14F-4D97-AF65-F5344CB8AC3E}">
        <p14:creationId xmlns:p14="http://schemas.microsoft.com/office/powerpoint/2010/main" val="413160408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b="1" dirty="0" smtClean="0">
                <a:solidFill>
                  <a:schemeClr val="accent6">
                    <a:lumMod val="50000"/>
                  </a:schemeClr>
                </a:solidFill>
              </a:rPr>
              <a:t>Therapeutic </a:t>
            </a:r>
            <a:r>
              <a:rPr lang="en-US" b="1" dirty="0">
                <a:solidFill>
                  <a:schemeClr val="accent6">
                    <a:lumMod val="50000"/>
                  </a:schemeClr>
                </a:solidFill>
              </a:rPr>
              <a:t>LND removes disease burden and potentially increases the efficacy of I-131 treatment. Routine prophylactic LND is not recommended by the ATA guidelines</a:t>
            </a:r>
          </a:p>
          <a:p>
            <a:pPr marL="0" indent="0">
              <a:buNone/>
            </a:pPr>
            <a:endParaRPr lang="en-US" dirty="0"/>
          </a:p>
        </p:txBody>
      </p:sp>
    </p:spTree>
    <p:extLst>
      <p:ext uri="{BB962C8B-B14F-4D97-AF65-F5344CB8AC3E}">
        <p14:creationId xmlns:p14="http://schemas.microsoft.com/office/powerpoint/2010/main" val="9681245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600" b="1" u="sng" dirty="0">
                <a:solidFill>
                  <a:schemeClr val="tx2">
                    <a:lumMod val="75000"/>
                  </a:schemeClr>
                </a:solidFill>
              </a:rPr>
              <a:t>Lateral neck dissection (LND) is indicated </a:t>
            </a:r>
            <a:r>
              <a:rPr lang="en-US" sz="3600" b="1" u="sng" dirty="0" smtClean="0">
                <a:solidFill>
                  <a:schemeClr val="tx2">
                    <a:lumMod val="75000"/>
                  </a:schemeClr>
                </a:solidFill>
              </a:rPr>
              <a:t>in:</a:t>
            </a:r>
          </a:p>
          <a:p>
            <a:r>
              <a:rPr lang="en-US" sz="3600" b="1" dirty="0" smtClean="0">
                <a:solidFill>
                  <a:schemeClr val="accent6">
                    <a:lumMod val="50000"/>
                  </a:schemeClr>
                </a:solidFill>
              </a:rPr>
              <a:t>presence </a:t>
            </a:r>
            <a:r>
              <a:rPr lang="en-US" sz="3600" b="1" dirty="0">
                <a:solidFill>
                  <a:schemeClr val="accent6">
                    <a:lumMod val="50000"/>
                  </a:schemeClr>
                </a:solidFill>
              </a:rPr>
              <a:t>of metastatic disease on preoperative imaging and biopsy. It is imperative to have FNA confirmation prior to proceeding with surgical excision</a:t>
            </a:r>
            <a:r>
              <a:rPr lang="en-US" dirty="0"/>
              <a:t>. </a:t>
            </a:r>
          </a:p>
        </p:txBody>
      </p:sp>
    </p:spTree>
    <p:extLst>
      <p:ext uri="{BB962C8B-B14F-4D97-AF65-F5344CB8AC3E}">
        <p14:creationId xmlns:p14="http://schemas.microsoft.com/office/powerpoint/2010/main" val="41500521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buNone/>
            </a:pPr>
            <a:endParaRPr lang="en-US" b="1" dirty="0" smtClean="0"/>
          </a:p>
          <a:p>
            <a:pPr marL="0" indent="0">
              <a:buNone/>
            </a:pPr>
            <a:r>
              <a:rPr lang="en-US" b="1" dirty="0" smtClean="0"/>
              <a:t>These </a:t>
            </a:r>
            <a:r>
              <a:rPr lang="en-US" b="1" dirty="0"/>
              <a:t>risks can manifest in the immediate postoperative period </a:t>
            </a:r>
            <a:r>
              <a:rPr lang="en-US" b="1" dirty="0" smtClean="0"/>
              <a:t>with: </a:t>
            </a:r>
            <a:r>
              <a:rPr lang="en-US" b="1" dirty="0" err="1" smtClean="0"/>
              <a:t>hypoparathyroidism</a:t>
            </a:r>
            <a:r>
              <a:rPr lang="en-US" b="1" dirty="0" smtClean="0"/>
              <a:t>, </a:t>
            </a:r>
            <a:r>
              <a:rPr lang="en-US" b="1" dirty="0">
                <a:solidFill>
                  <a:schemeClr val="accent2">
                    <a:lumMod val="75000"/>
                  </a:schemeClr>
                </a:solidFill>
              </a:rPr>
              <a:t>difficulty breathing</a:t>
            </a:r>
            <a:r>
              <a:rPr lang="en-US" b="1" dirty="0">
                <a:solidFill>
                  <a:schemeClr val="accent6">
                    <a:lumMod val="75000"/>
                  </a:schemeClr>
                </a:solidFill>
              </a:rPr>
              <a:t>, voice changes such as hoarseness and pitch problems</a:t>
            </a:r>
            <a:r>
              <a:rPr lang="en-US" b="1" dirty="0"/>
              <a:t>, and dysphagia</a:t>
            </a:r>
            <a:endParaRPr lang="fa-IR" b="1" dirty="0"/>
          </a:p>
        </p:txBody>
      </p:sp>
    </p:spTree>
    <p:extLst>
      <p:ext uri="{BB962C8B-B14F-4D97-AF65-F5344CB8AC3E}">
        <p14:creationId xmlns:p14="http://schemas.microsoft.com/office/powerpoint/2010/main" val="25150627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smtClean="0">
                <a:solidFill>
                  <a:schemeClr val="accent6">
                    <a:lumMod val="50000"/>
                  </a:schemeClr>
                </a:solidFill>
              </a:rPr>
              <a:t>Total </a:t>
            </a:r>
            <a:r>
              <a:rPr lang="en-US" b="1" dirty="0">
                <a:solidFill>
                  <a:schemeClr val="accent6">
                    <a:lumMod val="50000"/>
                  </a:schemeClr>
                </a:solidFill>
              </a:rPr>
              <a:t>thyroidectomy is associated </a:t>
            </a:r>
            <a:r>
              <a:rPr lang="en-US" b="1" dirty="0" smtClean="0">
                <a:solidFill>
                  <a:schemeClr val="accent6">
                    <a:lumMod val="50000"/>
                  </a:schemeClr>
                </a:solidFill>
              </a:rPr>
              <a:t>:</a:t>
            </a:r>
          </a:p>
          <a:p>
            <a:pPr>
              <a:buNone/>
            </a:pPr>
            <a:r>
              <a:rPr lang="en-US" b="1" dirty="0">
                <a:solidFill>
                  <a:srgbClr val="FF0000"/>
                </a:solidFill>
              </a:rPr>
              <a:t>-development of a compressive hematoma </a:t>
            </a:r>
          </a:p>
          <a:p>
            <a:pPr>
              <a:buNone/>
            </a:pPr>
            <a:r>
              <a:rPr lang="en-US" b="1" dirty="0" smtClean="0">
                <a:solidFill>
                  <a:srgbClr val="FF0000"/>
                </a:solidFill>
              </a:rPr>
              <a:t>-bleeding</a:t>
            </a:r>
          </a:p>
          <a:p>
            <a:pPr>
              <a:buNone/>
            </a:pPr>
            <a:r>
              <a:rPr lang="en-US" b="1" dirty="0" smtClean="0">
                <a:solidFill>
                  <a:schemeClr val="accent6">
                    <a:lumMod val="50000"/>
                  </a:schemeClr>
                </a:solidFill>
              </a:rPr>
              <a:t>- </a:t>
            </a:r>
            <a:r>
              <a:rPr lang="en-US" b="1" dirty="0" err="1">
                <a:solidFill>
                  <a:schemeClr val="accent3">
                    <a:lumMod val="50000"/>
                  </a:schemeClr>
                </a:solidFill>
              </a:rPr>
              <a:t>hypoparathyroidismwith</a:t>
            </a:r>
            <a:r>
              <a:rPr lang="en-US" b="1" dirty="0">
                <a:solidFill>
                  <a:schemeClr val="accent3">
                    <a:lumMod val="50000"/>
                  </a:schemeClr>
                </a:solidFill>
              </a:rPr>
              <a:t> </a:t>
            </a:r>
            <a:r>
              <a:rPr lang="en-US" b="1" dirty="0" err="1">
                <a:solidFill>
                  <a:schemeClr val="accent3">
                    <a:lumMod val="50000"/>
                  </a:schemeClr>
                </a:solidFill>
              </a:rPr>
              <a:t>hypocalcemia</a:t>
            </a:r>
            <a:endParaRPr lang="en-US" b="1" dirty="0" smtClean="0">
              <a:solidFill>
                <a:schemeClr val="accent3">
                  <a:lumMod val="50000"/>
                </a:schemeClr>
              </a:solidFill>
            </a:endParaRPr>
          </a:p>
          <a:p>
            <a:pPr>
              <a:buNone/>
            </a:pPr>
            <a:r>
              <a:rPr lang="en-US" b="1" dirty="0" smtClean="0">
                <a:solidFill>
                  <a:srgbClr val="C00000"/>
                </a:solidFill>
              </a:rPr>
              <a:t>-injury </a:t>
            </a:r>
            <a:r>
              <a:rPr lang="en-US" b="1" dirty="0">
                <a:solidFill>
                  <a:srgbClr val="C00000"/>
                </a:solidFill>
              </a:rPr>
              <a:t>to the recurrent laryngeal nerve</a:t>
            </a:r>
            <a:r>
              <a:rPr lang="en-US" dirty="0">
                <a:solidFill>
                  <a:srgbClr val="C00000"/>
                </a:solidFill>
              </a:rPr>
              <a:t>. </a:t>
            </a:r>
            <a:r>
              <a:rPr lang="en-US" dirty="0" smtClean="0">
                <a:solidFill>
                  <a:srgbClr val="C00000"/>
                </a:solidFill>
              </a:rPr>
              <a:t>(voice </a:t>
            </a:r>
            <a:r>
              <a:rPr lang="en-US" dirty="0">
                <a:solidFill>
                  <a:srgbClr val="C00000"/>
                </a:solidFill>
              </a:rPr>
              <a:t>changes such as hoarseness and pitch </a:t>
            </a:r>
            <a:r>
              <a:rPr lang="en-US" dirty="0" smtClean="0">
                <a:solidFill>
                  <a:srgbClr val="C00000"/>
                </a:solidFill>
              </a:rPr>
              <a:t>problems)</a:t>
            </a:r>
          </a:p>
          <a:p>
            <a:pPr>
              <a:buNone/>
            </a:pPr>
            <a:r>
              <a:rPr lang="en-US" dirty="0" smtClean="0">
                <a:solidFill>
                  <a:srgbClr val="C00000"/>
                </a:solidFill>
              </a:rPr>
              <a:t>dysphagia</a:t>
            </a:r>
            <a:endParaRPr lang="en-US" dirty="0">
              <a:solidFill>
                <a:srgbClr val="C00000"/>
              </a:solidFill>
            </a:endParaRPr>
          </a:p>
          <a:p>
            <a:pPr>
              <a:buNone/>
            </a:pPr>
            <a:endParaRPr lang="en-US" dirty="0">
              <a:solidFill>
                <a:srgbClr val="C00000"/>
              </a:solidFill>
            </a:endParaRPr>
          </a:p>
        </p:txBody>
      </p:sp>
    </p:spTree>
    <p:extLst>
      <p:ext uri="{BB962C8B-B14F-4D97-AF65-F5344CB8AC3E}">
        <p14:creationId xmlns:p14="http://schemas.microsoft.com/office/powerpoint/2010/main" val="2738203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en-US" dirty="0" smtClean="0"/>
          </a:p>
          <a:p>
            <a:endParaRPr lang="en-US" dirty="0"/>
          </a:p>
          <a:p>
            <a:pPr marL="0" indent="0">
              <a:buNone/>
            </a:pPr>
            <a:r>
              <a:rPr lang="en-US" b="1" dirty="0" smtClean="0"/>
              <a:t>-</a:t>
            </a:r>
            <a:r>
              <a:rPr lang="en-US" b="1" dirty="0"/>
              <a:t>most cases of pediatric thyroid carcinoma occur in the second decade</a:t>
            </a:r>
          </a:p>
          <a:p>
            <a:endParaRPr lang="en-US" dirty="0"/>
          </a:p>
          <a:p>
            <a:endParaRPr lang="fa-IR" dirty="0"/>
          </a:p>
        </p:txBody>
      </p:sp>
    </p:spTree>
    <p:extLst>
      <p:ext uri="{BB962C8B-B14F-4D97-AF65-F5344CB8AC3E}">
        <p14:creationId xmlns:p14="http://schemas.microsoft.com/office/powerpoint/2010/main" val="389131599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marL="0" indent="0">
              <a:buNone/>
            </a:pPr>
            <a:endParaRPr lang="en-US" b="1" dirty="0" smtClean="0">
              <a:solidFill>
                <a:schemeClr val="tx2">
                  <a:lumMod val="75000"/>
                </a:schemeClr>
              </a:solidFill>
            </a:endParaRPr>
          </a:p>
          <a:p>
            <a:pPr marL="0" indent="0">
              <a:buNone/>
            </a:pPr>
            <a:r>
              <a:rPr lang="en-US" b="1" dirty="0" smtClean="0">
                <a:solidFill>
                  <a:schemeClr val="tx2">
                    <a:lumMod val="75000"/>
                  </a:schemeClr>
                </a:solidFill>
              </a:rPr>
              <a:t>Meticulous </a:t>
            </a:r>
            <a:r>
              <a:rPr lang="en-US" b="1" dirty="0">
                <a:solidFill>
                  <a:schemeClr val="tx2">
                    <a:lumMod val="75000"/>
                  </a:schemeClr>
                </a:solidFill>
              </a:rPr>
              <a:t>surgical technique as well as appropriate postoperative care can prevent the development of a compressive hematoma requiring re-exploration of the surgical bed</a:t>
            </a:r>
            <a:r>
              <a:rPr lang="en-US" dirty="0"/>
              <a:t>.</a:t>
            </a:r>
            <a:endParaRPr lang="fa-IR" dirty="0"/>
          </a:p>
        </p:txBody>
      </p:sp>
    </p:spTree>
    <p:extLst>
      <p:ext uri="{BB962C8B-B14F-4D97-AF65-F5344CB8AC3E}">
        <p14:creationId xmlns:p14="http://schemas.microsoft.com/office/powerpoint/2010/main" val="35925752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en-US" dirty="0" smtClean="0"/>
          </a:p>
          <a:p>
            <a:endParaRPr lang="en-US" dirty="0"/>
          </a:p>
          <a:p>
            <a:pPr marL="0" indent="0">
              <a:buNone/>
            </a:pPr>
            <a:r>
              <a:rPr lang="en-US" b="1" dirty="0" smtClean="0">
                <a:solidFill>
                  <a:srgbClr val="C00000"/>
                </a:solidFill>
              </a:rPr>
              <a:t>Postsurgical </a:t>
            </a:r>
            <a:r>
              <a:rPr lang="en-US" b="1" dirty="0">
                <a:solidFill>
                  <a:srgbClr val="C00000"/>
                </a:solidFill>
              </a:rPr>
              <a:t>evaluation and treatment</a:t>
            </a:r>
          </a:p>
          <a:p>
            <a:endParaRPr lang="fa-IR" dirty="0"/>
          </a:p>
        </p:txBody>
      </p:sp>
    </p:spTree>
    <p:extLst>
      <p:ext uri="{BB962C8B-B14F-4D97-AF65-F5344CB8AC3E}">
        <p14:creationId xmlns:p14="http://schemas.microsoft.com/office/powerpoint/2010/main" val="33880713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solidFill>
                  <a:schemeClr val="accent6">
                    <a:lumMod val="50000"/>
                  </a:schemeClr>
                </a:solidFill>
                <a:cs typeface="+mj-cs"/>
              </a:rPr>
              <a:t>   After </a:t>
            </a:r>
            <a:r>
              <a:rPr lang="en-US" b="1" dirty="0">
                <a:solidFill>
                  <a:schemeClr val="accent6">
                    <a:lumMod val="50000"/>
                  </a:schemeClr>
                </a:solidFill>
                <a:cs typeface="+mj-cs"/>
              </a:rPr>
              <a:t>surgery, children are sent home on thyroid hormone replacement (levothyroxine) </a:t>
            </a:r>
            <a:endParaRPr lang="en-US" b="1" dirty="0" smtClean="0">
              <a:solidFill>
                <a:schemeClr val="accent6">
                  <a:lumMod val="50000"/>
                </a:schemeClr>
              </a:solidFill>
              <a:cs typeface="+mj-cs"/>
            </a:endParaRPr>
          </a:p>
          <a:p>
            <a:pPr>
              <a:buNone/>
            </a:pPr>
            <a:r>
              <a:rPr lang="en-US" b="1" dirty="0" smtClean="0">
                <a:solidFill>
                  <a:schemeClr val="accent6">
                    <a:lumMod val="50000"/>
                  </a:schemeClr>
                </a:solidFill>
                <a:cs typeface="+mj-cs"/>
              </a:rPr>
              <a:t>  </a:t>
            </a:r>
            <a:r>
              <a:rPr lang="en-US" sz="4000" b="1" dirty="0" smtClean="0">
                <a:solidFill>
                  <a:schemeClr val="accent5">
                    <a:lumMod val="50000"/>
                  </a:schemeClr>
                </a:solidFill>
                <a:cs typeface="+mj-cs"/>
              </a:rPr>
              <a:t>postoperative evaluation:</a:t>
            </a:r>
          </a:p>
          <a:p>
            <a:pPr>
              <a:buNone/>
            </a:pPr>
            <a:r>
              <a:rPr lang="en-US" b="1" dirty="0" smtClean="0">
                <a:solidFill>
                  <a:schemeClr val="accent6">
                    <a:lumMod val="50000"/>
                  </a:schemeClr>
                </a:solidFill>
                <a:cs typeface="+mj-cs"/>
              </a:rPr>
              <a:t> </a:t>
            </a:r>
            <a:r>
              <a:rPr lang="en-US" b="1" u="sng" dirty="0">
                <a:solidFill>
                  <a:schemeClr val="accent6">
                    <a:lumMod val="50000"/>
                  </a:schemeClr>
                </a:solidFill>
                <a:cs typeface="+mj-cs"/>
              </a:rPr>
              <a:t>6 weeks to 8 </a:t>
            </a:r>
            <a:r>
              <a:rPr lang="en-US" b="1" u="sng" dirty="0" smtClean="0">
                <a:solidFill>
                  <a:schemeClr val="accent6">
                    <a:lumMod val="50000"/>
                  </a:schemeClr>
                </a:solidFill>
                <a:cs typeface="+mj-cs"/>
              </a:rPr>
              <a:t>weeks</a:t>
            </a:r>
            <a:endParaRPr lang="en-US" b="1" u="sng" dirty="0">
              <a:solidFill>
                <a:schemeClr val="accent6">
                  <a:lumMod val="50000"/>
                </a:schemeClr>
              </a:solidFill>
              <a:cs typeface="+mj-cs"/>
            </a:endParaRPr>
          </a:p>
        </p:txBody>
      </p:sp>
    </p:spTree>
    <p:extLst>
      <p:ext uri="{BB962C8B-B14F-4D97-AF65-F5344CB8AC3E}">
        <p14:creationId xmlns:p14="http://schemas.microsoft.com/office/powerpoint/2010/main" val="1203696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buNone/>
            </a:pPr>
            <a:endParaRPr lang="en-US" b="1" dirty="0" smtClean="0"/>
          </a:p>
          <a:p>
            <a:pPr marL="0" indent="0">
              <a:buNone/>
            </a:pPr>
            <a:r>
              <a:rPr lang="en-US" b="1" dirty="0" smtClean="0"/>
              <a:t>After </a:t>
            </a:r>
            <a:r>
              <a:rPr lang="en-US" b="1" dirty="0"/>
              <a:t>surgery, children are sent home on thyroid hormone replacement (levothyroxine) </a:t>
            </a:r>
            <a:r>
              <a:rPr lang="en-US" b="1" dirty="0" smtClean="0"/>
              <a:t>.</a:t>
            </a:r>
          </a:p>
          <a:p>
            <a:pPr marL="0" indent="0">
              <a:buNone/>
            </a:pPr>
            <a:r>
              <a:rPr lang="en-US" b="1" dirty="0" smtClean="0">
                <a:solidFill>
                  <a:schemeClr val="accent5">
                    <a:lumMod val="50000"/>
                  </a:schemeClr>
                </a:solidFill>
              </a:rPr>
              <a:t>6 </a:t>
            </a:r>
            <a:r>
              <a:rPr lang="en-US" b="1" dirty="0">
                <a:solidFill>
                  <a:schemeClr val="accent5">
                    <a:lumMod val="50000"/>
                  </a:schemeClr>
                </a:solidFill>
              </a:rPr>
              <a:t>weeks to 8 weeks later</a:t>
            </a:r>
            <a:r>
              <a:rPr lang="en-US" b="1" dirty="0" smtClean="0">
                <a:solidFill>
                  <a:schemeClr val="accent6">
                    <a:lumMod val="75000"/>
                  </a:schemeClr>
                </a:solidFill>
              </a:rPr>
              <a:t>,</a:t>
            </a:r>
          </a:p>
          <a:p>
            <a:pPr marL="0" indent="0">
              <a:buNone/>
            </a:pPr>
            <a:r>
              <a:rPr lang="en-US" b="1" dirty="0" smtClean="0">
                <a:solidFill>
                  <a:schemeClr val="accent6">
                    <a:lumMod val="75000"/>
                  </a:schemeClr>
                </a:solidFill>
              </a:rPr>
              <a:t> </a:t>
            </a:r>
            <a:r>
              <a:rPr lang="en-US" b="1" dirty="0">
                <a:solidFill>
                  <a:schemeClr val="accent6">
                    <a:lumMod val="75000"/>
                  </a:schemeClr>
                </a:solidFill>
              </a:rPr>
              <a:t>they return for their postoperative evaluation typically performed by a thyroid team/endocrinologist</a:t>
            </a:r>
            <a:r>
              <a:rPr lang="en-US" dirty="0"/>
              <a:t>.</a:t>
            </a:r>
            <a:endParaRPr lang="fa-IR" dirty="0"/>
          </a:p>
        </p:txBody>
      </p:sp>
    </p:spTree>
    <p:extLst>
      <p:ext uri="{BB962C8B-B14F-4D97-AF65-F5344CB8AC3E}">
        <p14:creationId xmlns:p14="http://schemas.microsoft.com/office/powerpoint/2010/main" val="12708739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u="sng" dirty="0" smtClean="0">
                <a:solidFill>
                  <a:schemeClr val="accent1">
                    <a:lumMod val="50000"/>
                  </a:schemeClr>
                </a:solidFill>
              </a:rPr>
              <a:t>primary </a:t>
            </a:r>
            <a:r>
              <a:rPr lang="en-US" b="1" u="sng" dirty="0">
                <a:solidFill>
                  <a:schemeClr val="accent1">
                    <a:lumMod val="50000"/>
                  </a:schemeClr>
                </a:solidFill>
              </a:rPr>
              <a:t>purpose of this evaluation </a:t>
            </a:r>
            <a:r>
              <a:rPr lang="en-US" b="1" dirty="0" smtClean="0">
                <a:solidFill>
                  <a:schemeClr val="accent1">
                    <a:lumMod val="50000"/>
                  </a:schemeClr>
                </a:solidFill>
              </a:rPr>
              <a:t>:</a:t>
            </a:r>
          </a:p>
          <a:p>
            <a:pPr marL="0" indent="0">
              <a:buNone/>
            </a:pPr>
            <a:r>
              <a:rPr lang="en-US" b="1" dirty="0" smtClean="0">
                <a:solidFill>
                  <a:schemeClr val="accent1">
                    <a:lumMod val="50000"/>
                  </a:schemeClr>
                </a:solidFill>
              </a:rPr>
              <a:t> -to </a:t>
            </a:r>
            <a:r>
              <a:rPr lang="en-US" b="1" dirty="0">
                <a:solidFill>
                  <a:schemeClr val="accent1">
                    <a:lumMod val="50000"/>
                  </a:schemeClr>
                </a:solidFill>
              </a:rPr>
              <a:t>determine whether further surgery is </a:t>
            </a:r>
            <a:r>
              <a:rPr lang="en-US" b="1" dirty="0" smtClean="0">
                <a:solidFill>
                  <a:schemeClr val="accent1">
                    <a:lumMod val="50000"/>
                  </a:schemeClr>
                </a:solidFill>
              </a:rPr>
              <a:t>necessary? </a:t>
            </a:r>
          </a:p>
          <a:p>
            <a:pPr marL="0" indent="0">
              <a:buNone/>
            </a:pPr>
            <a:r>
              <a:rPr lang="en-US" b="1" dirty="0" smtClean="0">
                <a:solidFill>
                  <a:schemeClr val="accent1">
                    <a:lumMod val="50000"/>
                  </a:schemeClr>
                </a:solidFill>
              </a:rPr>
              <a:t> -</a:t>
            </a:r>
            <a:r>
              <a:rPr lang="en-US" b="1" dirty="0" smtClean="0">
                <a:solidFill>
                  <a:schemeClr val="accent6">
                    <a:lumMod val="50000"/>
                  </a:schemeClr>
                </a:solidFill>
              </a:rPr>
              <a:t>whether </a:t>
            </a:r>
            <a:r>
              <a:rPr lang="en-US" b="1" dirty="0">
                <a:solidFill>
                  <a:schemeClr val="accent6">
                    <a:lumMod val="50000"/>
                  </a:schemeClr>
                </a:solidFill>
              </a:rPr>
              <a:t>I-131 therapy is </a:t>
            </a:r>
            <a:r>
              <a:rPr lang="en-US" b="1" dirty="0" smtClean="0">
                <a:solidFill>
                  <a:schemeClr val="accent6">
                    <a:lumMod val="50000"/>
                  </a:schemeClr>
                </a:solidFill>
              </a:rPr>
              <a:t>indicated</a:t>
            </a:r>
            <a:r>
              <a:rPr lang="en-US" b="1" dirty="0" smtClean="0">
                <a:solidFill>
                  <a:schemeClr val="accent1">
                    <a:lumMod val="50000"/>
                  </a:schemeClr>
                </a:solidFill>
              </a:rPr>
              <a:t>?</a:t>
            </a:r>
            <a:endParaRPr lang="en-US" b="1" dirty="0">
              <a:solidFill>
                <a:schemeClr val="accent1">
                  <a:lumMod val="50000"/>
                </a:schemeClr>
              </a:solidFill>
            </a:endParaRPr>
          </a:p>
          <a:p>
            <a:endParaRPr lang="en-US" dirty="0"/>
          </a:p>
        </p:txBody>
      </p:sp>
    </p:spTree>
    <p:extLst>
      <p:ext uri="{BB962C8B-B14F-4D97-AF65-F5344CB8AC3E}">
        <p14:creationId xmlns:p14="http://schemas.microsoft.com/office/powerpoint/2010/main" val="387562090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buNone/>
            </a:pPr>
            <a:endParaRPr lang="en-US" b="1" dirty="0" smtClean="0"/>
          </a:p>
          <a:p>
            <a:pPr marL="0" indent="0">
              <a:buNone/>
            </a:pPr>
            <a:r>
              <a:rPr lang="en-US" b="1" dirty="0" smtClean="0"/>
              <a:t>To </a:t>
            </a:r>
            <a:r>
              <a:rPr lang="en-US" b="1" dirty="0"/>
              <a:t>aid with this decision, children who received total thyroidectomies and appropriate lymph node dissections are stratified into 1 of 3 risk levels (low, intermediate, and high) for the likelihood of persistent cervical disease and/or distant metastases</a:t>
            </a:r>
          </a:p>
        </p:txBody>
      </p:sp>
    </p:spTree>
    <p:extLst>
      <p:ext uri="{BB962C8B-B14F-4D97-AF65-F5344CB8AC3E}">
        <p14:creationId xmlns:p14="http://schemas.microsoft.com/office/powerpoint/2010/main" val="38474570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accent6">
                    <a:lumMod val="50000"/>
                  </a:schemeClr>
                </a:solidFill>
                <a:latin typeface="Times New Roman" pitchFamily="18" charset="0"/>
                <a:cs typeface="Times New Roman" pitchFamily="18" charset="0"/>
              </a:rPr>
              <a:t>children who received total thyroidectomies and appropriate lymph node dissections are stratified into 1 of 3 risk levels: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7178825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458207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buNone/>
            </a:pPr>
            <a:r>
              <a:rPr lang="en-US" b="1" u="sng" dirty="0">
                <a:solidFill>
                  <a:schemeClr val="accent2">
                    <a:lumMod val="75000"/>
                  </a:schemeClr>
                </a:solidFill>
              </a:rPr>
              <a:t>at this first follow-up </a:t>
            </a:r>
            <a:r>
              <a:rPr lang="en-US" b="1" u="sng" dirty="0" smtClean="0">
                <a:solidFill>
                  <a:schemeClr val="accent2">
                    <a:lumMod val="75000"/>
                  </a:schemeClr>
                </a:solidFill>
              </a:rPr>
              <a:t>visit:</a:t>
            </a:r>
          </a:p>
          <a:p>
            <a:pPr marL="0" indent="0">
              <a:buNone/>
            </a:pPr>
            <a:r>
              <a:rPr lang="en-US" b="1" dirty="0" smtClean="0"/>
              <a:t>-Thyroglobulin and TSH </a:t>
            </a:r>
            <a:r>
              <a:rPr lang="en-US" b="1" dirty="0"/>
              <a:t>measurements </a:t>
            </a:r>
            <a:endParaRPr lang="en-US" b="1" dirty="0" smtClean="0"/>
          </a:p>
          <a:p>
            <a:pPr marL="0" indent="0">
              <a:buNone/>
            </a:pPr>
            <a:r>
              <a:rPr lang="en-US" b="1" dirty="0" smtClean="0"/>
              <a:t>- </a:t>
            </a:r>
            <a:r>
              <a:rPr lang="en-US" b="1" dirty="0"/>
              <a:t>iodine-123 </a:t>
            </a:r>
            <a:r>
              <a:rPr lang="en-US" b="1" dirty="0" smtClean="0"/>
              <a:t>scan</a:t>
            </a:r>
            <a:endParaRPr lang="en-US" b="1" dirty="0"/>
          </a:p>
        </p:txBody>
      </p:sp>
    </p:spTree>
    <p:extLst>
      <p:ext uri="{BB962C8B-B14F-4D97-AF65-F5344CB8AC3E}">
        <p14:creationId xmlns:p14="http://schemas.microsoft.com/office/powerpoint/2010/main" val="18335534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b="1" dirty="0" smtClean="0">
                <a:latin typeface="Times New Roman" pitchFamily="18" charset="0"/>
                <a:cs typeface="Times New Roman" pitchFamily="18" charset="0"/>
              </a:rPr>
              <a:t>After </a:t>
            </a:r>
            <a:r>
              <a:rPr lang="en-US" b="1" dirty="0">
                <a:latin typeface="Times New Roman" pitchFamily="18" charset="0"/>
                <a:cs typeface="Times New Roman" pitchFamily="18" charset="0"/>
              </a:rPr>
              <a:t>total </a:t>
            </a:r>
            <a:r>
              <a:rPr lang="en-US" b="1" dirty="0" smtClean="0">
                <a:latin typeface="Times New Roman" pitchFamily="18" charset="0"/>
                <a:cs typeface="Times New Roman" pitchFamily="18" charset="0"/>
              </a:rPr>
              <a:t>thyroidectomy, </a:t>
            </a:r>
            <a:r>
              <a:rPr lang="en-US" b="1" dirty="0" err="1">
                <a:latin typeface="Times New Roman" pitchFamily="18" charset="0"/>
                <a:cs typeface="Times New Roman" pitchFamily="18" charset="0"/>
              </a:rPr>
              <a:t>Tg</a:t>
            </a:r>
            <a:r>
              <a:rPr lang="en-US" b="1" dirty="0">
                <a:latin typeface="Times New Roman" pitchFamily="18" charset="0"/>
                <a:cs typeface="Times New Roman" pitchFamily="18" charset="0"/>
              </a:rPr>
              <a:t> levels can be used as a marker of residual and/or recurrent thyroid disease </a:t>
            </a:r>
            <a:r>
              <a:rPr lang="en-US" b="1" dirty="0" smtClean="0">
                <a:latin typeface="Times New Roman" pitchFamily="18" charset="0"/>
                <a:cs typeface="Times New Roman" pitchFamily="18" charset="0"/>
              </a:rPr>
              <a:t>.</a:t>
            </a:r>
          </a:p>
          <a:p>
            <a:pPr marL="0" indent="0">
              <a:buNone/>
            </a:pPr>
            <a:r>
              <a:rPr lang="en-US" b="1" dirty="0" err="1" smtClean="0">
                <a:latin typeface="Times New Roman" pitchFamily="18" charset="0"/>
                <a:cs typeface="Times New Roman" pitchFamily="18" charset="0"/>
              </a:rPr>
              <a:t>Tg</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increases with </a:t>
            </a:r>
            <a:r>
              <a:rPr lang="en-US" b="1" dirty="0" smtClean="0">
                <a:latin typeface="Times New Roman" pitchFamily="18" charset="0"/>
                <a:cs typeface="Times New Roman" pitchFamily="18" charset="0"/>
              </a:rPr>
              <a:t>TSH </a:t>
            </a:r>
            <a:r>
              <a:rPr lang="en-US" b="1" dirty="0">
                <a:latin typeface="Times New Roman" pitchFamily="18" charset="0"/>
                <a:cs typeface="Times New Roman" pitchFamily="18" charset="0"/>
              </a:rPr>
              <a:t>stimulation, </a:t>
            </a:r>
            <a:r>
              <a:rPr lang="en-US" b="1" dirty="0" smtClean="0">
                <a:latin typeface="Times New Roman" pitchFamily="18" charset="0"/>
                <a:cs typeface="Times New Roman" pitchFamily="18" charset="0"/>
              </a:rPr>
              <a:t>it </a:t>
            </a:r>
            <a:r>
              <a:rPr lang="en-US" b="1" dirty="0">
                <a:latin typeface="Times New Roman" pitchFamily="18" charset="0"/>
                <a:cs typeface="Times New Roman" pitchFamily="18" charset="0"/>
              </a:rPr>
              <a:t>is important to interpret a </a:t>
            </a:r>
            <a:r>
              <a:rPr lang="en-US" b="1" dirty="0" err="1">
                <a:latin typeface="Times New Roman" pitchFamily="18" charset="0"/>
                <a:cs typeface="Times New Roman" pitchFamily="18" charset="0"/>
              </a:rPr>
              <a:t>Tg</a:t>
            </a:r>
            <a:r>
              <a:rPr lang="en-US" b="1" dirty="0">
                <a:latin typeface="Times New Roman" pitchFamily="18" charset="0"/>
                <a:cs typeface="Times New Roman" pitchFamily="18" charset="0"/>
              </a:rPr>
              <a:t> level in the context of the corresponding </a:t>
            </a:r>
            <a:r>
              <a:rPr lang="en-US" b="1" dirty="0" smtClean="0">
                <a:latin typeface="Times New Roman" pitchFamily="18" charset="0"/>
                <a:cs typeface="Times New Roman" pitchFamily="18" charset="0"/>
              </a:rPr>
              <a:t>TSH </a:t>
            </a:r>
            <a:r>
              <a:rPr lang="en-US" b="1" dirty="0">
                <a:latin typeface="Times New Roman" pitchFamily="18" charset="0"/>
                <a:cs typeface="Times New Roman" pitchFamily="18" charset="0"/>
              </a:rPr>
              <a:t>level</a:t>
            </a:r>
            <a:r>
              <a:rPr lang="en-US" dirty="0"/>
              <a:t>.</a:t>
            </a:r>
          </a:p>
        </p:txBody>
      </p:sp>
    </p:spTree>
    <p:extLst>
      <p:ext uri="{BB962C8B-B14F-4D97-AF65-F5344CB8AC3E}">
        <p14:creationId xmlns:p14="http://schemas.microsoft.com/office/powerpoint/2010/main" val="361105331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lnSpcReduction="10000"/>
          </a:bodyPr>
          <a:lstStyle/>
          <a:p>
            <a:pPr marL="0" indent="0">
              <a:buNone/>
            </a:pPr>
            <a:endParaRPr lang="en-US" b="1" dirty="0" smtClean="0">
              <a:solidFill>
                <a:schemeClr val="accent2">
                  <a:lumMod val="75000"/>
                </a:schemeClr>
              </a:solidFill>
            </a:endParaRPr>
          </a:p>
          <a:p>
            <a:pPr marL="0" indent="0">
              <a:buNone/>
            </a:pPr>
            <a:r>
              <a:rPr lang="en-US" b="1" dirty="0" smtClean="0">
                <a:solidFill>
                  <a:schemeClr val="accent2">
                    <a:lumMod val="75000"/>
                  </a:schemeClr>
                </a:solidFill>
              </a:rPr>
              <a:t>A </a:t>
            </a:r>
            <a:r>
              <a:rPr lang="en-US" b="1" dirty="0">
                <a:solidFill>
                  <a:schemeClr val="accent2">
                    <a:lumMod val="75000"/>
                  </a:schemeClr>
                </a:solidFill>
              </a:rPr>
              <a:t>suppressed </a:t>
            </a:r>
            <a:r>
              <a:rPr lang="en-US" b="1" dirty="0" err="1">
                <a:solidFill>
                  <a:schemeClr val="accent2">
                    <a:lumMod val="75000"/>
                  </a:schemeClr>
                </a:solidFill>
              </a:rPr>
              <a:t>Tg</a:t>
            </a:r>
            <a:r>
              <a:rPr lang="en-US" b="1" dirty="0">
                <a:solidFill>
                  <a:schemeClr val="accent2">
                    <a:lumMod val="75000"/>
                  </a:schemeClr>
                </a:solidFill>
              </a:rPr>
              <a:t> level is one measured when the </a:t>
            </a:r>
            <a:r>
              <a:rPr lang="en-US" b="1" dirty="0" err="1">
                <a:solidFill>
                  <a:schemeClr val="accent2">
                    <a:lumMod val="75000"/>
                  </a:schemeClr>
                </a:solidFill>
              </a:rPr>
              <a:t>thyrotropin</a:t>
            </a:r>
            <a:r>
              <a:rPr lang="en-US" b="1" dirty="0">
                <a:solidFill>
                  <a:schemeClr val="accent2">
                    <a:lumMod val="75000"/>
                  </a:schemeClr>
                </a:solidFill>
              </a:rPr>
              <a:t> is </a:t>
            </a:r>
            <a:r>
              <a:rPr lang="en-US" b="1" dirty="0" smtClean="0">
                <a:solidFill>
                  <a:schemeClr val="accent2">
                    <a:lumMod val="75000"/>
                  </a:schemeClr>
                </a:solidFill>
              </a:rPr>
              <a:t>low with </a:t>
            </a:r>
            <a:r>
              <a:rPr lang="en-US" b="1" dirty="0">
                <a:solidFill>
                  <a:schemeClr val="accent2">
                    <a:lumMod val="75000"/>
                  </a:schemeClr>
                </a:solidFill>
              </a:rPr>
              <a:t>patient on levothyroxine </a:t>
            </a:r>
            <a:r>
              <a:rPr lang="en-US" dirty="0" smtClean="0"/>
              <a:t>:</a:t>
            </a:r>
          </a:p>
          <a:p>
            <a:pPr marL="0" indent="0">
              <a:buNone/>
            </a:pPr>
            <a:r>
              <a:rPr lang="en-US" b="1" dirty="0" smtClean="0">
                <a:solidFill>
                  <a:schemeClr val="accent1">
                    <a:lumMod val="50000"/>
                  </a:schemeClr>
                </a:solidFill>
              </a:rPr>
              <a:t>generally </a:t>
            </a:r>
            <a:r>
              <a:rPr lang="en-US" b="1" dirty="0">
                <a:solidFill>
                  <a:schemeClr val="accent1">
                    <a:lumMod val="50000"/>
                  </a:schemeClr>
                </a:solidFill>
              </a:rPr>
              <a:t>5 times to 10 times lower magnitude compared with a </a:t>
            </a:r>
            <a:r>
              <a:rPr lang="en-US" b="1" dirty="0" smtClean="0">
                <a:solidFill>
                  <a:schemeClr val="accent1">
                    <a:lumMod val="50000"/>
                  </a:schemeClr>
                </a:solidFill>
              </a:rPr>
              <a:t>stimulated</a:t>
            </a:r>
            <a:endParaRPr lang="en-US" dirty="0" smtClean="0">
              <a:solidFill>
                <a:schemeClr val="accent1">
                  <a:lumMod val="50000"/>
                </a:schemeClr>
              </a:solidFill>
            </a:endParaRPr>
          </a:p>
          <a:p>
            <a:pPr marL="0" indent="0">
              <a:buNone/>
            </a:pPr>
            <a:r>
              <a:rPr lang="en-US" dirty="0" smtClean="0">
                <a:solidFill>
                  <a:schemeClr val="accent3">
                    <a:lumMod val="50000"/>
                  </a:schemeClr>
                </a:solidFill>
              </a:rPr>
              <a:t> </a:t>
            </a:r>
            <a:r>
              <a:rPr lang="en-US" b="1" dirty="0" err="1" smtClean="0">
                <a:solidFill>
                  <a:srgbClr val="D60093"/>
                </a:solidFill>
              </a:rPr>
              <a:t>Tg</a:t>
            </a:r>
            <a:r>
              <a:rPr lang="en-US" b="1" dirty="0" smtClean="0">
                <a:solidFill>
                  <a:srgbClr val="D60093"/>
                </a:solidFill>
              </a:rPr>
              <a:t> </a:t>
            </a:r>
            <a:r>
              <a:rPr lang="en-US" b="1" dirty="0">
                <a:solidFill>
                  <a:srgbClr val="D60093"/>
                </a:solidFill>
              </a:rPr>
              <a:t>which is measured when the </a:t>
            </a:r>
            <a:r>
              <a:rPr lang="en-US" b="1" dirty="0" err="1">
                <a:solidFill>
                  <a:srgbClr val="D60093"/>
                </a:solidFill>
              </a:rPr>
              <a:t>thyrotropin</a:t>
            </a:r>
            <a:r>
              <a:rPr lang="en-US" b="1" dirty="0">
                <a:solidFill>
                  <a:srgbClr val="D60093"/>
                </a:solidFill>
              </a:rPr>
              <a:t> is elevated (</a:t>
            </a:r>
            <a:r>
              <a:rPr lang="en-US" b="1" dirty="0" err="1">
                <a:solidFill>
                  <a:srgbClr val="D60093"/>
                </a:solidFill>
              </a:rPr>
              <a:t>ie</a:t>
            </a:r>
            <a:r>
              <a:rPr lang="en-US" b="1" dirty="0">
                <a:solidFill>
                  <a:srgbClr val="D60093"/>
                </a:solidFill>
              </a:rPr>
              <a:t>, when a patient comes off levothyroxine treatment</a:t>
            </a:r>
            <a:r>
              <a:rPr lang="en-US" dirty="0">
                <a:solidFill>
                  <a:schemeClr val="accent3">
                    <a:lumMod val="50000"/>
                  </a:schemeClr>
                </a:solidFill>
              </a:rPr>
              <a:t>). </a:t>
            </a:r>
            <a:endParaRPr lang="fa-IR" dirty="0">
              <a:solidFill>
                <a:schemeClr val="accent3">
                  <a:lumMod val="50000"/>
                </a:schemeClr>
              </a:solidFill>
            </a:endParaRPr>
          </a:p>
        </p:txBody>
      </p:sp>
    </p:spTree>
    <p:extLst>
      <p:ext uri="{BB962C8B-B14F-4D97-AF65-F5344CB8AC3E}">
        <p14:creationId xmlns:p14="http://schemas.microsoft.com/office/powerpoint/2010/main" val="3911544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b="1" dirty="0" smtClean="0">
              <a:solidFill>
                <a:schemeClr val="accent2">
                  <a:lumMod val="50000"/>
                </a:schemeClr>
              </a:solidFill>
              <a:latin typeface="Times New Roman" pitchFamily="18" charset="0"/>
              <a:cs typeface="Times New Roman" pitchFamily="18" charset="0"/>
            </a:endParaRPr>
          </a:p>
          <a:p>
            <a:pPr marL="0" indent="0">
              <a:buNone/>
            </a:pPr>
            <a:r>
              <a:rPr lang="en-US" b="1" dirty="0" smtClean="0">
                <a:solidFill>
                  <a:schemeClr val="accent2">
                    <a:lumMod val="50000"/>
                  </a:schemeClr>
                </a:solidFill>
                <a:latin typeface="Times New Roman" pitchFamily="18" charset="0"/>
                <a:cs typeface="Times New Roman" pitchFamily="18" charset="0"/>
              </a:rPr>
              <a:t>Adolescents </a:t>
            </a:r>
            <a:r>
              <a:rPr lang="en-US" b="1" dirty="0">
                <a:solidFill>
                  <a:schemeClr val="accent2">
                    <a:lumMod val="50000"/>
                  </a:schemeClr>
                </a:solidFill>
                <a:latin typeface="Times New Roman" pitchFamily="18" charset="0"/>
                <a:cs typeface="Times New Roman" pitchFamily="18" charset="0"/>
              </a:rPr>
              <a:t>have a 10-fold greater incidence than younger </a:t>
            </a:r>
            <a:r>
              <a:rPr lang="en-US" b="1" dirty="0" smtClean="0">
                <a:solidFill>
                  <a:schemeClr val="accent2">
                    <a:lumMod val="50000"/>
                  </a:schemeClr>
                </a:solidFill>
                <a:latin typeface="Times New Roman" pitchFamily="18" charset="0"/>
                <a:cs typeface="Times New Roman" pitchFamily="18" charset="0"/>
              </a:rPr>
              <a:t>children.</a:t>
            </a:r>
          </a:p>
          <a:p>
            <a:pPr marL="0" indent="0">
              <a:buNone/>
            </a:pPr>
            <a:r>
              <a:rPr lang="en-US" b="1" dirty="0" smtClean="0">
                <a:solidFill>
                  <a:schemeClr val="accent2">
                    <a:lumMod val="50000"/>
                  </a:schemeClr>
                </a:solidFill>
                <a:latin typeface="Times New Roman" pitchFamily="18" charset="0"/>
                <a:cs typeface="Times New Roman" pitchFamily="18" charset="0"/>
              </a:rPr>
              <a:t> </a:t>
            </a:r>
          </a:p>
          <a:p>
            <a:pPr marL="0" indent="0">
              <a:buNone/>
            </a:pPr>
            <a:r>
              <a:rPr lang="en-US" b="1" dirty="0" smtClean="0">
                <a:solidFill>
                  <a:schemeClr val="accent2">
                    <a:lumMod val="50000"/>
                  </a:schemeClr>
                </a:solidFill>
                <a:latin typeface="Times New Roman" pitchFamily="18" charset="0"/>
                <a:cs typeface="Times New Roman" pitchFamily="18" charset="0"/>
              </a:rPr>
              <a:t>there </a:t>
            </a:r>
            <a:r>
              <a:rPr lang="en-US" b="1" dirty="0">
                <a:solidFill>
                  <a:schemeClr val="accent2">
                    <a:lumMod val="50000"/>
                  </a:schemeClr>
                </a:solidFill>
                <a:latin typeface="Times New Roman" pitchFamily="18" charset="0"/>
                <a:cs typeface="Times New Roman" pitchFamily="18" charset="0"/>
              </a:rPr>
              <a:t>is a female to male preponderance (5:1) during adolescence that is not seen in young children </a:t>
            </a:r>
          </a:p>
        </p:txBody>
      </p:sp>
    </p:spTree>
    <p:extLst>
      <p:ext uri="{BB962C8B-B14F-4D97-AF65-F5344CB8AC3E}">
        <p14:creationId xmlns:p14="http://schemas.microsoft.com/office/powerpoint/2010/main" val="330249388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en-US" b="1" dirty="0" smtClean="0">
              <a:solidFill>
                <a:srgbClr val="C00000"/>
              </a:solidFill>
            </a:endParaRPr>
          </a:p>
          <a:p>
            <a:r>
              <a:rPr lang="en-US" b="1" dirty="0" smtClean="0">
                <a:solidFill>
                  <a:srgbClr val="C00000"/>
                </a:solidFill>
              </a:rPr>
              <a:t>After </a:t>
            </a:r>
            <a:r>
              <a:rPr lang="en-US" b="1" dirty="0">
                <a:solidFill>
                  <a:srgbClr val="C00000"/>
                </a:solidFill>
              </a:rPr>
              <a:t>surgery and prior to I-131 treatment, a suppressed </a:t>
            </a:r>
            <a:r>
              <a:rPr lang="en-US" b="1" dirty="0" err="1">
                <a:solidFill>
                  <a:srgbClr val="C00000"/>
                </a:solidFill>
              </a:rPr>
              <a:t>Tg</a:t>
            </a:r>
            <a:r>
              <a:rPr lang="en-US" b="1" dirty="0">
                <a:solidFill>
                  <a:srgbClr val="C00000"/>
                </a:solidFill>
              </a:rPr>
              <a:t> level of less than 0.5 </a:t>
            </a:r>
            <a:r>
              <a:rPr lang="en-US" b="1" dirty="0" err="1">
                <a:solidFill>
                  <a:srgbClr val="C00000"/>
                </a:solidFill>
              </a:rPr>
              <a:t>ng</a:t>
            </a:r>
            <a:r>
              <a:rPr lang="en-US" b="1" dirty="0">
                <a:solidFill>
                  <a:srgbClr val="C00000"/>
                </a:solidFill>
              </a:rPr>
              <a:t>/mL indicates minimal risk of residual disease whereas higher levels, especially values greater than 2 </a:t>
            </a:r>
            <a:r>
              <a:rPr lang="en-US" b="1" dirty="0" err="1">
                <a:solidFill>
                  <a:srgbClr val="C00000"/>
                </a:solidFill>
              </a:rPr>
              <a:t>ng</a:t>
            </a:r>
            <a:r>
              <a:rPr lang="en-US" b="1" dirty="0">
                <a:solidFill>
                  <a:srgbClr val="C00000"/>
                </a:solidFill>
              </a:rPr>
              <a:t>/mL, indicate probable residual disease</a:t>
            </a:r>
          </a:p>
          <a:p>
            <a:endParaRPr lang="fa-IR" b="1" dirty="0">
              <a:solidFill>
                <a:srgbClr val="C00000"/>
              </a:solidFill>
            </a:endParaRPr>
          </a:p>
        </p:txBody>
      </p:sp>
    </p:spTree>
    <p:extLst>
      <p:ext uri="{BB962C8B-B14F-4D97-AF65-F5344CB8AC3E}">
        <p14:creationId xmlns:p14="http://schemas.microsoft.com/office/powerpoint/2010/main" val="16642398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en-US" dirty="0" smtClean="0"/>
          </a:p>
          <a:p>
            <a:pPr marL="0" indent="0">
              <a:buNone/>
            </a:pPr>
            <a:r>
              <a:rPr lang="en-US" dirty="0" smtClean="0"/>
              <a:t>there </a:t>
            </a:r>
            <a:r>
              <a:rPr lang="en-US" dirty="0"/>
              <a:t>are some limitations in the utility of </a:t>
            </a:r>
            <a:r>
              <a:rPr lang="en-US" dirty="0" err="1"/>
              <a:t>Tg</a:t>
            </a:r>
            <a:r>
              <a:rPr lang="en-US" dirty="0"/>
              <a:t> measurements</a:t>
            </a:r>
            <a:r>
              <a:rPr lang="en-US" dirty="0" smtClean="0"/>
              <a:t>.</a:t>
            </a:r>
          </a:p>
          <a:p>
            <a:pPr marL="0" indent="0">
              <a:buNone/>
            </a:pPr>
            <a:r>
              <a:rPr lang="en-US" dirty="0" smtClean="0"/>
              <a:t> </a:t>
            </a:r>
            <a:r>
              <a:rPr lang="en-US" b="1" i="1" dirty="0">
                <a:solidFill>
                  <a:srgbClr val="C00000"/>
                </a:solidFill>
              </a:rPr>
              <a:t>The most common is the presence of </a:t>
            </a:r>
            <a:r>
              <a:rPr lang="en-US" b="1" i="1" dirty="0" err="1">
                <a:solidFill>
                  <a:srgbClr val="C00000"/>
                </a:solidFill>
              </a:rPr>
              <a:t>Tg</a:t>
            </a:r>
            <a:r>
              <a:rPr lang="en-US" b="1" i="1" dirty="0">
                <a:solidFill>
                  <a:srgbClr val="C00000"/>
                </a:solidFill>
              </a:rPr>
              <a:t> antibodies, which occurs in approximately 25% of patients with DTC </a:t>
            </a:r>
            <a:r>
              <a:rPr lang="en-US" dirty="0" smtClean="0"/>
              <a:t>.</a:t>
            </a:r>
            <a:endParaRPr lang="en-US" dirty="0"/>
          </a:p>
          <a:p>
            <a:pPr marL="0" indent="0">
              <a:buNone/>
            </a:pPr>
            <a:r>
              <a:rPr lang="en-US" b="1" dirty="0" err="1" smtClean="0"/>
              <a:t>Tg</a:t>
            </a:r>
            <a:r>
              <a:rPr lang="en-US" b="1" dirty="0" smtClean="0"/>
              <a:t> </a:t>
            </a:r>
            <a:r>
              <a:rPr lang="en-US" b="1" dirty="0"/>
              <a:t>antibodies interfere with most </a:t>
            </a:r>
            <a:r>
              <a:rPr lang="en-US" b="1" dirty="0" err="1"/>
              <a:t>Tg</a:t>
            </a:r>
            <a:r>
              <a:rPr lang="en-US" b="1" dirty="0"/>
              <a:t> assays resulting in falsely low values</a:t>
            </a:r>
            <a:endParaRPr lang="fa-IR" b="1" dirty="0"/>
          </a:p>
        </p:txBody>
      </p:sp>
    </p:spTree>
    <p:extLst>
      <p:ext uri="{BB962C8B-B14F-4D97-AF65-F5344CB8AC3E}">
        <p14:creationId xmlns:p14="http://schemas.microsoft.com/office/powerpoint/2010/main" val="22397904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en-US" dirty="0" smtClean="0"/>
              <a:t>If </a:t>
            </a:r>
            <a:r>
              <a:rPr lang="en-US" dirty="0"/>
              <a:t>on review of the surgery and pathology report it is found that </a:t>
            </a:r>
            <a:r>
              <a:rPr lang="en-US" u="sng" dirty="0"/>
              <a:t>a child’s tumor was confined to the thyroid gland </a:t>
            </a:r>
            <a:r>
              <a:rPr lang="en-US" dirty="0"/>
              <a:t>and there was </a:t>
            </a:r>
            <a:r>
              <a:rPr lang="en-US" b="1" i="1" dirty="0">
                <a:solidFill>
                  <a:schemeClr val="tx2">
                    <a:lumMod val="50000"/>
                  </a:schemeClr>
                </a:solidFill>
              </a:rPr>
              <a:t>no disease or just incidental microscopic disease in a small number of central neck lymph </a:t>
            </a:r>
            <a:r>
              <a:rPr lang="en-US" b="1" i="1" dirty="0" smtClean="0">
                <a:solidFill>
                  <a:schemeClr val="tx2">
                    <a:lumMod val="50000"/>
                  </a:schemeClr>
                </a:solidFill>
              </a:rPr>
              <a:t>nodes</a:t>
            </a:r>
          </a:p>
          <a:p>
            <a:r>
              <a:rPr lang="en-US" b="1" i="1" dirty="0" smtClean="0">
                <a:solidFill>
                  <a:srgbClr val="C00000"/>
                </a:solidFill>
              </a:rPr>
              <a:t>this </a:t>
            </a:r>
            <a:r>
              <a:rPr lang="en-US" b="1" i="1" dirty="0">
                <a:solidFill>
                  <a:srgbClr val="C00000"/>
                </a:solidFill>
              </a:rPr>
              <a:t>child is stratified into the low-risk group for recurrence </a:t>
            </a:r>
            <a:endParaRPr lang="fa-IR" b="1" i="1" dirty="0">
              <a:solidFill>
                <a:srgbClr val="C00000"/>
              </a:solidFill>
            </a:endParaRPr>
          </a:p>
        </p:txBody>
      </p:sp>
    </p:spTree>
    <p:extLst>
      <p:ext uri="{BB962C8B-B14F-4D97-AF65-F5344CB8AC3E}">
        <p14:creationId xmlns:p14="http://schemas.microsoft.com/office/powerpoint/2010/main" val="29365001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buNone/>
            </a:pPr>
            <a:endParaRPr lang="en-US" dirty="0" smtClean="0">
              <a:solidFill>
                <a:schemeClr val="accent4">
                  <a:lumMod val="50000"/>
                </a:schemeClr>
              </a:solidFill>
            </a:endParaRPr>
          </a:p>
          <a:p>
            <a:pPr marL="0" indent="0">
              <a:buNone/>
            </a:pPr>
            <a:r>
              <a:rPr lang="en-US" b="1" i="1" dirty="0" smtClean="0">
                <a:solidFill>
                  <a:schemeClr val="accent4">
                    <a:lumMod val="50000"/>
                  </a:schemeClr>
                </a:solidFill>
              </a:rPr>
              <a:t>If </a:t>
            </a:r>
            <a:r>
              <a:rPr lang="en-US" b="1" i="1" dirty="0">
                <a:solidFill>
                  <a:schemeClr val="accent4">
                    <a:lumMod val="50000"/>
                  </a:schemeClr>
                </a:solidFill>
              </a:rPr>
              <a:t>this child also has </a:t>
            </a:r>
            <a:r>
              <a:rPr lang="en-US" b="1" i="1" dirty="0" smtClean="0">
                <a:solidFill>
                  <a:schemeClr val="accent4">
                    <a:lumMod val="50000"/>
                  </a:schemeClr>
                </a:solidFill>
              </a:rPr>
              <a:t>a low suppressed </a:t>
            </a:r>
            <a:r>
              <a:rPr lang="en-US" b="1" i="1" dirty="0" err="1" smtClean="0">
                <a:solidFill>
                  <a:schemeClr val="accent4">
                    <a:lumMod val="50000"/>
                  </a:schemeClr>
                </a:solidFill>
              </a:rPr>
              <a:t>Tg</a:t>
            </a:r>
            <a:r>
              <a:rPr lang="en-US" b="1" i="1" dirty="0" smtClean="0">
                <a:solidFill>
                  <a:schemeClr val="accent4">
                    <a:lumMod val="50000"/>
                  </a:schemeClr>
                </a:solidFill>
              </a:rPr>
              <a:t> level, I-131 therapy is not necessarily indicated and surveillance can be recommended going forward </a:t>
            </a:r>
            <a:endParaRPr lang="fa-IR" b="1" i="1" dirty="0">
              <a:solidFill>
                <a:schemeClr val="accent4">
                  <a:lumMod val="50000"/>
                </a:schemeClr>
              </a:solidFill>
            </a:endParaRPr>
          </a:p>
        </p:txBody>
      </p:sp>
    </p:spTree>
    <p:extLst>
      <p:ext uri="{BB962C8B-B14F-4D97-AF65-F5344CB8AC3E}">
        <p14:creationId xmlns:p14="http://schemas.microsoft.com/office/powerpoint/2010/main" val="11394385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en-US" dirty="0" smtClean="0"/>
          </a:p>
          <a:p>
            <a:pPr marL="0" indent="0">
              <a:buNone/>
            </a:pPr>
            <a:endParaRPr lang="en-US" b="1" dirty="0" smtClean="0"/>
          </a:p>
          <a:p>
            <a:pPr marL="0" indent="0">
              <a:buNone/>
            </a:pPr>
            <a:r>
              <a:rPr lang="en-US" b="1" dirty="0" smtClean="0"/>
              <a:t>For </a:t>
            </a:r>
            <a:r>
              <a:rPr lang="en-US" b="1" dirty="0"/>
              <a:t>children in the intermediate-risk and high-risk groups (based on extent of neck lymph node disease</a:t>
            </a:r>
            <a:r>
              <a:rPr lang="en-US" b="1" dirty="0" smtClean="0"/>
              <a:t>) :</a:t>
            </a:r>
          </a:p>
          <a:p>
            <a:pPr marL="0" indent="0">
              <a:buNone/>
            </a:pPr>
            <a:r>
              <a:rPr lang="en-US" b="1" dirty="0" smtClean="0"/>
              <a:t> </a:t>
            </a:r>
            <a:endParaRPr lang="fa-IR" b="1" dirty="0"/>
          </a:p>
        </p:txBody>
      </p:sp>
    </p:spTree>
    <p:extLst>
      <p:ext uri="{BB962C8B-B14F-4D97-AF65-F5344CB8AC3E}">
        <p14:creationId xmlns:p14="http://schemas.microsoft.com/office/powerpoint/2010/main" val="24992858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buNone/>
            </a:pPr>
            <a:endParaRPr lang="en-US" b="1" dirty="0" smtClean="0">
              <a:solidFill>
                <a:schemeClr val="accent4">
                  <a:lumMod val="50000"/>
                </a:schemeClr>
              </a:solidFill>
            </a:endParaRPr>
          </a:p>
          <a:p>
            <a:pPr marL="0" indent="0">
              <a:buNone/>
            </a:pPr>
            <a:r>
              <a:rPr lang="en-US" b="1" dirty="0" smtClean="0">
                <a:solidFill>
                  <a:schemeClr val="accent4">
                    <a:lumMod val="50000"/>
                  </a:schemeClr>
                </a:solidFill>
              </a:rPr>
              <a:t>I-123 </a:t>
            </a:r>
            <a:r>
              <a:rPr lang="en-US" b="1" dirty="0">
                <a:solidFill>
                  <a:schemeClr val="accent4">
                    <a:lumMod val="50000"/>
                  </a:schemeClr>
                </a:solidFill>
              </a:rPr>
              <a:t>whole-body diagnostic scan and stimulated </a:t>
            </a:r>
            <a:r>
              <a:rPr lang="en-US" b="1" dirty="0" err="1">
                <a:solidFill>
                  <a:schemeClr val="accent4">
                    <a:lumMod val="50000"/>
                  </a:schemeClr>
                </a:solidFill>
              </a:rPr>
              <a:t>Tg</a:t>
            </a:r>
            <a:r>
              <a:rPr lang="en-US" b="1" dirty="0">
                <a:solidFill>
                  <a:schemeClr val="accent4">
                    <a:lumMod val="50000"/>
                  </a:schemeClr>
                </a:solidFill>
              </a:rPr>
              <a:t> level are recommended for further stratification and the determination and dosing of I-131 treatment</a:t>
            </a:r>
            <a:endParaRPr lang="fa-IR" b="1" dirty="0">
              <a:solidFill>
                <a:schemeClr val="accent4">
                  <a:lumMod val="50000"/>
                </a:schemeClr>
              </a:solidFill>
            </a:endParaRPr>
          </a:p>
        </p:txBody>
      </p:sp>
    </p:spTree>
    <p:extLst>
      <p:ext uri="{BB962C8B-B14F-4D97-AF65-F5344CB8AC3E}">
        <p14:creationId xmlns:p14="http://schemas.microsoft.com/office/powerpoint/2010/main" val="8462650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en-US" b="1" dirty="0" smtClean="0">
              <a:solidFill>
                <a:schemeClr val="accent4">
                  <a:lumMod val="50000"/>
                </a:schemeClr>
              </a:solidFill>
            </a:endParaRPr>
          </a:p>
          <a:p>
            <a:pPr marL="0" indent="0">
              <a:buNone/>
            </a:pPr>
            <a:endParaRPr lang="en-US" b="1" dirty="0" smtClean="0">
              <a:solidFill>
                <a:schemeClr val="accent4">
                  <a:lumMod val="50000"/>
                </a:schemeClr>
              </a:solidFill>
            </a:endParaRPr>
          </a:p>
          <a:p>
            <a:pPr marL="0" indent="0">
              <a:buNone/>
            </a:pPr>
            <a:r>
              <a:rPr lang="en-US" b="1" dirty="0" smtClean="0">
                <a:solidFill>
                  <a:schemeClr val="accent4">
                    <a:lumMod val="50000"/>
                  </a:schemeClr>
                </a:solidFill>
              </a:rPr>
              <a:t>A </a:t>
            </a:r>
            <a:r>
              <a:rPr lang="en-US" b="1" dirty="0" err="1">
                <a:solidFill>
                  <a:schemeClr val="accent4">
                    <a:lumMod val="50000"/>
                  </a:schemeClr>
                </a:solidFill>
              </a:rPr>
              <a:t>thyrotropin</a:t>
            </a:r>
            <a:r>
              <a:rPr lang="en-US" b="1" dirty="0">
                <a:solidFill>
                  <a:schemeClr val="accent4">
                    <a:lumMod val="50000"/>
                  </a:schemeClr>
                </a:solidFill>
              </a:rPr>
              <a:t>-stimulated </a:t>
            </a:r>
            <a:r>
              <a:rPr lang="en-US" b="1" dirty="0" err="1">
                <a:solidFill>
                  <a:schemeClr val="accent4">
                    <a:lumMod val="50000"/>
                  </a:schemeClr>
                </a:solidFill>
              </a:rPr>
              <a:t>Tg</a:t>
            </a:r>
            <a:r>
              <a:rPr lang="en-US" b="1" dirty="0">
                <a:solidFill>
                  <a:schemeClr val="accent4">
                    <a:lumMod val="50000"/>
                  </a:schemeClr>
                </a:solidFill>
              </a:rPr>
              <a:t> provides a more sensitive marker for residual disease than a suppressed </a:t>
            </a:r>
            <a:r>
              <a:rPr lang="en-US" b="1" dirty="0" err="1">
                <a:solidFill>
                  <a:schemeClr val="accent4">
                    <a:lumMod val="50000"/>
                  </a:schemeClr>
                </a:solidFill>
              </a:rPr>
              <a:t>Tg</a:t>
            </a:r>
            <a:endParaRPr lang="fa-IR" b="1" dirty="0">
              <a:solidFill>
                <a:schemeClr val="accent4">
                  <a:lumMod val="50000"/>
                </a:schemeClr>
              </a:solidFill>
            </a:endParaRPr>
          </a:p>
        </p:txBody>
      </p:sp>
    </p:spTree>
    <p:extLst>
      <p:ext uri="{BB962C8B-B14F-4D97-AF65-F5344CB8AC3E}">
        <p14:creationId xmlns:p14="http://schemas.microsoft.com/office/powerpoint/2010/main" val="14557505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marL="0" indent="0">
              <a:buNone/>
            </a:pPr>
            <a:r>
              <a:rPr lang="en-US" dirty="0"/>
              <a:t> </a:t>
            </a:r>
            <a:endParaRPr lang="en-US" dirty="0" smtClean="0"/>
          </a:p>
          <a:p>
            <a:pPr marL="0" indent="0">
              <a:buNone/>
            </a:pPr>
            <a:r>
              <a:rPr lang="en-US" b="1" dirty="0" smtClean="0">
                <a:solidFill>
                  <a:srgbClr val="C00000"/>
                </a:solidFill>
              </a:rPr>
              <a:t>preparation </a:t>
            </a:r>
            <a:r>
              <a:rPr lang="en-US" b="1" dirty="0">
                <a:solidFill>
                  <a:srgbClr val="C00000"/>
                </a:solidFill>
              </a:rPr>
              <a:t>for the I-123 scan, levothyroxine therapy is stopped approximately 3 weeks to 4 weeks prior to the scan to achieve a </a:t>
            </a:r>
            <a:r>
              <a:rPr lang="en-US" b="1" dirty="0" err="1">
                <a:solidFill>
                  <a:srgbClr val="C00000"/>
                </a:solidFill>
              </a:rPr>
              <a:t>thyrotropin</a:t>
            </a:r>
            <a:r>
              <a:rPr lang="en-US" b="1" dirty="0">
                <a:solidFill>
                  <a:srgbClr val="C00000"/>
                </a:solidFill>
              </a:rPr>
              <a:t> level above 30 </a:t>
            </a:r>
            <a:r>
              <a:rPr lang="en-US" b="1" dirty="0" err="1">
                <a:solidFill>
                  <a:srgbClr val="C00000"/>
                </a:solidFill>
              </a:rPr>
              <a:t>mIU</a:t>
            </a:r>
            <a:r>
              <a:rPr lang="en-US" b="1" dirty="0">
                <a:solidFill>
                  <a:srgbClr val="C00000"/>
                </a:solidFill>
              </a:rPr>
              <a:t>/L, which facilitates the uptake of I-123. </a:t>
            </a:r>
            <a:endParaRPr lang="fa-IR" b="1" dirty="0">
              <a:solidFill>
                <a:srgbClr val="C00000"/>
              </a:solidFill>
            </a:endParaRPr>
          </a:p>
        </p:txBody>
      </p:sp>
    </p:spTree>
    <p:extLst>
      <p:ext uri="{BB962C8B-B14F-4D97-AF65-F5344CB8AC3E}">
        <p14:creationId xmlns:p14="http://schemas.microsoft.com/office/powerpoint/2010/main" val="1461207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b="1" dirty="0" smtClean="0">
              <a:solidFill>
                <a:srgbClr val="C00000"/>
              </a:solidFill>
            </a:endParaRPr>
          </a:p>
          <a:p>
            <a:pPr>
              <a:buNone/>
            </a:pPr>
            <a:r>
              <a:rPr lang="en-US" b="1" dirty="0" smtClean="0">
                <a:solidFill>
                  <a:srgbClr val="C00000"/>
                </a:solidFill>
              </a:rPr>
              <a:t>A </a:t>
            </a:r>
            <a:r>
              <a:rPr lang="en-US" b="1" dirty="0">
                <a:solidFill>
                  <a:srgbClr val="C00000"/>
                </a:solidFill>
              </a:rPr>
              <a:t>low-iodine diet is also prescribed for 10 days to 14 days prior to the scan because this may also enhance radioiodine uptake.</a:t>
            </a:r>
          </a:p>
        </p:txBody>
      </p:sp>
    </p:spTree>
    <p:extLst>
      <p:ext uri="{BB962C8B-B14F-4D97-AF65-F5344CB8AC3E}">
        <p14:creationId xmlns:p14="http://schemas.microsoft.com/office/powerpoint/2010/main" val="271538627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marL="0" indent="0">
              <a:buNone/>
            </a:pPr>
            <a:endParaRPr lang="en-US" b="1" dirty="0" smtClean="0"/>
          </a:p>
          <a:p>
            <a:pPr marL="0" indent="0">
              <a:buNone/>
            </a:pPr>
            <a:r>
              <a:rPr lang="en-US" b="1" dirty="0" smtClean="0"/>
              <a:t>In </a:t>
            </a:r>
            <a:r>
              <a:rPr lang="en-US" b="1" dirty="0"/>
              <a:t>adults, recombinant human </a:t>
            </a:r>
            <a:r>
              <a:rPr lang="en-US" b="1" dirty="0" err="1"/>
              <a:t>thyrotropin</a:t>
            </a:r>
            <a:r>
              <a:rPr lang="en-US" b="1" dirty="0"/>
              <a:t> can be administered in lieu of levothyroxine withdrawal. </a:t>
            </a:r>
            <a:endParaRPr lang="en-US" b="1" dirty="0" smtClean="0"/>
          </a:p>
          <a:p>
            <a:pPr marL="0" indent="0">
              <a:buNone/>
            </a:pPr>
            <a:r>
              <a:rPr lang="en-US" b="1" dirty="0" smtClean="0">
                <a:solidFill>
                  <a:schemeClr val="accent4">
                    <a:lumMod val="50000"/>
                  </a:schemeClr>
                </a:solidFill>
              </a:rPr>
              <a:t>The </a:t>
            </a:r>
            <a:r>
              <a:rPr lang="en-US" b="1" dirty="0">
                <a:solidFill>
                  <a:schemeClr val="accent4">
                    <a:lumMod val="50000"/>
                  </a:schemeClr>
                </a:solidFill>
              </a:rPr>
              <a:t>procedure for administering recombinant human </a:t>
            </a:r>
            <a:r>
              <a:rPr lang="en-US" b="1" dirty="0" err="1">
                <a:solidFill>
                  <a:schemeClr val="accent4">
                    <a:lumMod val="50000"/>
                  </a:schemeClr>
                </a:solidFill>
              </a:rPr>
              <a:t>thyrotropin</a:t>
            </a:r>
            <a:r>
              <a:rPr lang="en-US" b="1" dirty="0">
                <a:solidFill>
                  <a:schemeClr val="accent4">
                    <a:lumMod val="50000"/>
                  </a:schemeClr>
                </a:solidFill>
              </a:rPr>
              <a:t> involves 2 intramuscular injections spaced 24 hours apart followed by the I-123 dosing on day 3. </a:t>
            </a:r>
            <a:endParaRPr lang="fa-IR" b="1" dirty="0">
              <a:solidFill>
                <a:schemeClr val="accent4">
                  <a:lumMod val="50000"/>
                </a:schemeClr>
              </a:solidFill>
            </a:endParaRPr>
          </a:p>
        </p:txBody>
      </p:sp>
    </p:spTree>
    <p:extLst>
      <p:ext uri="{BB962C8B-B14F-4D97-AF65-F5344CB8AC3E}">
        <p14:creationId xmlns:p14="http://schemas.microsoft.com/office/powerpoint/2010/main" val="3749341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pPr marL="0" indent="0">
              <a:buNone/>
            </a:pPr>
            <a:r>
              <a:rPr lang="en-US" dirty="0" smtClean="0"/>
              <a:t> </a:t>
            </a:r>
            <a:r>
              <a:rPr lang="en-US" b="1" dirty="0">
                <a:solidFill>
                  <a:schemeClr val="accent2">
                    <a:lumMod val="50000"/>
                  </a:schemeClr>
                </a:solidFill>
              </a:rPr>
              <a:t>thyroid cancers in the pediatric population differ in clinical presentation, pathophysiology, and long-term outcomes</a:t>
            </a:r>
            <a:r>
              <a:rPr lang="en-US" dirty="0"/>
              <a:t> </a:t>
            </a:r>
            <a:r>
              <a:rPr lang="en-US" dirty="0" smtClean="0"/>
              <a:t>.</a:t>
            </a:r>
          </a:p>
        </p:txBody>
      </p:sp>
    </p:spTree>
    <p:extLst>
      <p:ext uri="{BB962C8B-B14F-4D97-AF65-F5344CB8AC3E}">
        <p14:creationId xmlns:p14="http://schemas.microsoft.com/office/powerpoint/2010/main" val="52698168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en-US" dirty="0" smtClean="0"/>
          </a:p>
          <a:p>
            <a:pPr marL="0" indent="0">
              <a:buNone/>
            </a:pPr>
            <a:r>
              <a:rPr lang="en-US" dirty="0" smtClean="0"/>
              <a:t>The </a:t>
            </a:r>
            <a:r>
              <a:rPr lang="en-US" dirty="0"/>
              <a:t>major advantage of using recombinant human </a:t>
            </a:r>
            <a:r>
              <a:rPr lang="en-US" dirty="0" err="1"/>
              <a:t>thyrotropin</a:t>
            </a:r>
            <a:r>
              <a:rPr lang="en-US" dirty="0"/>
              <a:t> is to avoid hypothyroid symptoms that result when discontinuing levothyroxine</a:t>
            </a:r>
          </a:p>
        </p:txBody>
      </p:sp>
    </p:spTree>
    <p:extLst>
      <p:ext uri="{BB962C8B-B14F-4D97-AF65-F5344CB8AC3E}">
        <p14:creationId xmlns:p14="http://schemas.microsoft.com/office/powerpoint/2010/main" val="384452469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buNone/>
            </a:pPr>
            <a:r>
              <a:rPr lang="en-US" b="1" dirty="0">
                <a:solidFill>
                  <a:srgbClr val="C00000"/>
                </a:solidFill>
              </a:rPr>
              <a:t>Iodine-131 treatment</a:t>
            </a:r>
          </a:p>
          <a:p>
            <a:pPr marL="0" indent="0">
              <a:buNone/>
            </a:pPr>
            <a:r>
              <a:rPr lang="en-US" b="1" dirty="0">
                <a:solidFill>
                  <a:srgbClr val="C00000"/>
                </a:solidFill>
              </a:rPr>
              <a:t>The diagnostic I-123 scan and stimulated </a:t>
            </a:r>
            <a:r>
              <a:rPr lang="en-US" b="1" dirty="0" err="1">
                <a:solidFill>
                  <a:srgbClr val="C00000"/>
                </a:solidFill>
              </a:rPr>
              <a:t>Tg</a:t>
            </a:r>
            <a:r>
              <a:rPr lang="en-US" b="1" dirty="0">
                <a:solidFill>
                  <a:srgbClr val="C00000"/>
                </a:solidFill>
              </a:rPr>
              <a:t> level show the anatomic location </a:t>
            </a:r>
            <a:endParaRPr lang="en-US" b="1" dirty="0" smtClean="0">
              <a:solidFill>
                <a:srgbClr val="C00000"/>
              </a:solidFill>
            </a:endParaRPr>
          </a:p>
          <a:p>
            <a:pPr marL="0" indent="0">
              <a:buNone/>
            </a:pPr>
            <a:r>
              <a:rPr lang="en-US" b="1" dirty="0" smtClean="0">
                <a:solidFill>
                  <a:srgbClr val="C00000"/>
                </a:solidFill>
              </a:rPr>
              <a:t>and </a:t>
            </a:r>
            <a:r>
              <a:rPr lang="en-US" b="1" dirty="0">
                <a:solidFill>
                  <a:srgbClr val="C00000"/>
                </a:solidFill>
              </a:rPr>
              <a:t>estimation of residual thyroid cancer, respectively, and these results are used to determine whether I-131 treatment should be given and, if so, at what dose.</a:t>
            </a:r>
            <a:endParaRPr lang="fa-IR" b="1" dirty="0">
              <a:solidFill>
                <a:srgbClr val="C00000"/>
              </a:solidFill>
            </a:endParaRPr>
          </a:p>
        </p:txBody>
      </p:sp>
    </p:spTree>
    <p:extLst>
      <p:ext uri="{BB962C8B-B14F-4D97-AF65-F5344CB8AC3E}">
        <p14:creationId xmlns:p14="http://schemas.microsoft.com/office/powerpoint/2010/main" val="42832179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buNone/>
            </a:pPr>
            <a:endParaRPr lang="en-US" b="1" dirty="0" smtClean="0">
              <a:solidFill>
                <a:srgbClr val="002060"/>
              </a:solidFill>
            </a:endParaRPr>
          </a:p>
          <a:p>
            <a:pPr marL="0" indent="0">
              <a:buNone/>
            </a:pPr>
            <a:r>
              <a:rPr lang="en-US" b="1" dirty="0" smtClean="0">
                <a:solidFill>
                  <a:srgbClr val="002060"/>
                </a:solidFill>
              </a:rPr>
              <a:t>There </a:t>
            </a:r>
            <a:r>
              <a:rPr lang="en-US" b="1" dirty="0">
                <a:solidFill>
                  <a:srgbClr val="002060"/>
                </a:solidFill>
              </a:rPr>
              <a:t>is overall consensus that I-131 therapy is beneficial and thus </a:t>
            </a:r>
            <a:r>
              <a:rPr lang="en-US" b="1" dirty="0" smtClean="0">
                <a:solidFill>
                  <a:srgbClr val="FFC000"/>
                </a:solidFill>
              </a:rPr>
              <a:t>indicated</a:t>
            </a:r>
          </a:p>
          <a:p>
            <a:pPr marL="0" indent="0">
              <a:buNone/>
            </a:pPr>
            <a:r>
              <a:rPr lang="en-US" b="1" dirty="0" smtClean="0">
                <a:solidFill>
                  <a:srgbClr val="002060"/>
                </a:solidFill>
              </a:rPr>
              <a:t> </a:t>
            </a:r>
            <a:r>
              <a:rPr lang="en-US" b="1" dirty="0">
                <a:solidFill>
                  <a:srgbClr val="002060"/>
                </a:solidFill>
              </a:rPr>
              <a:t>in children who have lymph node or local regional disease that is not amenable to surgery </a:t>
            </a:r>
            <a:r>
              <a:rPr lang="en-US" b="1" dirty="0" smtClean="0">
                <a:solidFill>
                  <a:srgbClr val="002060"/>
                </a:solidFill>
              </a:rPr>
              <a:t>and</a:t>
            </a:r>
          </a:p>
          <a:p>
            <a:pPr marL="0" indent="0">
              <a:buNone/>
            </a:pPr>
            <a:r>
              <a:rPr lang="en-US" b="1" dirty="0" smtClean="0">
                <a:solidFill>
                  <a:srgbClr val="002060"/>
                </a:solidFill>
              </a:rPr>
              <a:t> </a:t>
            </a:r>
            <a:r>
              <a:rPr lang="en-US" b="1" dirty="0">
                <a:solidFill>
                  <a:srgbClr val="002060"/>
                </a:solidFill>
              </a:rPr>
              <a:t>in those who have distant metastases that are known or presumed to be iodine avid</a:t>
            </a:r>
            <a:endParaRPr lang="fa-IR" b="1" dirty="0">
              <a:solidFill>
                <a:srgbClr val="002060"/>
              </a:solidFill>
            </a:endParaRPr>
          </a:p>
        </p:txBody>
      </p:sp>
    </p:spTree>
    <p:extLst>
      <p:ext uri="{BB962C8B-B14F-4D97-AF65-F5344CB8AC3E}">
        <p14:creationId xmlns:p14="http://schemas.microsoft.com/office/powerpoint/2010/main" val="39164038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5681" y="2148442"/>
            <a:ext cx="4572638" cy="3429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566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b="1" dirty="0" smtClean="0">
                <a:solidFill>
                  <a:schemeClr val="accent4">
                    <a:lumMod val="50000"/>
                  </a:schemeClr>
                </a:solidFill>
              </a:rPr>
              <a:t>I-131 </a:t>
            </a:r>
            <a:r>
              <a:rPr lang="en-US" b="1" dirty="0">
                <a:solidFill>
                  <a:schemeClr val="accent4">
                    <a:lumMod val="50000"/>
                  </a:schemeClr>
                </a:solidFill>
              </a:rPr>
              <a:t>therapy may be effective in children with pulmonary metastases and often results in complete remission </a:t>
            </a:r>
            <a:endParaRPr lang="en-US" b="1" dirty="0" smtClean="0">
              <a:solidFill>
                <a:schemeClr val="accent4">
                  <a:lumMod val="50000"/>
                </a:schemeClr>
              </a:solidFill>
            </a:endParaRPr>
          </a:p>
        </p:txBody>
      </p:sp>
    </p:spTree>
    <p:extLst>
      <p:ext uri="{BB962C8B-B14F-4D97-AF65-F5344CB8AC3E}">
        <p14:creationId xmlns:p14="http://schemas.microsoft.com/office/powerpoint/2010/main" val="181235860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buNone/>
            </a:pPr>
            <a:r>
              <a:rPr lang="en-US" b="1" dirty="0"/>
              <a:t>Many experts also recommend that postsurgical I-131 be given </a:t>
            </a:r>
            <a:r>
              <a:rPr lang="en-US" b="1" dirty="0" smtClean="0"/>
              <a:t>to:</a:t>
            </a:r>
          </a:p>
          <a:p>
            <a:pPr marL="0" indent="0">
              <a:buNone/>
            </a:pPr>
            <a:r>
              <a:rPr lang="en-US" b="1" i="1" dirty="0" smtClean="0">
                <a:solidFill>
                  <a:schemeClr val="accent4">
                    <a:lumMod val="50000"/>
                  </a:schemeClr>
                </a:solidFill>
              </a:rPr>
              <a:t> -children </a:t>
            </a:r>
            <a:r>
              <a:rPr lang="en-US" b="1" i="1" dirty="0">
                <a:solidFill>
                  <a:schemeClr val="accent4">
                    <a:lumMod val="50000"/>
                  </a:schemeClr>
                </a:solidFill>
              </a:rPr>
              <a:t>whose initial presentation was advanced with large tumors </a:t>
            </a:r>
            <a:endParaRPr lang="en-US" b="1" i="1" dirty="0" smtClean="0">
              <a:solidFill>
                <a:schemeClr val="accent4">
                  <a:lumMod val="50000"/>
                </a:schemeClr>
              </a:solidFill>
            </a:endParaRPr>
          </a:p>
          <a:p>
            <a:pPr marL="0" indent="0">
              <a:buNone/>
            </a:pPr>
            <a:r>
              <a:rPr lang="en-US" b="1" i="1" dirty="0" smtClean="0">
                <a:solidFill>
                  <a:schemeClr val="accent4">
                    <a:lumMod val="50000"/>
                  </a:schemeClr>
                </a:solidFill>
              </a:rPr>
              <a:t>- </a:t>
            </a:r>
            <a:r>
              <a:rPr lang="en-US" b="1" i="1" dirty="0">
                <a:solidFill>
                  <a:schemeClr val="accent4">
                    <a:lumMod val="50000"/>
                  </a:schemeClr>
                </a:solidFill>
              </a:rPr>
              <a:t>in whom there was extensive neck lymph node disease evident from surgery and pathology findings </a:t>
            </a:r>
          </a:p>
        </p:txBody>
      </p:sp>
    </p:spTree>
    <p:extLst>
      <p:ext uri="{BB962C8B-B14F-4D97-AF65-F5344CB8AC3E}">
        <p14:creationId xmlns:p14="http://schemas.microsoft.com/office/powerpoint/2010/main" val="148210697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en-US" dirty="0" smtClean="0"/>
          </a:p>
          <a:p>
            <a:pPr marL="0" indent="0">
              <a:buNone/>
            </a:pPr>
            <a:endParaRPr lang="en-US" dirty="0" smtClean="0"/>
          </a:p>
          <a:p>
            <a:pPr marL="0" indent="0">
              <a:buNone/>
            </a:pPr>
            <a:r>
              <a:rPr lang="en-US" b="1" dirty="0" smtClean="0"/>
              <a:t>After </a:t>
            </a:r>
            <a:r>
              <a:rPr lang="en-US" b="1" dirty="0"/>
              <a:t>the decision has been made to proceed with I-131 </a:t>
            </a:r>
            <a:r>
              <a:rPr lang="en-US" b="1" dirty="0" smtClean="0"/>
              <a:t>therapy: </a:t>
            </a:r>
            <a:endParaRPr lang="fa-IR" b="1" dirty="0"/>
          </a:p>
        </p:txBody>
      </p:sp>
    </p:spTree>
    <p:extLst>
      <p:ext uri="{BB962C8B-B14F-4D97-AF65-F5344CB8AC3E}">
        <p14:creationId xmlns:p14="http://schemas.microsoft.com/office/powerpoint/2010/main" val="284950897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buNone/>
            </a:pPr>
            <a:r>
              <a:rPr lang="en-US" b="1" dirty="0">
                <a:solidFill>
                  <a:schemeClr val="accent4">
                    <a:lumMod val="75000"/>
                  </a:schemeClr>
                </a:solidFill>
              </a:rPr>
              <a:t>the patient undergoes the same preparation as described for the I-123 scan: levothyroxine withdrawal and low-iodine diet. </a:t>
            </a:r>
            <a:endParaRPr lang="en-US" b="1" dirty="0" smtClean="0">
              <a:solidFill>
                <a:schemeClr val="accent4">
                  <a:lumMod val="75000"/>
                </a:schemeClr>
              </a:solidFill>
            </a:endParaRPr>
          </a:p>
          <a:p>
            <a:pPr marL="0" indent="0">
              <a:buNone/>
            </a:pPr>
            <a:r>
              <a:rPr lang="en-US" b="1" dirty="0" smtClean="0">
                <a:solidFill>
                  <a:srgbClr val="7030A0"/>
                </a:solidFill>
              </a:rPr>
              <a:t>The </a:t>
            </a:r>
            <a:r>
              <a:rPr lang="en-US" b="1" dirty="0">
                <a:solidFill>
                  <a:srgbClr val="7030A0"/>
                </a:solidFill>
              </a:rPr>
              <a:t>patient’s family is interviewed by the nuclear medicine staff to determine whether the patient should be admitted for isolation after the I-131 dose (usually 24–48 hours) or if outpatient therapy is appropria</a:t>
            </a:r>
            <a:r>
              <a:rPr lang="en-US" b="1" dirty="0">
                <a:solidFill>
                  <a:schemeClr val="accent4">
                    <a:lumMod val="50000"/>
                  </a:schemeClr>
                </a:solidFill>
              </a:rPr>
              <a:t>te</a:t>
            </a:r>
          </a:p>
        </p:txBody>
      </p:sp>
    </p:spTree>
    <p:extLst>
      <p:ext uri="{BB962C8B-B14F-4D97-AF65-F5344CB8AC3E}">
        <p14:creationId xmlns:p14="http://schemas.microsoft.com/office/powerpoint/2010/main" val="311449500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buNone/>
            </a:pPr>
            <a:endParaRPr lang="en-US" b="1" dirty="0" smtClean="0"/>
          </a:p>
          <a:p>
            <a:pPr marL="0" indent="0">
              <a:buNone/>
            </a:pPr>
            <a:r>
              <a:rPr lang="en-US" b="1" dirty="0" smtClean="0"/>
              <a:t>5 </a:t>
            </a:r>
            <a:r>
              <a:rPr lang="en-US" b="1" dirty="0"/>
              <a:t>to 7 days after the I-131 dose is </a:t>
            </a:r>
            <a:r>
              <a:rPr lang="en-US" b="1" dirty="0" smtClean="0"/>
              <a:t>given:</a:t>
            </a:r>
          </a:p>
          <a:p>
            <a:pPr marL="0" indent="0">
              <a:buNone/>
            </a:pPr>
            <a:r>
              <a:rPr lang="en-US" b="1" dirty="0" smtClean="0"/>
              <a:t> </a:t>
            </a:r>
            <a:r>
              <a:rPr lang="en-US" b="1" dirty="0"/>
              <a:t>a whole-body diagnostic scan is performed, which shows the anatomic locations of iodine uptake, thus providing further information regarding a patient’s extent of disease</a:t>
            </a:r>
            <a:endParaRPr lang="fa-IR" b="1" dirty="0"/>
          </a:p>
        </p:txBody>
      </p:sp>
    </p:spTree>
    <p:extLst>
      <p:ext uri="{BB962C8B-B14F-4D97-AF65-F5344CB8AC3E}">
        <p14:creationId xmlns:p14="http://schemas.microsoft.com/office/powerpoint/2010/main" val="215937207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buNone/>
            </a:pPr>
            <a:endParaRPr lang="en-US" b="1" dirty="0" smtClean="0"/>
          </a:p>
          <a:p>
            <a:pPr marL="0" indent="0">
              <a:buNone/>
            </a:pPr>
            <a:r>
              <a:rPr lang="en-US" b="1" dirty="0" err="1" smtClean="0"/>
              <a:t>Thyrotropin</a:t>
            </a:r>
            <a:r>
              <a:rPr lang="en-US" b="1" dirty="0" smtClean="0"/>
              <a:t> </a:t>
            </a:r>
            <a:r>
              <a:rPr lang="en-US" b="1" dirty="0"/>
              <a:t>suppression</a:t>
            </a:r>
          </a:p>
          <a:p>
            <a:pPr marL="0" indent="0">
              <a:buNone/>
            </a:pPr>
            <a:r>
              <a:rPr lang="en-US" b="1" dirty="0"/>
              <a:t>After surgery and I-131 therapy (if administered), patients are treated with levothyroxine for both replacement purposes and to decrease risk of recurrent thyroid cancer</a:t>
            </a:r>
            <a:endParaRPr lang="fa-IR"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1068</TotalTime>
  <Words>3023</Words>
  <Application>Microsoft Office PowerPoint</Application>
  <PresentationFormat>On-screen Show (4:3)</PresentationFormat>
  <Paragraphs>352</Paragraphs>
  <Slides>119</Slides>
  <Notes>0</Notes>
  <HiddenSlides>0</HiddenSlides>
  <MMClips>0</MMClips>
  <ScaleCrop>false</ScaleCrop>
  <HeadingPairs>
    <vt:vector size="4" baseType="variant">
      <vt:variant>
        <vt:lpstr>Theme</vt:lpstr>
      </vt:variant>
      <vt:variant>
        <vt:i4>1</vt:i4>
      </vt:variant>
      <vt:variant>
        <vt:lpstr>Slide Titles</vt:lpstr>
      </vt:variant>
      <vt:variant>
        <vt:i4>119</vt:i4>
      </vt:variant>
    </vt:vector>
  </HeadingPairs>
  <TitlesOfParts>
    <vt:vector size="1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Cases of PTC and FTC have been reported in association with: </vt:lpstr>
      <vt:lpstr>PowerPoint Presentation</vt:lpstr>
      <vt:lpstr>Radiation exposure increases the risk of DTC:</vt:lpstr>
      <vt:lpstr>PowerPoint Presentation</vt:lpstr>
      <vt:lpstr>PowerPoint Presentation</vt:lpstr>
      <vt:lpstr>PowerPoint Presentation</vt:lpstr>
      <vt:lpstr>PowerPoint Presentation</vt:lpstr>
      <vt:lpstr>PowerPoint Presentation</vt:lpstr>
      <vt:lpstr>Clinical Presentation: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Treatment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children who received total thyroidectomies and appropriate lymph node dissections are stratified into 1 of 3 risk levels: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Therapies available by molecular alteration and/or histology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doctoratfal1</dc:creator>
  <cp:lastModifiedBy>User</cp:lastModifiedBy>
  <cp:revision>109</cp:revision>
  <dcterms:created xsi:type="dcterms:W3CDTF">2020-09-27T07:06:21Z</dcterms:created>
  <dcterms:modified xsi:type="dcterms:W3CDTF">2021-12-01T21:59:19Z</dcterms:modified>
</cp:coreProperties>
</file>