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41"/>
  </p:notesMasterIdLst>
  <p:sldIdLst>
    <p:sldId id="256" r:id="rId5"/>
    <p:sldId id="264" r:id="rId6"/>
    <p:sldId id="268" r:id="rId7"/>
    <p:sldId id="291" r:id="rId8"/>
    <p:sldId id="267" r:id="rId9"/>
    <p:sldId id="266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97" r:id="rId18"/>
    <p:sldId id="298" r:id="rId19"/>
    <p:sldId id="299" r:id="rId20"/>
    <p:sldId id="301" r:id="rId21"/>
    <p:sldId id="276" r:id="rId22"/>
    <p:sldId id="265" r:id="rId23"/>
    <p:sldId id="280" r:id="rId24"/>
    <p:sldId id="292" r:id="rId25"/>
    <p:sldId id="293" r:id="rId26"/>
    <p:sldId id="294" r:id="rId27"/>
    <p:sldId id="296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5" r:id="rId38"/>
    <p:sldId id="300" r:id="rId39"/>
    <p:sldId id="290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Welcome" id="{E75E278A-FF0E-49A4-B170-79828D63BBAD}">
          <p14:sldIdLst>
            <p14:sldId id="256"/>
            <p14:sldId id="264"/>
            <p14:sldId id="268"/>
            <p14:sldId id="291"/>
            <p14:sldId id="267"/>
            <p14:sldId id="266"/>
            <p14:sldId id="269"/>
            <p14:sldId id="270"/>
            <p14:sldId id="271"/>
            <p14:sldId id="272"/>
            <p14:sldId id="273"/>
            <p14:sldId id="274"/>
            <p14:sldId id="275"/>
            <p14:sldId id="297"/>
            <p14:sldId id="298"/>
            <p14:sldId id="299"/>
            <p14:sldId id="301"/>
            <p14:sldId id="276"/>
            <p14:sldId id="265"/>
            <p14:sldId id="280"/>
            <p14:sldId id="292"/>
            <p14:sldId id="293"/>
            <p14:sldId id="294"/>
            <p14:sldId id="296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5"/>
            <p14:sldId id="300"/>
            <p14:sldId id="290"/>
          </p14:sldIdLst>
        </p14:section>
        <p14:section name="Learn More" id="{2CC34DB2-6590-42C0-AD4B-A04C6060184E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62F"/>
    <a:srgbClr val="D2B4A6"/>
    <a:srgbClr val="734F29"/>
    <a:srgbClr val="D24726"/>
    <a:srgbClr val="AEB785"/>
    <a:srgbClr val="EFD5A2"/>
    <a:srgbClr val="3B3026"/>
    <a:srgbClr val="ECE1CA"/>
    <a:srgbClr val="795531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280" autoAdjust="0"/>
  </p:normalViewPr>
  <p:slideViewPr>
    <p:cSldViewPr snapToGrid="0">
      <p:cViewPr varScale="1">
        <p:scale>
          <a:sx n="89" d="100"/>
          <a:sy n="89" d="100"/>
        </p:scale>
        <p:origin x="43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commentAuthors" Target="commentAuthor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769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061006"/>
            <a:ext cx="10515600" cy="2387600"/>
          </a:xfrm>
        </p:spPr>
        <p:txBody>
          <a:bodyPr anchor="b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2" y="5110609"/>
            <a:ext cx="6705599" cy="1137793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spcBef>
                <a:spcPts val="600"/>
              </a:spcBef>
              <a:buNone/>
              <a:defRPr sz="2800">
                <a:solidFill>
                  <a:srgbClr val="D24726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4866468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596921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15419" y="365125"/>
            <a:ext cx="1819564" cy="5811838"/>
          </a:xfrm>
        </p:spPr>
        <p:txBody>
          <a:bodyPr vert="eaVert"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10095346" y="0"/>
            <a:ext cx="2096655" cy="6858000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02266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0"/>
            <a:ext cx="10749367" cy="1208868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10715713" cy="4351338"/>
          </a:xfrm>
        </p:spPr>
        <p:txBody>
          <a:bodyPr>
            <a:noAutofit/>
          </a:bodyPr>
          <a:lstStyle>
            <a:lvl1pPr marL="0" indent="0" algn="just">
              <a:lnSpc>
                <a:spcPct val="150000"/>
              </a:lnSpc>
              <a:spcAft>
                <a:spcPts val="1200"/>
              </a:spcAft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algn="just">
              <a:lnSpc>
                <a:spcPct val="150000"/>
              </a:lnSpc>
              <a:spcAft>
                <a:spcPts val="120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algn="just">
              <a:lnSpc>
                <a:spcPct val="150000"/>
              </a:lnSpc>
              <a:spcAft>
                <a:spcPts val="120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algn="just">
              <a:lnSpc>
                <a:spcPct val="150000"/>
              </a:lnSpc>
              <a:spcAft>
                <a:spcPts val="120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algn="just">
              <a:lnSpc>
                <a:spcPct val="150000"/>
              </a:lnSpc>
              <a:spcAft>
                <a:spcPts val="120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2402238"/>
            <a:ext cx="4508715" cy="2187227"/>
          </a:xfrm>
        </p:spPr>
        <p:txBody>
          <a:bodyPr anchor="ctr">
            <a:noAutofit/>
          </a:bodyPr>
          <a:lstStyle>
            <a:lvl1pPr algn="l">
              <a:defRPr sz="4800">
                <a:solidFill>
                  <a:srgbClr val="D24726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308" y="2402237"/>
            <a:ext cx="5269424" cy="2187226"/>
          </a:xfrm>
        </p:spPr>
        <p:txBody>
          <a:bodyPr anchor="ctr">
            <a:normAutofit/>
          </a:bodyPr>
          <a:lstStyle>
            <a:lvl1pPr marL="0" indent="0">
              <a:lnSpc>
                <a:spcPct val="150000"/>
              </a:lnSpc>
              <a:buNone/>
              <a:defRPr sz="2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5656882" y="1709738"/>
            <a:ext cx="6535119" cy="357518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335655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328223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737851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1" y="2193927"/>
            <a:ext cx="5156200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4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4" y="2193927"/>
            <a:ext cx="5157787" cy="397827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6060298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"/>
            <a:ext cx="10744200" cy="1228436"/>
          </a:xfrm>
        </p:spPr>
        <p:txBody>
          <a:bodyPr anchor="b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1332854"/>
          </a:xfrm>
          <a:prstGeom prst="rect">
            <a:avLst/>
          </a:prstGeom>
          <a:solidFill>
            <a:srgbClr val="D247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00814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32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1600" smtClean="0">
                <a:solidFill>
                  <a:schemeClr val="bg1">
                    <a:lumMod val="50000"/>
                  </a:schemeClr>
                </a:solidFill>
              </a:defRPr>
            </a:lvl1pPr>
            <a:lvl2pPr>
              <a:defRPr lang="en-US" sz="1400" smtClean="0"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 lang="en-US" sz="1200" smtClean="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lang="en-US" sz="1100" smtClean="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lang="en-US" sz="11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marL="0" lvl="0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Click to edit Master text styles</a:t>
            </a:r>
          </a:p>
          <a:p>
            <a:pPr marL="0" lvl="1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Second level</a:t>
            </a:r>
          </a:p>
          <a:p>
            <a:pPr marL="0" lvl="2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Third level</a:t>
            </a:r>
          </a:p>
          <a:p>
            <a:pPr marL="0" lvl="3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Fourth level</a:t>
            </a:r>
          </a:p>
          <a:p>
            <a:pPr marL="0" lvl="4" indent="0">
              <a:lnSpc>
                <a:spcPct val="150000"/>
              </a:lnSpc>
              <a:spcAft>
                <a:spcPts val="1200"/>
              </a:spcAft>
              <a:buNone/>
            </a:pPr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9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095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EBAAA-29B5-4AF5-BC5F-7E580C29002D}" type="datetimeFigureOut">
              <a:rPr lang="en-US" smtClean="0"/>
              <a:t>12/2/2021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60EDB8-5305-433F-BE41-D7A86D811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823" y="-254904"/>
            <a:ext cx="10515600" cy="2387600"/>
          </a:xfrm>
        </p:spPr>
        <p:txBody>
          <a:bodyPr/>
          <a:lstStyle/>
          <a:p>
            <a:r>
              <a:rPr lang="en-US" b="1" dirty="0" smtClean="0"/>
              <a:t>New treatment for </a:t>
            </a:r>
            <a:r>
              <a:rPr lang="en-US" b="1" dirty="0" err="1" smtClean="0"/>
              <a:t>achondroplasia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600" dirty="0" smtClean="0"/>
              <a:t>Dr. </a:t>
            </a:r>
            <a:r>
              <a:rPr lang="en-US" sz="1600" dirty="0" err="1" smtClean="0"/>
              <a:t>Parastoo</a:t>
            </a:r>
            <a:r>
              <a:rPr lang="en-US" sz="1600" dirty="0" smtClean="0"/>
              <a:t>. </a:t>
            </a:r>
            <a:r>
              <a:rPr lang="en-US" sz="1600" dirty="0" err="1" smtClean="0"/>
              <a:t>Rostami</a:t>
            </a:r>
            <a:endParaRPr lang="en-US" sz="1600" dirty="0"/>
          </a:p>
          <a:p>
            <a:pPr>
              <a:lnSpc>
                <a:spcPct val="100000"/>
              </a:lnSpc>
            </a:pPr>
            <a:r>
              <a:rPr lang="en-US" sz="1600" dirty="0" smtClean="0"/>
              <a:t>Associate of professor of pediatric endocrinologist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Tehran university </a:t>
            </a:r>
          </a:p>
          <a:p>
            <a:pPr>
              <a:lnSpc>
                <a:spcPct val="100000"/>
              </a:lnSpc>
            </a:pPr>
            <a:r>
              <a:rPr lang="en-US" sz="1600" dirty="0" smtClean="0"/>
              <a:t>Children’s medical center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47180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</a:t>
            </a:r>
            <a:r>
              <a:rPr lang="en-US" b="1" dirty="0" smtClean="0"/>
              <a:t>chest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4" y="1475248"/>
            <a:ext cx="107157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In </a:t>
            </a:r>
            <a:r>
              <a:rPr lang="en-US" dirty="0"/>
              <a:t>addition to </a:t>
            </a:r>
            <a:r>
              <a:rPr lang="en-US" b="1" dirty="0">
                <a:solidFill>
                  <a:srgbClr val="FF0000"/>
                </a:solidFill>
              </a:rPr>
              <a:t>the chest </a:t>
            </a:r>
            <a:r>
              <a:rPr lang="en-US" dirty="0"/>
              <a:t>being often </a:t>
            </a:r>
            <a:r>
              <a:rPr lang="en-US" b="1" dirty="0">
                <a:solidFill>
                  <a:srgbClr val="FF0000"/>
                </a:solidFill>
              </a:rPr>
              <a:t>smalle</a:t>
            </a:r>
            <a:r>
              <a:rPr lang="en-US" dirty="0"/>
              <a:t>r than </a:t>
            </a:r>
            <a:r>
              <a:rPr lang="en-US" dirty="0" smtClean="0"/>
              <a:t>average, </a:t>
            </a:r>
            <a:r>
              <a:rPr lang="en-US" dirty="0"/>
              <a:t>the ribs are overly compliant.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results in </a:t>
            </a:r>
            <a:r>
              <a:rPr lang="en-US" b="1" dirty="0">
                <a:solidFill>
                  <a:srgbClr val="FF0000"/>
                </a:solidFill>
              </a:rPr>
              <a:t>paradoxical movement </a:t>
            </a:r>
            <a:r>
              <a:rPr lang="en-US" dirty="0"/>
              <a:t>with inspiration, which is often misinterpreted as being retractions reflecting respiratory distress.</a:t>
            </a:r>
          </a:p>
        </p:txBody>
      </p:sp>
      <p:pic>
        <p:nvPicPr>
          <p:cNvPr id="3074" name="Picture 2" descr="Achondroplasia - wikido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599" y="3577023"/>
            <a:ext cx="3297401" cy="3280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910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Thoracolumbar kyphosis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355" y="1338514"/>
            <a:ext cx="10715713" cy="5519485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Virtually </a:t>
            </a:r>
            <a:r>
              <a:rPr lang="en-US" dirty="0"/>
              <a:t>all infants develop a dynamic </a:t>
            </a:r>
            <a:r>
              <a:rPr lang="en-US" b="1" dirty="0">
                <a:solidFill>
                  <a:srgbClr val="FF0000"/>
                </a:solidFill>
              </a:rPr>
              <a:t>thoracolumbar kyphosis </a:t>
            </a:r>
            <a:r>
              <a:rPr lang="en-US" dirty="0"/>
              <a:t>in </a:t>
            </a:r>
            <a:r>
              <a:rPr lang="en-US" dirty="0" smtClean="0"/>
              <a:t>infancy, </a:t>
            </a:r>
            <a:r>
              <a:rPr lang="en-US" dirty="0"/>
              <a:t>but this is not present at birth</a:t>
            </a:r>
            <a:r>
              <a:rPr lang="en-US" dirty="0" smtClean="0"/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Lumbar </a:t>
            </a:r>
            <a:r>
              <a:rPr lang="en-US" b="1" dirty="0" err="1">
                <a:solidFill>
                  <a:srgbClr val="FF0000"/>
                </a:solidFill>
              </a:rPr>
              <a:t>hyperlordosis</a:t>
            </a:r>
            <a:r>
              <a:rPr lang="en-US" dirty="0"/>
              <a:t>. </a:t>
            </a: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 smtClean="0"/>
              <a:t>Exaggerated </a:t>
            </a:r>
            <a:r>
              <a:rPr lang="en-US" dirty="0" err="1"/>
              <a:t>lordosis</a:t>
            </a:r>
            <a:r>
              <a:rPr lang="en-US" dirty="0"/>
              <a:t> (“swayback”) arises when walking begins.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0702" y="3708875"/>
            <a:ext cx="6041298" cy="3149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44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721" y="1560705"/>
            <a:ext cx="107157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Limited </a:t>
            </a:r>
            <a:r>
              <a:rPr lang="en-US" dirty="0"/>
              <a:t>elbow </a:t>
            </a:r>
            <a:r>
              <a:rPr lang="en-US" dirty="0" smtClean="0"/>
              <a:t>extension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Unlike </a:t>
            </a:r>
            <a:r>
              <a:rPr lang="en-US" dirty="0"/>
              <a:t>most other joints, the elbows are stiff and may, with age, become progressively stiffer. 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Short </a:t>
            </a:r>
            <a:r>
              <a:rPr lang="en-US" dirty="0"/>
              <a:t>fingers and </a:t>
            </a:r>
            <a:r>
              <a:rPr lang="en-US" b="1" dirty="0">
                <a:solidFill>
                  <a:srgbClr val="FF0000"/>
                </a:solidFill>
              </a:rPr>
              <a:t>trident </a:t>
            </a:r>
            <a:r>
              <a:rPr lang="en-US" dirty="0"/>
              <a:t>configuration of the hands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2693" y="3414045"/>
            <a:ext cx="5469307" cy="3443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2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11" y="1338515"/>
            <a:ext cx="1127190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Hypermobile hips and knees.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 smtClean="0"/>
              <a:t>Hypotonia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combination of joint hypermobility and </a:t>
            </a:r>
            <a:r>
              <a:rPr lang="en-US" dirty="0" err="1"/>
              <a:t>hypotonia</a:t>
            </a:r>
            <a:r>
              <a:rPr lang="en-US" dirty="0"/>
              <a:t> means that many infants will seem particularly “</a:t>
            </a:r>
            <a:r>
              <a:rPr lang="en-US" b="1" dirty="0">
                <a:solidFill>
                  <a:srgbClr val="FF0000"/>
                </a:solidFill>
              </a:rPr>
              <a:t>floppy”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7100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Radiological findings </a:t>
            </a:r>
            <a:endParaRPr lang="en-US" b="1" dirty="0"/>
          </a:p>
        </p:txBody>
      </p:sp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4164" y="0"/>
            <a:ext cx="5007836" cy="6858000"/>
          </a:xfrm>
        </p:spPr>
      </p:pic>
      <p:sp>
        <p:nvSpPr>
          <p:cNvPr id="7" name="Rectangle 6"/>
          <p:cNvSpPr/>
          <p:nvPr/>
        </p:nvSpPr>
        <p:spPr>
          <a:xfrm>
            <a:off x="432987" y="3102301"/>
            <a:ext cx="35237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/>
              <a:t>The iliac wings are round, there is lack of caudal widening of the </a:t>
            </a:r>
            <a:r>
              <a:rPr lang="en-US" dirty="0" err="1"/>
              <a:t>interpedicular</a:t>
            </a:r>
            <a:r>
              <a:rPr lang="en-US" dirty="0"/>
              <a:t> distances, the femurs are short, and the proximal ends (</a:t>
            </a:r>
            <a:r>
              <a:rPr lang="en-US" dirty="0" err="1"/>
              <a:t>metaphyses</a:t>
            </a:r>
            <a:r>
              <a:rPr lang="en-US" dirty="0"/>
              <a:t>) have a scooped appearance.</a:t>
            </a:r>
          </a:p>
        </p:txBody>
      </p:sp>
    </p:spTree>
    <p:extLst>
      <p:ext uri="{BB962C8B-B14F-4D97-AF65-F5344CB8AC3E}">
        <p14:creationId xmlns:p14="http://schemas.microsoft.com/office/powerpoint/2010/main" val="1040396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7801" cy="6917821"/>
          </a:xfrm>
        </p:spPr>
      </p:pic>
      <p:sp>
        <p:nvSpPr>
          <p:cNvPr id="5" name="Rectangle 4"/>
          <p:cNvSpPr/>
          <p:nvPr/>
        </p:nvSpPr>
        <p:spPr>
          <a:xfrm>
            <a:off x="5167357" y="5549932"/>
            <a:ext cx="44295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Femus</a:t>
            </a:r>
            <a:r>
              <a:rPr lang="en-US" dirty="0"/>
              <a:t> and tibiae are short. There is fibular overgrowth and marked bowing of the </a:t>
            </a:r>
            <a:r>
              <a:rPr lang="en-US" dirty="0" err="1"/>
              <a:t>tibial</a:t>
            </a:r>
            <a:r>
              <a:rPr lang="en-US" dirty="0"/>
              <a:t>-fibular region. </a:t>
            </a:r>
          </a:p>
        </p:txBody>
      </p:sp>
    </p:spTree>
    <p:extLst>
      <p:ext uri="{BB962C8B-B14F-4D97-AF65-F5344CB8AC3E}">
        <p14:creationId xmlns:p14="http://schemas.microsoft.com/office/powerpoint/2010/main" val="19669789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8367"/>
            <a:ext cx="7545936" cy="6858000"/>
          </a:xfrm>
        </p:spPr>
      </p:pic>
      <p:sp>
        <p:nvSpPr>
          <p:cNvPr id="5" name="Rectangle 4"/>
          <p:cNvSpPr/>
          <p:nvPr/>
        </p:nvSpPr>
        <p:spPr>
          <a:xfrm>
            <a:off x="7973225" y="4823539"/>
            <a:ext cx="32046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Abnormal proximal scooping of the femurs. Small round pelvis and small </a:t>
            </a:r>
            <a:r>
              <a:rPr lang="en-US" dirty="0" err="1"/>
              <a:t>sacrosciatic</a:t>
            </a:r>
            <a:r>
              <a:rPr lang="en-US" dirty="0"/>
              <a:t> notches.</a:t>
            </a:r>
          </a:p>
        </p:txBody>
      </p:sp>
    </p:spTree>
    <p:extLst>
      <p:ext uri="{BB962C8B-B14F-4D97-AF65-F5344CB8AC3E}">
        <p14:creationId xmlns:p14="http://schemas.microsoft.com/office/powerpoint/2010/main" val="347176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73384" cy="6858000"/>
          </a:xfrm>
        </p:spPr>
      </p:pic>
      <p:sp>
        <p:nvSpPr>
          <p:cNvPr id="5" name="Rectangle 4"/>
          <p:cNvSpPr/>
          <p:nvPr/>
        </p:nvSpPr>
        <p:spPr>
          <a:xfrm>
            <a:off x="7473242" y="3578906"/>
            <a:ext cx="405503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There is generalized shortening of metacarpals and all phalanges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spaces between the second and fourth digits with the middle finger suggest the presence of the trident </a:t>
            </a:r>
            <a:r>
              <a:rPr lang="en-US" dirty="0" err="1"/>
              <a:t>deformit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724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rgbClr val="FF0000"/>
                </a:solidFill>
              </a:rPr>
              <a:t>Management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03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208868"/>
            <a:ext cx="10938618" cy="566049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management and the treatment of ACH are major challenges of many centers involved in rare skeletal </a:t>
            </a:r>
            <a:r>
              <a:rPr lang="en-US" dirty="0" smtClean="0"/>
              <a:t>disorders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therapy offered to ACH patients is treatment with recombinant human growth (r-</a:t>
            </a:r>
            <a:r>
              <a:rPr lang="en-US" dirty="0" err="1"/>
              <a:t>hGH</a:t>
            </a:r>
            <a:r>
              <a:rPr lang="en-US" dirty="0"/>
              <a:t>) (approved today only in Japan</a:t>
            </a:r>
            <a:r>
              <a:rPr lang="en-US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No clear long term benefit has been established with this treatment, which does not address the underlying </a:t>
            </a:r>
            <a:r>
              <a:rPr lang="en-US" dirty="0" err="1"/>
              <a:t>pathogenetic</a:t>
            </a:r>
            <a:r>
              <a:rPr lang="en-US" dirty="0"/>
              <a:t> mechanisms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Surgical limb lengthening</a:t>
            </a:r>
            <a:r>
              <a:rPr lang="en-US" dirty="0"/>
              <a:t> is also a therapy employed for </a:t>
            </a:r>
            <a:r>
              <a:rPr lang="en-US" dirty="0" err="1" smtClean="0"/>
              <a:t>achondroplasia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use of </a:t>
            </a:r>
            <a:r>
              <a:rPr lang="en-US" b="1" dirty="0">
                <a:solidFill>
                  <a:srgbClr val="FF0000"/>
                </a:solidFill>
              </a:rPr>
              <a:t>intramedullary nails </a:t>
            </a:r>
            <a:r>
              <a:rPr lang="en-US" dirty="0"/>
              <a:t>might improve outcomes and is now recommended as the implant of choice of femoral lengthening</a:t>
            </a:r>
          </a:p>
        </p:txBody>
      </p:sp>
    </p:spTree>
    <p:extLst>
      <p:ext uri="{BB962C8B-B14F-4D97-AF65-F5344CB8AC3E}">
        <p14:creationId xmlns:p14="http://schemas.microsoft.com/office/powerpoint/2010/main" val="1950549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4434" y="136732"/>
            <a:ext cx="10749367" cy="1072135"/>
          </a:xfrm>
        </p:spPr>
        <p:txBody>
          <a:bodyPr/>
          <a:lstStyle/>
          <a:p>
            <a:r>
              <a:rPr lang="en-US" b="1" dirty="0" smtClean="0"/>
              <a:t>Epidemiology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374" y="2005086"/>
            <a:ext cx="11251251" cy="5032375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Achondroplasia</a:t>
            </a:r>
            <a:r>
              <a:rPr lang="en-US" dirty="0"/>
              <a:t> is the most common form of human dwarfism.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an estimated birth incidence of 1 in 10 000 to 1 in 30 </a:t>
            </a:r>
            <a:r>
              <a:rPr lang="en-US" dirty="0" smtClean="0"/>
              <a:t>000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There is no recognized ethnic or sex predisposition. </a:t>
            </a:r>
            <a:endParaRPr lang="en-US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Skeletal dysplasia represents 5% of all birth defects and comprises 461 different </a:t>
            </a:r>
            <a:r>
              <a:rPr lang="en-US" dirty="0" smtClean="0"/>
              <a:t>diseases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2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Novel treatment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49338"/>
            <a:ext cx="12192000" cy="4546363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pt-BR" b="1" dirty="0">
                <a:solidFill>
                  <a:srgbClr val="FF0000"/>
                </a:solidFill>
              </a:rPr>
              <a:t>Soluble FGFR3 </a:t>
            </a:r>
            <a:r>
              <a:rPr lang="pt-BR" dirty="0"/>
              <a:t>as a decoy receptor (TA-46/recifercept</a:t>
            </a:r>
            <a:r>
              <a:rPr lang="pt-BR" dirty="0" smtClean="0"/>
              <a:t>): </a:t>
            </a:r>
            <a:r>
              <a:rPr lang="en-US" dirty="0" smtClean="0"/>
              <a:t>Soluble </a:t>
            </a:r>
            <a:r>
              <a:rPr lang="en-US" dirty="0"/>
              <a:t>receptors exert their biological effects through mechanisms of action that are defined by their relationship to ligands and membrane-bound receptors. </a:t>
            </a:r>
            <a:r>
              <a:rPr lang="en-US" dirty="0" smtClean="0"/>
              <a:t>phase </a:t>
            </a:r>
            <a:r>
              <a:rPr lang="en-US" dirty="0"/>
              <a:t>I studies employing this molecule (</a:t>
            </a:r>
            <a:r>
              <a:rPr lang="en-US" dirty="0" err="1"/>
              <a:t>recifercept</a:t>
            </a:r>
            <a:r>
              <a:rPr lang="en-US" dirty="0"/>
              <a:t>; Pfizer </a:t>
            </a:r>
            <a:r>
              <a:rPr lang="en-US" dirty="0" smtClean="0"/>
              <a:t>Ltd).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Anti-FGFR3 antibody </a:t>
            </a:r>
            <a:r>
              <a:rPr lang="en-US" dirty="0"/>
              <a:t>(B-701/</a:t>
            </a:r>
            <a:r>
              <a:rPr lang="en-US" dirty="0" err="1"/>
              <a:t>vofatamab</a:t>
            </a:r>
            <a:r>
              <a:rPr lang="en-US" dirty="0"/>
              <a:t>): Monoclonal antibody therapy is also used routinely in oncology. In the future, FGFR3-specific monoclonal antibodies will potentially be an additional therapeutic option for ACH patients. 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Tyrosine kinase inhibitor </a:t>
            </a:r>
            <a:r>
              <a:rPr lang="en-US" dirty="0"/>
              <a:t>(BGJ398/</a:t>
            </a:r>
            <a:r>
              <a:rPr lang="en-US" dirty="0" err="1"/>
              <a:t>infigratinib</a:t>
            </a:r>
            <a:r>
              <a:rPr lang="en-US" dirty="0"/>
              <a:t>): phase </a:t>
            </a:r>
            <a:r>
              <a:rPr lang="en-US" dirty="0" smtClean="0"/>
              <a:t>1 clinical trial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b="1" dirty="0" err="1" smtClean="0">
                <a:solidFill>
                  <a:srgbClr val="FF0000"/>
                </a:solidFill>
              </a:rPr>
              <a:t>Meclozine</a:t>
            </a:r>
            <a:r>
              <a:rPr lang="en-US" dirty="0"/>
              <a:t>, an anti-histamine and motion sickness drug was considered as putative treatment, as it was demonstrated that </a:t>
            </a:r>
            <a:r>
              <a:rPr lang="en-US" dirty="0" err="1"/>
              <a:t>meclozine</a:t>
            </a:r>
            <a:r>
              <a:rPr lang="en-US" dirty="0"/>
              <a:t> </a:t>
            </a:r>
            <a:r>
              <a:rPr lang="en-US" dirty="0" err="1"/>
              <a:t>downregulated</a:t>
            </a:r>
            <a:r>
              <a:rPr lang="en-US" dirty="0"/>
              <a:t> the phosphorylation of ERK, a downstream FGFR3 pathway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99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err="1" smtClean="0"/>
              <a:t>Vosoritide</a:t>
            </a:r>
            <a:r>
              <a:rPr lang="en-US" sz="4000" b="1" dirty="0" smtClean="0"/>
              <a:t> (</a:t>
            </a:r>
            <a:r>
              <a:rPr lang="en-US" sz="4000" b="1" dirty="0" err="1" smtClean="0"/>
              <a:t>Voxzogo</a:t>
            </a:r>
            <a:r>
              <a:rPr lang="en-US" sz="4000" b="1" dirty="0" smtClean="0"/>
              <a:t>)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005" y="1825625"/>
            <a:ext cx="11459910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a </a:t>
            </a:r>
            <a:r>
              <a:rPr lang="en-US" dirty="0"/>
              <a:t>modified </a:t>
            </a:r>
            <a:r>
              <a:rPr lang="en-US" b="1" dirty="0">
                <a:solidFill>
                  <a:srgbClr val="FF0000"/>
                </a:solidFill>
              </a:rPr>
              <a:t>C-type natriuretic peptide</a:t>
            </a:r>
            <a:r>
              <a:rPr lang="en-US" dirty="0"/>
              <a:t>, directly targets the underlying pathophysiology of </a:t>
            </a:r>
            <a:r>
              <a:rPr lang="en-US" dirty="0" err="1"/>
              <a:t>achondroplasia</a:t>
            </a:r>
            <a:r>
              <a:rPr lang="en-US" dirty="0"/>
              <a:t> by down regulating fibroblast growth factor receptor 3 (FGFR3) signaling and consequently promoting </a:t>
            </a:r>
            <a:r>
              <a:rPr lang="en-US" dirty="0" err="1"/>
              <a:t>endochondral</a:t>
            </a:r>
            <a:r>
              <a:rPr lang="en-US" dirty="0"/>
              <a:t> bone formation. 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1006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34086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Oval 4"/>
          <p:cNvSpPr/>
          <p:nvPr/>
        </p:nvSpPr>
        <p:spPr>
          <a:xfrm>
            <a:off x="8409061" y="3108351"/>
            <a:ext cx="1367327" cy="863125"/>
          </a:xfrm>
          <a:prstGeom prst="ellipse">
            <a:avLst/>
          </a:prstGeom>
          <a:noFill/>
          <a:ln w="57150"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465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088" y="1312876"/>
            <a:ext cx="10715713" cy="5002465"/>
          </a:xfrm>
        </p:spPr>
        <p:txBody>
          <a:bodyPr/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VOXZOGO is a prescription medicine used to increase linear growth in children with </a:t>
            </a:r>
            <a:r>
              <a:rPr lang="en-US" dirty="0" err="1"/>
              <a:t>achondroplasia</a:t>
            </a:r>
            <a:r>
              <a:rPr lang="en-US" dirty="0"/>
              <a:t> who </a:t>
            </a:r>
            <a:r>
              <a:rPr lang="en-US" dirty="0">
                <a:solidFill>
                  <a:srgbClr val="FF0000"/>
                </a:solidFill>
              </a:rPr>
              <a:t>are 5 years of age and older with open growth plates </a:t>
            </a:r>
            <a:r>
              <a:rPr lang="en-US" dirty="0"/>
              <a:t>(epiphyses).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/>
              <a:t>VOXZOGO is taken </a:t>
            </a:r>
            <a:r>
              <a:rPr lang="en-US" dirty="0">
                <a:solidFill>
                  <a:srgbClr val="FF0000"/>
                </a:solidFill>
              </a:rPr>
              <a:t>daily</a:t>
            </a:r>
            <a:r>
              <a:rPr lang="en-US" dirty="0"/>
              <a:t> as an injection given under the skin, administered by a caregiver after a healthcare provider determines the caregiver is able to administer </a:t>
            </a:r>
            <a:r>
              <a:rPr lang="en-US" dirty="0" smtClean="0"/>
              <a:t>VOXZOGO.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/>
              <a:t>Voxzogo</a:t>
            </a:r>
            <a:r>
              <a:rPr lang="en-US" dirty="0"/>
              <a:t> </a:t>
            </a:r>
            <a:r>
              <a:rPr lang="en-US" b="1" dirty="0">
                <a:solidFill>
                  <a:srgbClr val="FF0000"/>
                </a:solidFill>
              </a:rPr>
              <a:t>0.4 </a:t>
            </a:r>
            <a:r>
              <a:rPr lang="en-US" b="1" dirty="0" smtClean="0">
                <a:solidFill>
                  <a:srgbClr val="FF0000"/>
                </a:solidFill>
              </a:rPr>
              <a:t>mg </a:t>
            </a:r>
            <a:r>
              <a:rPr lang="en-US" dirty="0" smtClean="0"/>
              <a:t>powder</a:t>
            </a:r>
            <a:r>
              <a:rPr lang="en-US" b="1" dirty="0" smtClean="0">
                <a:solidFill>
                  <a:srgbClr val="FF0000"/>
                </a:solidFill>
              </a:rPr>
              <a:t> + </a:t>
            </a:r>
            <a:r>
              <a:rPr lang="en-US" dirty="0"/>
              <a:t>0.5 mL of </a:t>
            </a:r>
            <a:r>
              <a:rPr lang="en-US" dirty="0" smtClean="0"/>
              <a:t>solution</a:t>
            </a:r>
            <a:r>
              <a:rPr lang="en-US" b="1" dirty="0" smtClean="0">
                <a:solidFill>
                  <a:srgbClr val="FF0000"/>
                </a:solidFill>
              </a:rPr>
              <a:t>: </a:t>
            </a:r>
            <a:r>
              <a:rPr lang="en-US" dirty="0"/>
              <a:t>concentration of 0.8 mg/mL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Voxzogo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0.56 </a:t>
            </a:r>
            <a:r>
              <a:rPr lang="en-US" b="1" dirty="0" smtClean="0">
                <a:solidFill>
                  <a:srgbClr val="FF0000"/>
                </a:solidFill>
              </a:rPr>
              <a:t>mg </a:t>
            </a:r>
            <a:r>
              <a:rPr lang="en-US" dirty="0"/>
              <a:t>powder + 0.7 mL of solution: concentration of 0.8 </a:t>
            </a:r>
            <a:r>
              <a:rPr lang="en-US" dirty="0" smtClean="0"/>
              <a:t>mg/mL</a:t>
            </a:r>
            <a:endParaRPr lang="en-US" b="1" dirty="0">
              <a:solidFill>
                <a:srgbClr val="FF0000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err="1" smtClean="0"/>
              <a:t>Voxzogo</a:t>
            </a: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1.2 mg </a:t>
            </a:r>
            <a:r>
              <a:rPr lang="en-US" dirty="0"/>
              <a:t>powder + 0.6 mL of solution: concentration of 2 </a:t>
            </a:r>
            <a:r>
              <a:rPr lang="en-US" dirty="0" smtClean="0"/>
              <a:t>mg/mL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This </a:t>
            </a:r>
            <a:r>
              <a:rPr lang="en-US" dirty="0"/>
              <a:t>medicinal product contains </a:t>
            </a:r>
            <a:r>
              <a:rPr lang="en-US" b="1" dirty="0">
                <a:solidFill>
                  <a:srgbClr val="FF0000"/>
                </a:solidFill>
              </a:rPr>
              <a:t>less than 1 </a:t>
            </a:r>
            <a:r>
              <a:rPr lang="en-US" b="1" dirty="0" err="1">
                <a:solidFill>
                  <a:srgbClr val="FF0000"/>
                </a:solidFill>
              </a:rPr>
              <a:t>mmol</a:t>
            </a:r>
            <a:r>
              <a:rPr lang="en-US" b="1" dirty="0">
                <a:solidFill>
                  <a:srgbClr val="FF0000"/>
                </a:solidFill>
              </a:rPr>
              <a:t> sodium (23 </a:t>
            </a:r>
            <a:r>
              <a:rPr lang="en-US" dirty="0"/>
              <a:t>mg) per unit volume, that is to say essentially ‘sodium-free</a:t>
            </a:r>
            <a:r>
              <a:rPr lang="en-US" dirty="0" smtClean="0"/>
              <a:t>’.</a:t>
            </a:r>
            <a:r>
              <a:rPr lang="en-US" dirty="0"/>
              <a:t> </a:t>
            </a:r>
            <a:endParaRPr lang="en-US" dirty="0" smtClean="0"/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usual dose is </a:t>
            </a:r>
            <a:r>
              <a:rPr lang="en-US" b="1" dirty="0">
                <a:solidFill>
                  <a:srgbClr val="FF0000"/>
                </a:solidFill>
              </a:rPr>
              <a:t>15 µg/kg body </a:t>
            </a:r>
            <a:r>
              <a:rPr lang="en-US" dirty="0"/>
              <a:t>weight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887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808" y="1338515"/>
            <a:ext cx="107157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Patients should be well hydrated at the time of injection. It is recommended patients eat a light snack and drink a glass of fluid (e.g., water, milk, juice, etc.) about </a:t>
            </a:r>
            <a:r>
              <a:rPr lang="en-US" b="1" dirty="0">
                <a:solidFill>
                  <a:srgbClr val="FF0000"/>
                </a:solidFill>
              </a:rPr>
              <a:t>30 minutes </a:t>
            </a:r>
            <a:r>
              <a:rPr lang="en-US" dirty="0"/>
              <a:t>before injecting.</a:t>
            </a:r>
          </a:p>
        </p:txBody>
      </p:sp>
    </p:spTree>
    <p:extLst>
      <p:ext uri="{BB962C8B-B14F-4D97-AF65-F5344CB8AC3E}">
        <p14:creationId xmlns:p14="http://schemas.microsoft.com/office/powerpoint/2010/main" val="38464739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1622" y="1931114"/>
            <a:ext cx="10474201" cy="116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706" y="3815860"/>
            <a:ext cx="10391401" cy="2097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92"/>
            <a:ext cx="12192000" cy="6858000"/>
          </a:xfrm>
        </p:spPr>
      </p:pic>
      <p:sp>
        <p:nvSpPr>
          <p:cNvPr id="5" name="Oval 4"/>
          <p:cNvSpPr/>
          <p:nvPr/>
        </p:nvSpPr>
        <p:spPr>
          <a:xfrm>
            <a:off x="8468882" y="4631821"/>
            <a:ext cx="991312" cy="435835"/>
          </a:xfrm>
          <a:prstGeom prst="ellipse">
            <a:avLst/>
          </a:prstGeom>
          <a:noFill/>
          <a:ln w="57150"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262643" y="4631821"/>
            <a:ext cx="991312" cy="435835"/>
          </a:xfrm>
          <a:prstGeom prst="ellipse">
            <a:avLst/>
          </a:prstGeom>
          <a:noFill/>
          <a:ln w="57150">
            <a:solidFill>
              <a:srgbClr val="DD46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0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6537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54669" cy="6858000"/>
          </a:xfrm>
        </p:spPr>
      </p:pic>
    </p:spTree>
    <p:extLst>
      <p:ext uri="{BB962C8B-B14F-4D97-AF65-F5344CB8AC3E}">
        <p14:creationId xmlns:p14="http://schemas.microsoft.com/office/powerpoint/2010/main" val="353051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</p:spPr>
      </p:pic>
    </p:spTree>
    <p:extLst>
      <p:ext uri="{BB962C8B-B14F-4D97-AF65-F5344CB8AC3E}">
        <p14:creationId xmlns:p14="http://schemas.microsoft.com/office/powerpoint/2010/main" val="184964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Pathophysiology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995" y="1347060"/>
            <a:ext cx="10715713" cy="537847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molecular basis of </a:t>
            </a:r>
            <a:r>
              <a:rPr lang="en-US" dirty="0" err="1"/>
              <a:t>achondroplasia</a:t>
            </a:r>
            <a:r>
              <a:rPr lang="en-US" dirty="0"/>
              <a:t> was elucidated in 1994 with the identification of the fibroblast growth factor receptor 3 (</a:t>
            </a:r>
            <a:r>
              <a:rPr lang="en-US" dirty="0">
                <a:solidFill>
                  <a:srgbClr val="FF0000"/>
                </a:solidFill>
              </a:rPr>
              <a:t>FGFR3</a:t>
            </a:r>
            <a:r>
              <a:rPr lang="en-US" dirty="0"/>
              <a:t>) as the causative gene. </a:t>
            </a:r>
            <a:endParaRPr lang="fa-IR" dirty="0" smtClean="0"/>
          </a:p>
          <a:p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All instances of </a:t>
            </a:r>
            <a:r>
              <a:rPr lang="en-US" dirty="0" err="1"/>
              <a:t>achondroplasia</a:t>
            </a:r>
            <a:r>
              <a:rPr lang="en-US" dirty="0"/>
              <a:t> arise from mutations that are </a:t>
            </a:r>
            <a:r>
              <a:rPr lang="en-US" dirty="0">
                <a:solidFill>
                  <a:srgbClr val="FF0000"/>
                </a:solidFill>
              </a:rPr>
              <a:t>autosomal dominant</a:t>
            </a:r>
            <a:r>
              <a:rPr lang="en-US" dirty="0"/>
              <a:t>. an individual affected with </a:t>
            </a:r>
            <a:r>
              <a:rPr lang="en-US" dirty="0" err="1"/>
              <a:t>achondroplasia</a:t>
            </a:r>
            <a:r>
              <a:rPr lang="en-US" dirty="0"/>
              <a:t> (and whose partner is of average stature) has a 50% risk for each of their offspring to be similarly affected</a:t>
            </a:r>
            <a:r>
              <a:rPr lang="en-US" dirty="0" smtClean="0"/>
              <a:t>.</a:t>
            </a:r>
            <a:endParaRPr lang="fa-IR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However, most instances of </a:t>
            </a:r>
            <a:r>
              <a:rPr lang="en-US" dirty="0" err="1"/>
              <a:t>achondroplasia</a:t>
            </a:r>
            <a:r>
              <a:rPr lang="en-US" dirty="0"/>
              <a:t> – perhaps 80% – arise </a:t>
            </a:r>
            <a:r>
              <a:rPr lang="en-US" b="1" dirty="0">
                <a:solidFill>
                  <a:srgbClr val="FF0000"/>
                </a:solidFill>
              </a:rPr>
              <a:t>from new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/>
              <a:t>spontaneous </a:t>
            </a:r>
            <a:r>
              <a:rPr lang="en-US" dirty="0" smtClean="0"/>
              <a:t>mutations</a:t>
            </a:r>
            <a:r>
              <a:rPr lang="fa-IR" dirty="0" smtClean="0"/>
              <a:t>. </a:t>
            </a:r>
            <a:r>
              <a:rPr lang="en-US" dirty="0" smtClean="0"/>
              <a:t>The </a:t>
            </a:r>
            <a:r>
              <a:rPr lang="en-US" dirty="0"/>
              <a:t>risk of a new mutation increases with the </a:t>
            </a:r>
            <a:r>
              <a:rPr lang="en-US" dirty="0">
                <a:solidFill>
                  <a:srgbClr val="FF0000"/>
                </a:solidFill>
              </a:rPr>
              <a:t>age of the </a:t>
            </a:r>
            <a:r>
              <a:rPr lang="en-US" dirty="0" smtClean="0">
                <a:solidFill>
                  <a:srgbClr val="FF0000"/>
                </a:solidFill>
              </a:rPr>
              <a:t>father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99947" cy="6657174"/>
          </a:xfrm>
        </p:spPr>
      </p:pic>
    </p:spTree>
    <p:extLst>
      <p:ext uri="{BB962C8B-B14F-4D97-AF65-F5344CB8AC3E}">
        <p14:creationId xmlns:p14="http://schemas.microsoft.com/office/powerpoint/2010/main" val="261159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942599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54669" cy="6793907"/>
          </a:xfrm>
        </p:spPr>
      </p:pic>
    </p:spTree>
    <p:extLst>
      <p:ext uri="{BB962C8B-B14F-4D97-AF65-F5344CB8AC3E}">
        <p14:creationId xmlns:p14="http://schemas.microsoft.com/office/powerpoint/2010/main" val="283113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0917" y="1558575"/>
            <a:ext cx="11071910" cy="429529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913690" y="4982199"/>
            <a:ext cx="5170205" cy="333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0917" y="5315485"/>
            <a:ext cx="10912978" cy="3332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523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362" y="1637617"/>
            <a:ext cx="107157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Duration of treatment </a:t>
            </a:r>
            <a:r>
              <a:rPr lang="en-US" b="1" dirty="0" err="1">
                <a:solidFill>
                  <a:srgbClr val="FF0000"/>
                </a:solidFill>
              </a:rPr>
              <a:t>Treatment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dirty="0"/>
              <a:t>with this medicinal product should be stopped upon confirmation of no further growth potential, indicated by a growth velocity of &lt; 1.5 cm/year and closure of epiphyses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Growth monitoring </a:t>
            </a:r>
            <a:r>
              <a:rPr lang="en-US" dirty="0"/>
              <a:t>Patients should be monitored and assessed regularly every 3-6 months to check body weight, growth and physical development. Dose should be adjusted according to the patient’s body </a:t>
            </a:r>
            <a:r>
              <a:rPr lang="en-US" dirty="0" smtClean="0"/>
              <a:t>weight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/>
              <a:t>vosoritide</a:t>
            </a:r>
            <a:r>
              <a:rPr lang="en-US" dirty="0"/>
              <a:t> is unlikely to cause CYP- or transporter-mediated </a:t>
            </a:r>
            <a:r>
              <a:rPr lang="en-US" b="1" dirty="0">
                <a:solidFill>
                  <a:srgbClr val="FF0000"/>
                </a:solidFill>
              </a:rPr>
              <a:t>drug-drug interactions </a:t>
            </a:r>
            <a:r>
              <a:rPr lang="en-US" dirty="0"/>
              <a:t>in humans when the medicinal product is administered concomitantly with other medicinal products.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7552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83" y="0"/>
            <a:ext cx="9075633" cy="6605899"/>
          </a:xfrm>
        </p:spPr>
      </p:pic>
    </p:spTree>
    <p:extLst>
      <p:ext uri="{BB962C8B-B14F-4D97-AF65-F5344CB8AC3E}">
        <p14:creationId xmlns:p14="http://schemas.microsoft.com/office/powerpoint/2010/main" val="35371049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307506"/>
            <a:ext cx="12191999" cy="5550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8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186" y="1329969"/>
            <a:ext cx="10715713" cy="435133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FGFR3 is a member of the receptor tyrosine kinase family (RTK). </a:t>
            </a:r>
            <a:endParaRPr lang="fa-I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This protein contributes to the production of collagen and other structural components in tissues and bones</a:t>
            </a:r>
            <a:r>
              <a:rPr lang="en-US" dirty="0" smtClean="0"/>
              <a:t>.</a:t>
            </a:r>
            <a:endParaRPr lang="fa-IR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When the FGFR3 gene is mutated it interferes with how this protein interacts with growth factors leading to complications with bone </a:t>
            </a:r>
            <a:r>
              <a:rPr lang="en-US" dirty="0" smtClean="0"/>
              <a:t>production, Cartilage </a:t>
            </a:r>
            <a:r>
              <a:rPr lang="en-US" dirty="0"/>
              <a:t>is not able to fully develop into bone, causing the individual to be disproportionately shorter in </a:t>
            </a:r>
            <a:r>
              <a:rPr lang="en-US" dirty="0" smtClean="0"/>
              <a:t>height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 Missense mutations causing </a:t>
            </a:r>
            <a:r>
              <a:rPr lang="en-US" dirty="0" err="1"/>
              <a:t>achondroplasia</a:t>
            </a:r>
            <a:r>
              <a:rPr lang="en-US" dirty="0"/>
              <a:t> result in activation of FGFR3 and its downstream signaling pathways, disturbing </a:t>
            </a:r>
            <a:r>
              <a:rPr lang="en-US" dirty="0" err="1"/>
              <a:t>chondrogenesis</a:t>
            </a:r>
            <a:r>
              <a:rPr lang="en-US" dirty="0"/>
              <a:t>, </a:t>
            </a:r>
            <a:r>
              <a:rPr lang="en-US" dirty="0" err="1"/>
              <a:t>osteogenesis</a:t>
            </a:r>
            <a:r>
              <a:rPr lang="en-US" dirty="0"/>
              <a:t>, and long bone elongation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9482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Clinical Manifestations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spectrum</a:t>
            </a:r>
            <a:r>
              <a:rPr lang="en-US" dirty="0"/>
              <a:t> of </a:t>
            </a:r>
            <a:r>
              <a:rPr lang="en-US" dirty="0" err="1"/>
              <a:t>chondrodysplasia</a:t>
            </a:r>
            <a:r>
              <a:rPr lang="en-US" dirty="0"/>
              <a:t> phenotypes associated with FGFR3 missense mutations range from mild to severe</a:t>
            </a:r>
            <a:r>
              <a:rPr lang="en-US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err="1">
                <a:solidFill>
                  <a:srgbClr val="FF0000"/>
                </a:solidFill>
              </a:rPr>
              <a:t>Hypochondroplasia</a:t>
            </a:r>
            <a:r>
              <a:rPr lang="en-US" dirty="0"/>
              <a:t>, the mildest form of FGFR3-related dwarfism, is caused by mutations localized in the tyrosine kinase domain I of the </a:t>
            </a:r>
            <a:r>
              <a:rPr lang="en-US" dirty="0" smtClean="0"/>
              <a:t>protein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F0000"/>
                </a:solidFill>
              </a:rPr>
              <a:t>SADDAN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syndrome (Severe </a:t>
            </a:r>
            <a:r>
              <a:rPr lang="en-US" dirty="0" err="1"/>
              <a:t>Achondroplasia</a:t>
            </a:r>
            <a:r>
              <a:rPr lang="en-US" dirty="0"/>
              <a:t> with Developmental Delay and </a:t>
            </a:r>
            <a:r>
              <a:rPr lang="en-US" dirty="0" err="1"/>
              <a:t>Acanthosis</a:t>
            </a:r>
            <a:r>
              <a:rPr lang="en-US" dirty="0"/>
              <a:t> </a:t>
            </a:r>
            <a:r>
              <a:rPr lang="en-US" dirty="0" err="1"/>
              <a:t>nigricans</a:t>
            </a:r>
            <a:r>
              <a:rPr lang="en-US" dirty="0"/>
              <a:t>) by a specific mutation (K650M) localized in the tyrosine kinase domain II of </a:t>
            </a:r>
            <a:r>
              <a:rPr lang="en-US" dirty="0" smtClean="0"/>
              <a:t>FGFR3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err="1">
                <a:solidFill>
                  <a:srgbClr val="FF0000"/>
                </a:solidFill>
              </a:rPr>
              <a:t>thanatophoric</a:t>
            </a:r>
            <a:r>
              <a:rPr lang="en-US" b="1" dirty="0">
                <a:solidFill>
                  <a:srgbClr val="FF0000"/>
                </a:solidFill>
              </a:rPr>
              <a:t> dysplasia</a:t>
            </a:r>
            <a:r>
              <a:rPr lang="en-US" dirty="0"/>
              <a:t>, an almost uniformly lethal skeletal dysplasia, by mutations localized primarily in the extracellular domain of FGFR3</a:t>
            </a:r>
          </a:p>
        </p:txBody>
      </p:sp>
    </p:spTree>
    <p:extLst>
      <p:ext uri="{BB962C8B-B14F-4D97-AF65-F5344CB8AC3E}">
        <p14:creationId xmlns:p14="http://schemas.microsoft.com/office/powerpoint/2010/main" val="102597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Presentation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462" y="1432518"/>
            <a:ext cx="11254811" cy="4351338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Neonate</a:t>
            </a:r>
            <a:r>
              <a:rPr lang="en-US" dirty="0"/>
              <a:t>: 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FF0000"/>
                </a:solidFill>
              </a:rPr>
              <a:t>vast majority </a:t>
            </a:r>
            <a:r>
              <a:rPr lang="en-US" dirty="0"/>
              <a:t>of individuals with </a:t>
            </a:r>
            <a:r>
              <a:rPr lang="en-US" dirty="0" err="1"/>
              <a:t>achondroplasia</a:t>
            </a:r>
            <a:r>
              <a:rPr lang="en-US" dirty="0"/>
              <a:t> are diagnosed in early </a:t>
            </a:r>
            <a:r>
              <a:rPr lang="en-US" dirty="0" smtClean="0"/>
              <a:t>infancy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prenatal</a:t>
            </a:r>
            <a:r>
              <a:rPr lang="en-US" dirty="0" smtClean="0"/>
              <a:t> </a:t>
            </a:r>
            <a:r>
              <a:rPr lang="en-US" dirty="0"/>
              <a:t>recognition has become more frequent and more </a:t>
            </a:r>
            <a:r>
              <a:rPr lang="en-US" dirty="0" smtClean="0"/>
              <a:t>accurate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It </a:t>
            </a:r>
            <a:r>
              <a:rPr lang="en-US" dirty="0"/>
              <a:t>is critical that diagnosis </a:t>
            </a:r>
            <a:r>
              <a:rPr lang="en-US" b="1" dirty="0">
                <a:solidFill>
                  <a:srgbClr val="FF0000"/>
                </a:solidFill>
              </a:rPr>
              <a:t>not be delayed </a:t>
            </a:r>
            <a:r>
              <a:rPr lang="en-US" dirty="0"/>
              <a:t>since certain complications can only be prevented through assessment in early infancy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FF0000"/>
                </a:solidFill>
              </a:rPr>
              <a:t>No formal clinical diagnostic criteria </a:t>
            </a:r>
            <a:r>
              <a:rPr lang="en-US" dirty="0"/>
              <a:t>have been published, but well defined </a:t>
            </a:r>
            <a:r>
              <a:rPr lang="en-US" b="1" dirty="0">
                <a:solidFill>
                  <a:srgbClr val="FF0000"/>
                </a:solidFill>
              </a:rPr>
              <a:t>clinical </a:t>
            </a:r>
            <a:r>
              <a:rPr lang="en-US" dirty="0"/>
              <a:t>and </a:t>
            </a:r>
            <a:r>
              <a:rPr lang="en-US" b="1" dirty="0">
                <a:solidFill>
                  <a:srgbClr val="FF0000"/>
                </a:solidFill>
              </a:rPr>
              <a:t>radiologic</a:t>
            </a:r>
            <a:r>
              <a:rPr lang="en-US" dirty="0"/>
              <a:t> characteristics of </a:t>
            </a:r>
            <a:r>
              <a:rPr lang="en-US" dirty="0" err="1"/>
              <a:t>achondroplasia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/>
              <a:t>usually allow for virtual certainty</a:t>
            </a:r>
          </a:p>
        </p:txBody>
      </p:sp>
    </p:spTree>
    <p:extLst>
      <p:ext uri="{BB962C8B-B14F-4D97-AF65-F5344CB8AC3E}">
        <p14:creationId xmlns:p14="http://schemas.microsoft.com/office/powerpoint/2010/main" val="14766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Small stature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812" y="1406881"/>
            <a:ext cx="10715713" cy="4351338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Small </a:t>
            </a:r>
            <a:r>
              <a:rPr lang="en-US" dirty="0"/>
              <a:t>size is not a constant feature in infants, who may have lengths within the normal </a:t>
            </a:r>
            <a:r>
              <a:rPr lang="en-US" dirty="0" smtClean="0"/>
              <a:t>range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Short limbs and </a:t>
            </a:r>
            <a:r>
              <a:rPr lang="en-US" dirty="0" err="1"/>
              <a:t>rhizomelic</a:t>
            </a:r>
            <a:r>
              <a:rPr lang="en-US" dirty="0"/>
              <a:t> disproportion. </a:t>
            </a:r>
            <a:r>
              <a:rPr lang="en-US" dirty="0" err="1"/>
              <a:t>Rhizomelic</a:t>
            </a:r>
            <a:r>
              <a:rPr lang="en-US" dirty="0"/>
              <a:t> (</a:t>
            </a:r>
            <a:r>
              <a:rPr lang="en-US" b="1" dirty="0">
                <a:solidFill>
                  <a:srgbClr val="FF0000"/>
                </a:solidFill>
              </a:rPr>
              <a:t>proximal) </a:t>
            </a:r>
            <a:r>
              <a:rPr lang="en-US" dirty="0"/>
              <a:t>shortening is uniformly present (at least in the </a:t>
            </a:r>
            <a:r>
              <a:rPr lang="en-US" dirty="0" smtClean="0"/>
              <a:t>arms, </a:t>
            </a:r>
            <a:r>
              <a:rPr lang="en-US" dirty="0"/>
              <a:t>although variable in </a:t>
            </a:r>
            <a:r>
              <a:rPr lang="en-US" dirty="0" smtClean="0"/>
              <a:t>severity.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Often </a:t>
            </a:r>
            <a:r>
              <a:rPr lang="en-US" dirty="0"/>
              <a:t>there are redundant </a:t>
            </a:r>
            <a:r>
              <a:rPr lang="en-US" b="1" dirty="0">
                <a:solidFill>
                  <a:srgbClr val="FF0000"/>
                </a:solidFill>
              </a:rPr>
              <a:t>skin folds </a:t>
            </a:r>
            <a:r>
              <a:rPr lang="en-US" dirty="0"/>
              <a:t>of the upper arms and the thighs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3821" y="2709017"/>
            <a:ext cx="2999728" cy="414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8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Macrocephaly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29" y="1415425"/>
            <a:ext cx="10715713" cy="477172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</a:rPr>
              <a:t>Head </a:t>
            </a:r>
            <a:r>
              <a:rPr lang="en-US" b="1" dirty="0">
                <a:solidFill>
                  <a:srgbClr val="FF0000"/>
                </a:solidFill>
              </a:rPr>
              <a:t>size </a:t>
            </a:r>
            <a:r>
              <a:rPr lang="en-US" dirty="0"/>
              <a:t>is usually large at birth and remains so throughout </a:t>
            </a:r>
            <a:r>
              <a:rPr lang="en-US" dirty="0" smtClean="0"/>
              <a:t>life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Variable </a:t>
            </a:r>
            <a:r>
              <a:rPr lang="en-US" b="1" dirty="0">
                <a:solidFill>
                  <a:srgbClr val="FF0000"/>
                </a:solidFill>
              </a:rPr>
              <a:t>frontal and parietal </a:t>
            </a:r>
            <a:r>
              <a:rPr lang="en-US" dirty="0"/>
              <a:t>bossing (prominence and bumpy protuberance) is usually present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b="1" dirty="0">
                <a:solidFill>
                  <a:srgbClr val="FF0000"/>
                </a:solidFill>
              </a:rPr>
              <a:t>anterior fontanel</a:t>
            </a:r>
            <a:r>
              <a:rPr lang="en-US" dirty="0"/>
              <a:t> is often large in infancy and may persist to as late as </a:t>
            </a:r>
            <a:r>
              <a:rPr lang="en-US" b="1" dirty="0">
                <a:solidFill>
                  <a:srgbClr val="FF0000"/>
                </a:solidFill>
              </a:rPr>
              <a:t>5 or 6 years </a:t>
            </a:r>
            <a:r>
              <a:rPr lang="en-US" dirty="0"/>
              <a:t>of age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65436" y="3324314"/>
            <a:ext cx="2942244" cy="324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76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Midfacial</a:t>
            </a:r>
            <a:r>
              <a:rPr lang="en-US" b="1" dirty="0"/>
              <a:t> </a:t>
            </a:r>
            <a:r>
              <a:rPr lang="en-US" b="1" dirty="0" err="1"/>
              <a:t>retrusion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999" y="1441064"/>
            <a:ext cx="10715713" cy="5416936"/>
          </a:xfrm>
        </p:spPr>
        <p:txBody>
          <a:bodyPr/>
          <a:lstStyle/>
          <a:p>
            <a:r>
              <a:rPr lang="en-US" dirty="0" smtClean="0"/>
              <a:t>Underdevelopment </a:t>
            </a:r>
            <a:r>
              <a:rPr lang="en-US" dirty="0"/>
              <a:t>of </a:t>
            </a:r>
            <a:r>
              <a:rPr lang="en-US" b="1" dirty="0">
                <a:solidFill>
                  <a:srgbClr val="FF0000"/>
                </a:solidFill>
              </a:rPr>
              <a:t>cartilaginous bones </a:t>
            </a:r>
            <a:r>
              <a:rPr lang="en-US" dirty="0"/>
              <a:t>of the face result in flattening of the entire </a:t>
            </a:r>
            <a:r>
              <a:rPr lang="en-US" dirty="0" err="1"/>
              <a:t>midface</a:t>
            </a:r>
            <a:r>
              <a:rPr lang="en-US" dirty="0"/>
              <a:t> and a flat nasal bridge, a short nasal spine and </a:t>
            </a:r>
            <a:r>
              <a:rPr lang="en-US" dirty="0" err="1"/>
              <a:t>anteversion</a:t>
            </a:r>
            <a:r>
              <a:rPr lang="en-US" dirty="0"/>
              <a:t> of the nose</a:t>
            </a:r>
          </a:p>
        </p:txBody>
      </p:sp>
      <p:pic>
        <p:nvPicPr>
          <p:cNvPr id="2050" name="Picture 2" descr="Achondroplasia Diagnosis - Benjamin&amp;#39;s Story - Delicious Little Bi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641" y="2597921"/>
            <a:ext cx="4580071" cy="411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501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elcomeDo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Segoe UI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lcome to PowerPoint.potx" id="{43699C43-EC89-4A55-9A99-3FD944590577}" vid="{3C36ED3A-1C33-4ECB-8650-37D568EF45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1584528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2012-06-20T23:39:00+00:00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TP102923943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843282</LocLastLocAttemptVersionLookup>
    <IsSearchable xmlns="4873beb7-5857-4685-be1f-d57550cc96cc">true</IsSearchable>
    <TemplateTemplateType xmlns="4873beb7-5857-4685-be1f-d57550cc96cc">PowerPoint Template - Slideshow Launch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LocMarketGroupTiers2 xmlns="4873beb7-5857-4685-be1f-d57550cc96cc" xsi:nil="true"/>
    <APAuthor xmlns="4873beb7-5857-4685-be1f-d57550cc96cc">
      <UserInfo>
        <DisplayName>REDMOND\v-sa</DisplayName>
        <AccountId>2467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970C04F-E7AC-41AB-9C6D-1B1BB88BFF7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63EE7759-C66F-4EA4-9863-7EBA32518D3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3DEC53A-9DF1-4780-BE92-17E971B7A9E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Welcome to PowerPoint 2013</Template>
  <TotalTime>690</TotalTime>
  <Words>1298</Words>
  <Application>Microsoft Office PowerPoint</Application>
  <PresentationFormat>Widescreen</PresentationFormat>
  <Paragraphs>85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Segoe UI</vt:lpstr>
      <vt:lpstr>Segoe UI Light</vt:lpstr>
      <vt:lpstr>Times New Roman</vt:lpstr>
      <vt:lpstr>Wingdings</vt:lpstr>
      <vt:lpstr>WelcomeDoc</vt:lpstr>
      <vt:lpstr>New treatment for achondroplasia</vt:lpstr>
      <vt:lpstr>Epidemiology </vt:lpstr>
      <vt:lpstr>Pathophysiology</vt:lpstr>
      <vt:lpstr>PowerPoint Presentation</vt:lpstr>
      <vt:lpstr>Clinical Manifestations </vt:lpstr>
      <vt:lpstr>Presentation</vt:lpstr>
      <vt:lpstr>Small stature </vt:lpstr>
      <vt:lpstr>Macrocephaly</vt:lpstr>
      <vt:lpstr>Midfacial retrusion</vt:lpstr>
      <vt:lpstr>Small chest</vt:lpstr>
      <vt:lpstr>Thoracolumbar kyphosis</vt:lpstr>
      <vt:lpstr>PowerPoint Presentation</vt:lpstr>
      <vt:lpstr>PowerPoint Presentation</vt:lpstr>
      <vt:lpstr>Radiological findings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Novel treatment</vt:lpstr>
      <vt:lpstr>Vosoritide (Voxzogo)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toPowerPoint</dc:title>
  <dc:creator>shapour karamkhani</dc:creator>
  <cp:keywords/>
  <cp:lastModifiedBy>shapour karamkhani</cp:lastModifiedBy>
  <cp:revision>34</cp:revision>
  <dcterms:created xsi:type="dcterms:W3CDTF">2021-11-30T13:27:41Z</dcterms:created>
  <dcterms:modified xsi:type="dcterms:W3CDTF">2021-12-02T20:07:49Z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_TemplateID">
    <vt:lpwstr>TC029239449991</vt:lpwstr>
  </property>
  <property fmtid="{D5CDD505-2E9C-101B-9397-08002B2CF9AE}" pid="4" name="ContentTypeId">
    <vt:lpwstr>0x0101006EDDDB5EE6D98C44930B742096920B300400F5B6D36B3EF94B4E9A635CDF2A18F5B8</vt:lpwstr>
  </property>
  <property fmtid="{D5CDD505-2E9C-101B-9397-08002B2CF9AE}" pid="5" name="FeatureTags">
    <vt:lpwstr/>
  </property>
  <property fmtid="{D5CDD505-2E9C-101B-9397-08002B2CF9AE}" pid="6" name="LocalizationTags">
    <vt:lpwstr/>
  </property>
  <property fmtid="{D5CDD505-2E9C-101B-9397-08002B2CF9AE}" pid="7" name="ScenarioTags">
    <vt:lpwstr/>
  </property>
  <property fmtid="{D5CDD505-2E9C-101B-9397-08002B2CF9AE}" pid="8" name="CampaignTags">
    <vt:lpwstr/>
  </property>
</Properties>
</file>