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70" r:id="rId4"/>
    <p:sldId id="259" r:id="rId5"/>
    <p:sldId id="260" r:id="rId6"/>
    <p:sldId id="272" r:id="rId7"/>
    <p:sldId id="274" r:id="rId8"/>
    <p:sldId id="261" r:id="rId9"/>
    <p:sldId id="262" r:id="rId10"/>
    <p:sldId id="263" r:id="rId11"/>
    <p:sldId id="26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Dr.majid</a:t>
            </a:r>
            <a:r>
              <a:rPr lang="en-US" dirty="0" smtClean="0"/>
              <a:t> </a:t>
            </a:r>
            <a:r>
              <a:rPr lang="en-US" dirty="0" err="1" smtClean="0"/>
              <a:t>vares</a:t>
            </a:r>
            <a:r>
              <a:rPr lang="en-US" dirty="0" smtClean="0"/>
              <a:t> </a:t>
            </a:r>
            <a:r>
              <a:rPr lang="en-US" dirty="0" err="1" smtClean="0"/>
              <a:t>vazirian</a:t>
            </a:r>
            <a:endParaRPr lang="en-US" dirty="0" smtClean="0"/>
          </a:p>
          <a:p>
            <a:r>
              <a:rPr lang="en-US" dirty="0" err="1" smtClean="0"/>
              <a:t>Ped</a:t>
            </a:r>
            <a:r>
              <a:rPr lang="en-US" dirty="0" smtClean="0"/>
              <a:t> endocrinologist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patient clinical scenario described </a:t>
            </a:r>
            <a:r>
              <a:rPr lang="en-US" dirty="0" smtClean="0"/>
              <a:t>here </a:t>
            </a:r>
            <a:r>
              <a:rPr lang="en-US" dirty="0"/>
              <a:t>suggests an association of </a:t>
            </a:r>
            <a:r>
              <a:rPr lang="en-US" dirty="0" smtClean="0"/>
              <a:t>Raynaud’s phenomenon </a:t>
            </a:r>
            <a:r>
              <a:rPr lang="en-US" dirty="0"/>
              <a:t>and hypothyroidism again and recommend that </a:t>
            </a:r>
            <a:r>
              <a:rPr lang="en-US" dirty="0" smtClean="0"/>
              <a:t>Raynaud’s phenomenon </a:t>
            </a:r>
            <a:r>
              <a:rPr lang="en-US" dirty="0"/>
              <a:t>may be an early clue to the diagnosis of hypothyroidism.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patient’s </a:t>
            </a:r>
            <a:r>
              <a:rPr lang="en-US" dirty="0"/>
              <a:t>TSH levels was high (33 </a:t>
            </a:r>
            <a:r>
              <a:rPr lang="en-US" dirty="0" err="1"/>
              <a:t>mIU</a:t>
            </a:r>
            <a:r>
              <a:rPr lang="en-US" dirty="0"/>
              <a:t>/l) and Free T4 was lower than </a:t>
            </a:r>
            <a:r>
              <a:rPr lang="en-US" dirty="0" smtClean="0"/>
              <a:t>normal range </a:t>
            </a:r>
            <a:r>
              <a:rPr lang="en-US" dirty="0"/>
              <a:t>(0.5 ng/</a:t>
            </a:r>
            <a:r>
              <a:rPr lang="en-US" dirty="0" err="1"/>
              <a:t>dL</a:t>
            </a:r>
            <a:r>
              <a:rPr lang="en-US" dirty="0"/>
              <a:t>). In also, she had significant color changes affecting all </a:t>
            </a:r>
            <a:r>
              <a:rPr lang="en-US" dirty="0" smtClean="0"/>
              <a:t>fingers and </a:t>
            </a:r>
            <a:r>
              <a:rPr lang="en-US" dirty="0"/>
              <a:t>cold hands that presented Raynaud phenomenon.</a:t>
            </a:r>
          </a:p>
        </p:txBody>
      </p:sp>
    </p:spTree>
    <p:extLst>
      <p:ext uri="{BB962C8B-B14F-4D97-AF65-F5344CB8AC3E}">
        <p14:creationId xmlns:p14="http://schemas.microsoft.com/office/powerpoint/2010/main" val="87759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6268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436914"/>
            <a:ext cx="9905999" cy="4354287"/>
          </a:xfrm>
        </p:spPr>
        <p:txBody>
          <a:bodyPr>
            <a:normAutofit/>
          </a:bodyPr>
          <a:lstStyle/>
          <a:p>
            <a:r>
              <a:rPr lang="en-US" dirty="0"/>
              <a:t>The medical therapy </a:t>
            </a:r>
            <a:r>
              <a:rPr lang="en-US" dirty="0" smtClean="0"/>
              <a:t>with hormone </a:t>
            </a:r>
            <a:r>
              <a:rPr lang="en-US" dirty="0"/>
              <a:t>replacement was stated again and in follow up the symptoms </a:t>
            </a:r>
            <a:r>
              <a:rPr lang="en-US" dirty="0" smtClean="0"/>
              <a:t>were remised.</a:t>
            </a:r>
            <a:endParaRPr lang="en-US" dirty="0"/>
          </a:p>
          <a:p>
            <a:r>
              <a:rPr lang="en-US" dirty="0"/>
              <a:t>This is the case report describing the association of hypothyroidism and RP </a:t>
            </a:r>
            <a:r>
              <a:rPr lang="en-US" dirty="0" smtClean="0"/>
              <a:t>and leads </a:t>
            </a:r>
            <a:r>
              <a:rPr lang="en-US" dirty="0"/>
              <a:t>us to believe that </a:t>
            </a:r>
            <a:r>
              <a:rPr lang="en-US" dirty="0" smtClean="0"/>
              <a:t>Raynaud phenomenon </a:t>
            </a:r>
            <a:r>
              <a:rPr lang="en-US" dirty="0"/>
              <a:t>may be an early clue to </a:t>
            </a:r>
            <a:r>
              <a:rPr lang="en-US" dirty="0" smtClean="0"/>
              <a:t>the diagnosis </a:t>
            </a:r>
            <a:r>
              <a:rPr lang="en-US" dirty="0"/>
              <a:t>of hypothyroidism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Although the history and the clinical picture of </a:t>
            </a:r>
            <a:r>
              <a:rPr lang="en-US" dirty="0" smtClean="0"/>
              <a:t>this report </a:t>
            </a:r>
            <a:r>
              <a:rPr lang="en-US" dirty="0"/>
              <a:t>leaves little doubt about the diagnosis this association, further </a:t>
            </a:r>
            <a:r>
              <a:rPr lang="en-US" dirty="0" smtClean="0"/>
              <a:t>elucidations should </a:t>
            </a:r>
            <a:r>
              <a:rPr lang="en-US" dirty="0"/>
              <a:t>have been done to evaluate the </a:t>
            </a:r>
            <a:r>
              <a:rPr lang="en-US" dirty="0" err="1" smtClean="0"/>
              <a:t>Raynauds</a:t>
            </a:r>
            <a:r>
              <a:rPr lang="en-US" dirty="0" smtClean="0"/>
              <a:t> </a:t>
            </a:r>
            <a:r>
              <a:rPr lang="en-US" dirty="0"/>
              <a:t>phenomenon and </a:t>
            </a:r>
            <a:r>
              <a:rPr lang="en-US" dirty="0" smtClean="0"/>
              <a:t>hypothyroidism association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793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باغ شازده ماهان، نگین سبز کویر | لست سکند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817" y="618518"/>
            <a:ext cx="6731726" cy="5172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81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1413" y="487680"/>
            <a:ext cx="9905998" cy="809897"/>
          </a:xfrm>
        </p:spPr>
        <p:txBody>
          <a:bodyPr/>
          <a:lstStyle/>
          <a:p>
            <a:r>
              <a:rPr lang="en-US" dirty="0" smtClean="0"/>
              <a:t>Case Presentation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1297578"/>
            <a:ext cx="9905999" cy="4493624"/>
          </a:xfrm>
        </p:spPr>
        <p:txBody>
          <a:bodyPr>
            <a:noAutofit/>
          </a:bodyPr>
          <a:lstStyle/>
          <a:p>
            <a:r>
              <a:rPr lang="en-US" sz="2000" dirty="0"/>
              <a:t>The 8</a:t>
            </a:r>
            <a:r>
              <a:rPr lang="en-US" sz="2000" dirty="0" smtClean="0"/>
              <a:t>-year-old </a:t>
            </a:r>
            <a:r>
              <a:rPr lang="en-US" sz="2000" dirty="0"/>
              <a:t>girl referred to endocrine clinic about one year ago with</a:t>
            </a:r>
          </a:p>
          <a:p>
            <a:pPr marL="0" indent="0">
              <a:buNone/>
            </a:pPr>
            <a:r>
              <a:rPr lang="en-US" sz="2000" dirty="0" smtClean="0"/>
              <a:t>    enlargement </a:t>
            </a:r>
            <a:r>
              <a:rPr lang="en-US" sz="2000" dirty="0"/>
              <a:t>of anterior of neck space and feeling of swelling since one </a:t>
            </a:r>
            <a:r>
              <a:rPr lang="en-US" sz="2000" dirty="0" smtClean="0"/>
              <a:t>month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prior </a:t>
            </a:r>
            <a:r>
              <a:rPr lang="en-US" sz="2000" dirty="0"/>
              <a:t>to visit. After initial workup and evaluation on her laboratory </a:t>
            </a:r>
            <a:r>
              <a:rPr lang="en-US" sz="2000" dirty="0" smtClean="0"/>
              <a:t>tests</a:t>
            </a:r>
            <a:r>
              <a:rPr lang="en-US" sz="2000" dirty="0"/>
              <a:t>:</a:t>
            </a:r>
            <a:endParaRPr lang="en-US" sz="2000" dirty="0"/>
          </a:p>
          <a:p>
            <a:r>
              <a:rPr lang="en-US" sz="2000" dirty="0"/>
              <a:t>Thyroid-stimulating hormone (TSH</a:t>
            </a:r>
            <a:r>
              <a:rPr lang="en-US" sz="2000" dirty="0" smtClean="0"/>
              <a:t>) : </a:t>
            </a:r>
            <a:r>
              <a:rPr lang="en-US" sz="2000" dirty="0"/>
              <a:t>55 </a:t>
            </a:r>
            <a:r>
              <a:rPr lang="en-US" sz="2000" dirty="0" err="1" smtClean="0"/>
              <a:t>mIU</a:t>
            </a:r>
            <a:r>
              <a:rPr lang="en-US" sz="2000" dirty="0" smtClean="0"/>
              <a:t>/L</a:t>
            </a:r>
          </a:p>
          <a:p>
            <a:r>
              <a:rPr lang="en-US" sz="2000" dirty="0" smtClean="0"/>
              <a:t>Anti TPO : 302 </a:t>
            </a:r>
            <a:r>
              <a:rPr lang="en-US" sz="2000" dirty="0"/>
              <a:t>IU/</a:t>
            </a:r>
            <a:r>
              <a:rPr lang="en-US" sz="2000" dirty="0" err="1"/>
              <a:t>mL.</a:t>
            </a:r>
            <a:endParaRPr lang="en-US" sz="2000" dirty="0"/>
          </a:p>
          <a:p>
            <a:r>
              <a:rPr lang="en-US" sz="2000" dirty="0" smtClean="0"/>
              <a:t> Thyroid sonography : mild goiter</a:t>
            </a:r>
          </a:p>
          <a:p>
            <a:r>
              <a:rPr lang="en-US" sz="2000" dirty="0" smtClean="0"/>
              <a:t> Medical treatment </a:t>
            </a:r>
            <a:r>
              <a:rPr lang="en-US" sz="2000" dirty="0"/>
              <a:t>with tablet of </a:t>
            </a:r>
            <a:r>
              <a:rPr lang="en-US" sz="2000" dirty="0" err="1"/>
              <a:t>Euthrox</a:t>
            </a:r>
            <a:r>
              <a:rPr lang="en-US" sz="2000" dirty="0"/>
              <a:t> 50 mcg daily started with diagnosed of Hashimoto</a:t>
            </a:r>
          </a:p>
          <a:p>
            <a:pPr marL="0" indent="0">
              <a:buNone/>
            </a:pPr>
            <a:r>
              <a:rPr lang="en-US" sz="2000" dirty="0" smtClean="0"/>
              <a:t>    thyroiditis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180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509" y="1436914"/>
            <a:ext cx="7285807" cy="4354286"/>
          </a:xfrm>
        </p:spPr>
      </p:pic>
    </p:spTree>
    <p:extLst>
      <p:ext uri="{BB962C8B-B14F-4D97-AF65-F5344CB8AC3E}">
        <p14:creationId xmlns:p14="http://schemas.microsoft.com/office/powerpoint/2010/main" val="306065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31311"/>
          </a:xfrm>
        </p:spPr>
        <p:txBody>
          <a:bodyPr/>
          <a:lstStyle/>
          <a:p>
            <a:r>
              <a:rPr lang="en-US" dirty="0" smtClean="0"/>
              <a:t>Lab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576251"/>
            <a:ext cx="9905999" cy="42149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She was well and her symptoms was controlled for about 1 year but since </a:t>
            </a:r>
            <a:r>
              <a:rPr lang="en-US" dirty="0" smtClean="0"/>
              <a:t>one month </a:t>
            </a:r>
            <a:r>
              <a:rPr lang="en-US" dirty="0"/>
              <a:t>ago due to lack of accessibility to drug she did not use that tablet and </a:t>
            </a:r>
            <a:r>
              <a:rPr lang="en-US" dirty="0" smtClean="0"/>
              <a:t>came to clinic </a:t>
            </a:r>
            <a:r>
              <a:rPr lang="en-US" dirty="0"/>
              <a:t>with low energy level, tiredness and sleepiness, mild </a:t>
            </a:r>
            <a:r>
              <a:rPr lang="en-US" dirty="0" smtClean="0"/>
              <a:t>to moderate </a:t>
            </a:r>
            <a:r>
              <a:rPr lang="en-US" dirty="0"/>
              <a:t>enlargement of neck and alopecia.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rest of her </a:t>
            </a:r>
            <a:r>
              <a:rPr lang="en-US" dirty="0" smtClean="0"/>
              <a:t>physical  examination was </a:t>
            </a:r>
            <a:r>
              <a:rPr lang="en-US" dirty="0"/>
              <a:t>within normal</a:t>
            </a:r>
            <a:r>
              <a:rPr lang="en-US" dirty="0" smtClean="0"/>
              <a:t>.</a:t>
            </a:r>
          </a:p>
          <a:p>
            <a:r>
              <a:rPr lang="en-US" dirty="0"/>
              <a:t>Investigations </a:t>
            </a:r>
            <a:r>
              <a:rPr lang="en-US" dirty="0" smtClean="0"/>
              <a:t>: normal </a:t>
            </a:r>
            <a:r>
              <a:rPr lang="en-US" dirty="0"/>
              <a:t>urea and electrolytes, normal hemoglobin </a:t>
            </a:r>
            <a:r>
              <a:rPr lang="en-US" dirty="0" smtClean="0"/>
              <a:t>and platelet </a:t>
            </a:r>
            <a:r>
              <a:rPr lang="en-US" dirty="0"/>
              <a:t>count and white blood cell count. </a:t>
            </a:r>
            <a:endParaRPr lang="en-US" dirty="0" smtClean="0"/>
          </a:p>
          <a:p>
            <a:r>
              <a:rPr lang="en-US" dirty="0" smtClean="0"/>
              <a:t>Thyroid-stimulating </a:t>
            </a:r>
            <a:r>
              <a:rPr lang="en-US" dirty="0"/>
              <a:t>hormone (TSH) </a:t>
            </a:r>
            <a:r>
              <a:rPr lang="en-US" dirty="0" smtClean="0"/>
              <a:t>: 33 </a:t>
            </a:r>
            <a:r>
              <a:rPr lang="en-US" dirty="0" err="1"/>
              <a:t>mIU</a:t>
            </a:r>
            <a:r>
              <a:rPr lang="en-US" dirty="0"/>
              <a:t>/l (normal range 0.1–5.0) </a:t>
            </a:r>
          </a:p>
          <a:p>
            <a:r>
              <a:rPr lang="en-US" dirty="0" smtClean="0"/>
              <a:t> Free T4 : </a:t>
            </a:r>
            <a:r>
              <a:rPr lang="en-US" dirty="0"/>
              <a:t>0.5 ng/</a:t>
            </a:r>
            <a:r>
              <a:rPr lang="en-US" dirty="0" err="1"/>
              <a:t>dL</a:t>
            </a:r>
            <a:r>
              <a:rPr lang="en-US" dirty="0"/>
              <a:t> (normal range 0.7 to </a:t>
            </a:r>
            <a:r>
              <a:rPr lang="en-US" dirty="0" smtClean="0"/>
              <a:t>1.5 ng/</a:t>
            </a:r>
            <a:r>
              <a:rPr lang="en-US" dirty="0" err="1" smtClean="0"/>
              <a:t>dL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933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183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907177"/>
            <a:ext cx="9905999" cy="3884024"/>
          </a:xfrm>
        </p:spPr>
        <p:txBody>
          <a:bodyPr>
            <a:normAutofit/>
          </a:bodyPr>
          <a:lstStyle/>
          <a:p>
            <a:r>
              <a:rPr lang="en-US" dirty="0"/>
              <a:t>She was started on L-thyroxine therapy with another trade name (</a:t>
            </a:r>
            <a:r>
              <a:rPr lang="en-US" dirty="0" err="1"/>
              <a:t>Levoxine</a:t>
            </a:r>
            <a:r>
              <a:rPr lang="en-US" dirty="0"/>
              <a:t> 50</a:t>
            </a:r>
          </a:p>
          <a:p>
            <a:pPr marL="0" indent="0">
              <a:buNone/>
            </a:pPr>
            <a:r>
              <a:rPr lang="en-US" dirty="0" smtClean="0"/>
              <a:t>    mcg</a:t>
            </a:r>
            <a:r>
              <a:rPr lang="en-US" dirty="0"/>
              <a:t>) daily but on follow up 2 days later, </a:t>
            </a:r>
            <a:r>
              <a:rPr lang="en-US" dirty="0" smtClean="0"/>
              <a:t>she </a:t>
            </a:r>
            <a:r>
              <a:rPr lang="en-US" dirty="0"/>
              <a:t>developed significant </a:t>
            </a:r>
            <a:r>
              <a:rPr lang="en-US" dirty="0" smtClean="0"/>
              <a:t>color  changes and </a:t>
            </a:r>
            <a:r>
              <a:rPr lang="en-US" dirty="0"/>
              <a:t>progressive purplish discoloration of the tips of all hand fingers. </a:t>
            </a:r>
          </a:p>
          <a:p>
            <a:r>
              <a:rPr lang="en-US" dirty="0" smtClean="0"/>
              <a:t> Peripheries </a:t>
            </a:r>
            <a:r>
              <a:rPr lang="en-US" dirty="0"/>
              <a:t>were cool on examination but she described no pain and these</a:t>
            </a:r>
          </a:p>
          <a:p>
            <a:pPr marL="0" indent="0">
              <a:buNone/>
            </a:pPr>
            <a:r>
              <a:rPr lang="en-US" dirty="0" smtClean="0"/>
              <a:t>   symptoms </a:t>
            </a:r>
            <a:r>
              <a:rPr lang="en-US" dirty="0"/>
              <a:t>revealed a Raynaud phenomenon in this patient.</a:t>
            </a:r>
          </a:p>
        </p:txBody>
      </p:sp>
    </p:spTree>
    <p:extLst>
      <p:ext uri="{BB962C8B-B14F-4D97-AF65-F5344CB8AC3E}">
        <p14:creationId xmlns:p14="http://schemas.microsoft.com/office/powerpoint/2010/main" val="339770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1" y="2097088"/>
            <a:ext cx="8457156" cy="3694112"/>
          </a:xfrm>
        </p:spPr>
      </p:pic>
    </p:spTree>
    <p:extLst>
      <p:ext uri="{BB962C8B-B14F-4D97-AF65-F5344CB8AC3E}">
        <p14:creationId xmlns:p14="http://schemas.microsoft.com/office/powerpoint/2010/main" val="335120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474" y="1236617"/>
            <a:ext cx="3500846" cy="4554583"/>
          </a:xfrm>
        </p:spPr>
      </p:pic>
    </p:spTree>
    <p:extLst>
      <p:ext uri="{BB962C8B-B14F-4D97-AF65-F5344CB8AC3E}">
        <p14:creationId xmlns:p14="http://schemas.microsoft.com/office/powerpoint/2010/main" val="304457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40316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150" y="1558833"/>
            <a:ext cx="10185262" cy="467650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classical Raynaud’s phenomenon has always been considered a warning </a:t>
            </a:r>
            <a:r>
              <a:rPr lang="en-US" dirty="0" smtClean="0"/>
              <a:t>of possible </a:t>
            </a:r>
            <a:r>
              <a:rPr lang="en-US" dirty="0"/>
              <a:t>systemic disease. Although most cases are idiopathic, the list of </a:t>
            </a:r>
            <a:r>
              <a:rPr lang="en-US" dirty="0" smtClean="0"/>
              <a:t>conditions associated </a:t>
            </a:r>
            <a:r>
              <a:rPr lang="en-US" dirty="0"/>
              <a:t>with this vasospastic response to cold is extended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To the best of </a:t>
            </a:r>
            <a:r>
              <a:rPr lang="en-US" dirty="0" smtClean="0"/>
              <a:t>study in </a:t>
            </a:r>
            <a:r>
              <a:rPr lang="en-US" dirty="0"/>
              <a:t>literature, a causal relationship between thyroid deficiency and </a:t>
            </a:r>
            <a:r>
              <a:rPr lang="en-US" dirty="0" smtClean="0"/>
              <a:t> Raynaud phenomenon </a:t>
            </a:r>
            <a:r>
              <a:rPr lang="en-US" dirty="0"/>
              <a:t>has been reported in a few number of patients.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first reported </a:t>
            </a:r>
            <a:r>
              <a:rPr lang="en-US" dirty="0" smtClean="0"/>
              <a:t>case of </a:t>
            </a:r>
            <a:r>
              <a:rPr lang="en-US" dirty="0"/>
              <a:t>Raynaud phenomenon associated with hypothyroidism was in 1976; </a:t>
            </a:r>
            <a:r>
              <a:rPr lang="en-US" dirty="0" err="1"/>
              <a:t>Shagan</a:t>
            </a:r>
            <a:r>
              <a:rPr lang="en-US" dirty="0"/>
              <a:t> </a:t>
            </a:r>
            <a:r>
              <a:rPr lang="en-US" dirty="0" smtClean="0"/>
              <a:t>and Friedman </a:t>
            </a:r>
            <a:r>
              <a:rPr lang="en-US" dirty="0"/>
              <a:t>described 2 patients with Raynaud phenomenon and </a:t>
            </a:r>
            <a:r>
              <a:rPr lang="en-US" dirty="0" smtClean="0"/>
              <a:t>hypothyroidism whose </a:t>
            </a:r>
            <a:r>
              <a:rPr lang="en-US" dirty="0"/>
              <a:t>symptoms disappeared with thyroid replacement therapy.</a:t>
            </a:r>
          </a:p>
        </p:txBody>
      </p:sp>
    </p:spTree>
    <p:extLst>
      <p:ext uri="{BB962C8B-B14F-4D97-AF65-F5344CB8AC3E}">
        <p14:creationId xmlns:p14="http://schemas.microsoft.com/office/powerpoint/2010/main" val="335714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believed that the pathogenesis of RP lies in the reduced digital blood flow </a:t>
            </a:r>
            <a:r>
              <a:rPr lang="en-US" dirty="0" smtClean="0"/>
              <a:t>due to </a:t>
            </a:r>
            <a:r>
              <a:rPr lang="en-US" dirty="0"/>
              <a:t>excessive vasoconstriction. Because of decreasing the metabolic rate of </a:t>
            </a:r>
            <a:r>
              <a:rPr lang="en-US" dirty="0" smtClean="0"/>
              <a:t>all tissues </a:t>
            </a:r>
            <a:r>
              <a:rPr lang="en-US" dirty="0"/>
              <a:t>in hypothyroidism, it is reasonable to expect less digital blood flow at </a:t>
            </a:r>
            <a:r>
              <a:rPr lang="en-US" dirty="0" smtClean="0"/>
              <a:t>any temperature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847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49</TotalTime>
  <Words>560</Words>
  <Application>Microsoft Office PowerPoint</Application>
  <PresentationFormat>Widescreen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Tw Cen MT</vt:lpstr>
      <vt:lpstr>Circuit</vt:lpstr>
      <vt:lpstr>Case report</vt:lpstr>
      <vt:lpstr>Case Presentation</vt:lpstr>
      <vt:lpstr>PowerPoint Presentation</vt:lpstr>
      <vt:lpstr>Lab Test</vt:lpstr>
      <vt:lpstr>PowerPoint Presentation</vt:lpstr>
      <vt:lpstr>PowerPoint Presentation</vt:lpstr>
      <vt:lpstr>PowerPoint Presentation</vt:lpstr>
      <vt:lpstr>DISCUSSION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report</dc:title>
  <dc:creator>Lenovo</dc:creator>
  <cp:lastModifiedBy>Lenovo</cp:lastModifiedBy>
  <cp:revision>14</cp:revision>
  <dcterms:created xsi:type="dcterms:W3CDTF">2021-11-19T19:03:30Z</dcterms:created>
  <dcterms:modified xsi:type="dcterms:W3CDTF">2021-11-29T20:17:57Z</dcterms:modified>
</cp:coreProperties>
</file>