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4"/>
  </p:notesMasterIdLst>
  <p:sldIdLst>
    <p:sldId id="256" r:id="rId2"/>
    <p:sldId id="258" r:id="rId3"/>
    <p:sldId id="286" r:id="rId4"/>
    <p:sldId id="259" r:id="rId5"/>
    <p:sldId id="260" r:id="rId6"/>
    <p:sldId id="263" r:id="rId7"/>
    <p:sldId id="287" r:id="rId8"/>
    <p:sldId id="288" r:id="rId9"/>
    <p:sldId id="265" r:id="rId10"/>
    <p:sldId id="267" r:id="rId11"/>
    <p:sldId id="271" r:id="rId12"/>
    <p:sldId id="272" r:id="rId13"/>
    <p:sldId id="273" r:id="rId14"/>
    <p:sldId id="279" r:id="rId15"/>
    <p:sldId id="280" r:id="rId16"/>
    <p:sldId id="281" r:id="rId17"/>
    <p:sldId id="282" r:id="rId18"/>
    <p:sldId id="283" r:id="rId19"/>
    <p:sldId id="285" r:id="rId20"/>
    <p:sldId id="289" r:id="rId21"/>
    <p:sldId id="290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8EB4D-B757-4A2A-A492-CE9950CE3BB7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4549C-E660-4496-BD43-13D6C7D06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3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4549C-E660-4496-BD43-13D6C7D06F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AA3C14E-71AE-4639-9A9E-3370EA5FA220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33F2BC-6A04-4D1C-8C0B-26668A50320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6457" y="5471160"/>
            <a:ext cx="6716343" cy="1386840"/>
          </a:xfrm>
        </p:spPr>
        <p:txBody>
          <a:bodyPr>
            <a:noAutofit/>
          </a:bodyPr>
          <a:lstStyle/>
          <a:p>
            <a:r>
              <a:rPr lang="en-US" altLang="en-US" sz="2000" b="1" i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Dr. </a:t>
            </a:r>
            <a:r>
              <a:rPr lang="en-US" altLang="en-US" sz="2000" b="1" i="1" dirty="0" err="1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Siamak</a:t>
            </a:r>
            <a:r>
              <a:rPr lang="en-US" altLang="en-US" sz="2000" b="1" i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en-US" altLang="en-US" sz="2000" b="1" i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Shiva</a:t>
            </a:r>
          </a:p>
          <a:p>
            <a:r>
              <a:rPr lang="en-US" altLang="en-US" sz="2000" b="1" i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Professor of Pediatric Endocrinology and Metabolism</a:t>
            </a:r>
            <a:br>
              <a:rPr lang="en-US" altLang="en-US" sz="2000" b="1" i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</a:br>
            <a:r>
              <a:rPr lang="en-US" altLang="en-US" sz="2000" b="1" i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Tabriz University of Medical Sciences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1200"/>
            <a:ext cx="9144000" cy="3429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1"/>
            <a:ext cx="8382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24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371600"/>
            <a:ext cx="75438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MinionPro-Regular"/>
              </a:rPr>
              <a:t>It remains unclear </a:t>
            </a:r>
            <a:r>
              <a:rPr lang="en-US" sz="2800" b="1" dirty="0">
                <a:latin typeface="MinionPro-Regular"/>
              </a:rPr>
              <a:t>if psychosocial stress should be </a:t>
            </a:r>
            <a:r>
              <a:rPr lang="en-US" sz="2800" b="1" dirty="0" smtClean="0">
                <a:latin typeface="MinionPro-Regular"/>
              </a:rPr>
              <a:t>considered a </a:t>
            </a:r>
            <a:r>
              <a:rPr lang="en-US" sz="2800" b="1" dirty="0">
                <a:latin typeface="MinionPro-Regular"/>
              </a:rPr>
              <a:t>predictable consequence of early puberty supporting a</a:t>
            </a:r>
          </a:p>
          <a:p>
            <a:pPr marL="0" indent="0">
              <a:buNone/>
            </a:pPr>
            <a:r>
              <a:rPr lang="en-US" sz="2800" b="1" dirty="0">
                <a:latin typeface="MinionPro-Regular"/>
              </a:rPr>
              <a:t>decision to start </a:t>
            </a:r>
            <a:r>
              <a:rPr lang="en-US" sz="2800" b="1" dirty="0" err="1">
                <a:latin typeface="MinionPro-Regular"/>
              </a:rPr>
              <a:t>GnRHa</a:t>
            </a:r>
            <a:r>
              <a:rPr lang="en-US" sz="2800" b="1" dirty="0">
                <a:latin typeface="MinionPro-Regular"/>
              </a:rPr>
              <a:t> therapy, and </a:t>
            </a:r>
            <a:r>
              <a:rPr lang="en-US" sz="2800" b="1" dirty="0">
                <a:solidFill>
                  <a:srgbClr val="C00000"/>
                </a:solidFill>
                <a:latin typeface="MinionPro-Regular"/>
              </a:rPr>
              <a:t>if so, </a:t>
            </a:r>
            <a:r>
              <a:rPr lang="en-US" sz="2800" b="1" dirty="0" smtClean="0">
                <a:solidFill>
                  <a:srgbClr val="C00000"/>
                </a:solidFill>
                <a:latin typeface="MinionPro-Regular"/>
              </a:rPr>
              <a:t>whether treatment relieves </a:t>
            </a:r>
            <a:r>
              <a:rPr lang="en-US" sz="2800" b="1" dirty="0">
                <a:solidFill>
                  <a:srgbClr val="C00000"/>
                </a:solidFill>
                <a:latin typeface="MinionPro-Regular"/>
              </a:rPr>
              <a:t>such stress</a:t>
            </a:r>
            <a:r>
              <a:rPr lang="en-US" sz="2800" b="1" dirty="0">
                <a:latin typeface="MinionPro-Regular"/>
              </a:rPr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112945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8200" y="1219200"/>
            <a:ext cx="7772400" cy="365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MyriadPro-Bold"/>
              </a:rPr>
              <a:t>Is the Prevention of Potential Early Menarche in Girls</a:t>
            </a:r>
            <a:br>
              <a:rPr lang="en-US" b="1" dirty="0">
                <a:latin typeface="MyriadPro-Bold"/>
              </a:rPr>
            </a:br>
            <a:r>
              <a:rPr lang="en-US" b="1" dirty="0">
                <a:latin typeface="MyriadPro-Bold"/>
              </a:rPr>
              <a:t>with CPP Necessary?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1789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62800" cy="42976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MinionPro-Regular"/>
              </a:rPr>
              <a:t>Parents who request treatment for girls with CPP often</a:t>
            </a:r>
          </a:p>
          <a:p>
            <a:pPr marL="0" indent="0">
              <a:buNone/>
            </a:pPr>
            <a:r>
              <a:rPr lang="en-US" b="1" dirty="0">
                <a:latin typeface="MinionPro-Regular"/>
              </a:rPr>
              <a:t>fear their daughter will not be able to handle the stress</a:t>
            </a:r>
          </a:p>
          <a:p>
            <a:pPr marL="0" indent="0">
              <a:buNone/>
            </a:pPr>
            <a:r>
              <a:rPr lang="en-US" b="1" dirty="0">
                <a:latin typeface="MinionPro-Regular"/>
              </a:rPr>
              <a:t>of experiencing and caring for early menses</a:t>
            </a:r>
            <a:r>
              <a:rPr lang="en-US" b="1" dirty="0" smtClean="0">
                <a:latin typeface="MinionPro-Regular"/>
              </a:rPr>
              <a:t>.</a:t>
            </a:r>
          </a:p>
          <a:p>
            <a:pPr marL="0" indent="0">
              <a:buNone/>
            </a:pPr>
            <a:endParaRPr lang="en-US" b="1" dirty="0">
              <a:latin typeface="MinionPro-Regular"/>
            </a:endParaRPr>
          </a:p>
          <a:p>
            <a:pPr marL="0" indent="0">
              <a:buNone/>
            </a:pPr>
            <a:r>
              <a:rPr lang="en-US" b="1" dirty="0" smtClean="0">
                <a:latin typeface="MinionPro-Regular"/>
              </a:rPr>
              <a:t> </a:t>
            </a:r>
            <a:r>
              <a:rPr lang="en-US" b="1" dirty="0">
                <a:latin typeface="MinionPro-Regular"/>
              </a:rPr>
              <a:t>For </a:t>
            </a:r>
            <a:r>
              <a:rPr lang="en-US" b="1" dirty="0" smtClean="0">
                <a:latin typeface="MinionPro-Regular"/>
              </a:rPr>
              <a:t>girls whose </a:t>
            </a:r>
            <a:r>
              <a:rPr lang="en-US" b="1" dirty="0">
                <a:latin typeface="MinionPro-Regular"/>
              </a:rPr>
              <a:t>puberty starts before the age of 7 years and </a:t>
            </a:r>
            <a:r>
              <a:rPr lang="en-US" b="1" dirty="0" smtClean="0">
                <a:latin typeface="MinionPro-Regular"/>
              </a:rPr>
              <a:t>who may </a:t>
            </a:r>
            <a:r>
              <a:rPr lang="en-US" b="1" dirty="0">
                <a:latin typeface="MinionPro-Regular"/>
              </a:rPr>
              <a:t>reach menarche by the age of 9 years, this concern</a:t>
            </a:r>
          </a:p>
          <a:p>
            <a:pPr marL="0" indent="0">
              <a:buNone/>
            </a:pPr>
            <a:r>
              <a:rPr lang="en-US" b="1" dirty="0">
                <a:latin typeface="MinionPro-Regular"/>
              </a:rPr>
              <a:t>is appropriate and should be addressed</a:t>
            </a:r>
            <a:r>
              <a:rPr lang="en-US" b="1" dirty="0" smtClean="0">
                <a:latin typeface="MinionPro-Regular"/>
              </a:rPr>
              <a:t>.</a:t>
            </a:r>
          </a:p>
          <a:p>
            <a:pPr marL="0" indent="0">
              <a:buNone/>
            </a:pPr>
            <a:endParaRPr lang="en-US" b="1" dirty="0" smtClean="0">
              <a:latin typeface="MinionPro-Regular"/>
            </a:endParaRPr>
          </a:p>
          <a:p>
            <a:pPr marL="0" indent="0">
              <a:buNone/>
            </a:pPr>
            <a:r>
              <a:rPr lang="en-US" b="1" dirty="0" smtClean="0">
                <a:latin typeface="MinionPro-Regular"/>
              </a:rPr>
              <a:t>However</a:t>
            </a:r>
            <a:r>
              <a:rPr lang="en-US" b="1" dirty="0">
                <a:latin typeface="MinionPro-Regular"/>
              </a:rPr>
              <a:t>, </a:t>
            </a:r>
            <a:r>
              <a:rPr lang="en-US" b="1" dirty="0" smtClean="0">
                <a:latin typeface="MinionPro-Regular"/>
              </a:rPr>
              <a:t>when puberty </a:t>
            </a:r>
            <a:r>
              <a:rPr lang="en-US" b="1" dirty="0">
                <a:latin typeface="MinionPro-Regular"/>
              </a:rPr>
              <a:t>starts at close to the age of 8 years and is not </a:t>
            </a:r>
            <a:r>
              <a:rPr lang="en-US" b="1" dirty="0" smtClean="0">
                <a:latin typeface="MinionPro-Regular"/>
              </a:rPr>
              <a:t>suppressed, menarche </a:t>
            </a:r>
            <a:r>
              <a:rPr lang="en-US" b="1" dirty="0">
                <a:latin typeface="MinionPro-Regular"/>
              </a:rPr>
              <a:t>usually does not occur until the age </a:t>
            </a:r>
            <a:r>
              <a:rPr lang="en-US" b="1" dirty="0" smtClean="0">
                <a:latin typeface="MinionPro-Regular"/>
              </a:rPr>
              <a:t>of 10 </a:t>
            </a:r>
            <a:r>
              <a:rPr lang="en-US" b="1" dirty="0">
                <a:latin typeface="MinionPro-Regular"/>
              </a:rPr>
              <a:t>years or later, as US studies indicate that it takes </a:t>
            </a:r>
            <a:r>
              <a:rPr lang="en-US" b="1" dirty="0" smtClean="0">
                <a:latin typeface="MinionPro-Regular"/>
              </a:rPr>
              <a:t>2.4–3 years </a:t>
            </a:r>
            <a:r>
              <a:rPr lang="en-US" b="1" dirty="0">
                <a:latin typeface="MinionPro-Regular"/>
              </a:rPr>
              <a:t>to progress from </a:t>
            </a:r>
            <a:r>
              <a:rPr lang="en-US" b="1" dirty="0" err="1">
                <a:latin typeface="MinionPro-Regular"/>
              </a:rPr>
              <a:t>thelarche</a:t>
            </a:r>
            <a:r>
              <a:rPr lang="en-US" b="1" dirty="0">
                <a:latin typeface="MinionPro-Regular"/>
              </a:rPr>
              <a:t> to </a:t>
            </a:r>
            <a:r>
              <a:rPr lang="en-US" b="1" dirty="0" smtClean="0">
                <a:latin typeface="MinionPro-Regular"/>
              </a:rPr>
              <a:t>menarche.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08583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58000" cy="3611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MinionPro-Regular"/>
              </a:rPr>
              <a:t>How strong is the evidence that girls having </a:t>
            </a:r>
            <a:r>
              <a:rPr lang="en-US" b="1" dirty="0" smtClean="0">
                <a:latin typeface="MinionPro-Regular"/>
              </a:rPr>
              <a:t>menarche close </a:t>
            </a:r>
            <a:r>
              <a:rPr lang="en-US" b="1" dirty="0">
                <a:latin typeface="MinionPro-Regular"/>
              </a:rPr>
              <a:t>to 10 years of age </a:t>
            </a:r>
            <a:r>
              <a:rPr lang="en-US" b="1" dirty="0" smtClean="0">
                <a:latin typeface="MinionPro-Regular"/>
              </a:rPr>
              <a:t>experience </a:t>
            </a:r>
            <a:r>
              <a:rPr lang="en-US" b="1" dirty="0">
                <a:latin typeface="MinionPro-Regular"/>
              </a:rPr>
              <a:t>significant </a:t>
            </a:r>
            <a:r>
              <a:rPr lang="en-US" b="1" dirty="0" smtClean="0">
                <a:latin typeface="MinionPro-Regular"/>
              </a:rPr>
              <a:t>distress and</a:t>
            </a:r>
            <a:r>
              <a:rPr lang="en-US" b="1" dirty="0">
                <a:latin typeface="MinionPro-Regular"/>
              </a:rPr>
              <a:t>, if so, benefit from </a:t>
            </a:r>
            <a:r>
              <a:rPr lang="en-US" b="1" dirty="0" err="1">
                <a:latin typeface="MinionPro-Regular"/>
              </a:rPr>
              <a:t>GnRHa</a:t>
            </a:r>
            <a:r>
              <a:rPr lang="en-US" b="1" dirty="0">
                <a:latin typeface="MinionPro-Regular"/>
              </a:rPr>
              <a:t> treatment designed to</a:t>
            </a:r>
          </a:p>
          <a:p>
            <a:pPr marL="0" indent="0">
              <a:buNone/>
            </a:pPr>
            <a:r>
              <a:rPr lang="en-US" b="1" dirty="0">
                <a:latin typeface="MinionPro-Regular"/>
              </a:rPr>
              <a:t>delay menarche until the age of 11 years or later? </a:t>
            </a:r>
            <a:endParaRPr lang="en-US" b="1" dirty="0" smtClean="0">
              <a:latin typeface="MinionPro-Regular"/>
            </a:endParaRPr>
          </a:p>
          <a:p>
            <a:pPr marL="0" indent="0">
              <a:buNone/>
            </a:pPr>
            <a:endParaRPr lang="en-US" b="1" dirty="0">
              <a:latin typeface="MinionPro-Regular"/>
            </a:endParaRPr>
          </a:p>
          <a:p>
            <a:pPr marL="0" indent="0">
              <a:buNone/>
            </a:pPr>
            <a:r>
              <a:rPr lang="en-US" b="1" dirty="0" smtClean="0">
                <a:latin typeface="MinionPro-Regular"/>
              </a:rPr>
              <a:t>There are </a:t>
            </a:r>
            <a:r>
              <a:rPr lang="en-US" b="1" dirty="0">
                <a:latin typeface="MinionPro-Regular"/>
              </a:rPr>
              <a:t>no studies that directly address this question in a controlled</a:t>
            </a:r>
          </a:p>
          <a:p>
            <a:pPr marL="0" indent="0">
              <a:buNone/>
            </a:pPr>
            <a:r>
              <a:rPr lang="en-US" b="1" dirty="0">
                <a:latin typeface="MinionPro-Regular"/>
              </a:rPr>
              <a:t>setting.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572000"/>
            <a:ext cx="7194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u="sng" dirty="0">
                <a:solidFill>
                  <a:srgbClr val="C00000"/>
                </a:solidFill>
                <a:latin typeface="MinionPro-Regular"/>
              </a:rPr>
              <a:t>children with developmental </a:t>
            </a:r>
            <a:r>
              <a:rPr lang="en-US" sz="2800" b="1" i="1" u="sng" dirty="0" smtClean="0">
                <a:solidFill>
                  <a:srgbClr val="C00000"/>
                </a:solidFill>
                <a:latin typeface="MinionPro-Regular"/>
              </a:rPr>
              <a:t>disabilities?</a:t>
            </a:r>
            <a:endParaRPr lang="en-US" sz="2800" b="1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4837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73794" y="4495801"/>
            <a:ext cx="6984405" cy="143886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MinionPro-Regular"/>
              </a:rPr>
              <a:t>There are no widely accepted guidelines for how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MinionPro-Regular"/>
              </a:rPr>
              <a:t>long to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MinionPro-Regular"/>
              </a:rPr>
              <a:t>continue treatment with a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MinionPro-Regular"/>
              </a:rPr>
              <a:t>GnRHa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MinionPro-Regular"/>
              </a:rPr>
              <a:t> for CPP, and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MinionPro-Regular"/>
              </a:rPr>
              <a:t>individual practice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MinionPro-Regular"/>
              </a:rPr>
              <a:t>varies widely.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914400"/>
            <a:ext cx="7175351" cy="3352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MyriadPro-Bold"/>
              </a:rPr>
              <a:t>How Long Should the Treatment of CPP with </a:t>
            </a:r>
            <a:r>
              <a:rPr lang="en-US" b="1" dirty="0" err="1">
                <a:latin typeface="MyriadPro-Bold"/>
              </a:rPr>
              <a:t>GnRHa</a:t>
            </a:r>
            <a:r>
              <a:rPr lang="en-US" b="1" dirty="0">
                <a:latin typeface="MyriadPro-Bold"/>
              </a:rPr>
              <a:t/>
            </a:r>
            <a:br>
              <a:rPr lang="en-US" b="1" dirty="0">
                <a:latin typeface="MyriadPro-Bold"/>
              </a:rPr>
            </a:br>
            <a:r>
              <a:rPr lang="en-US" b="1" dirty="0">
                <a:latin typeface="MyriadPro-Bold"/>
              </a:rPr>
              <a:t>Continue?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929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145280"/>
          </a:xfrm>
        </p:spPr>
        <p:txBody>
          <a:bodyPr>
            <a:normAutofit/>
          </a:bodyPr>
          <a:lstStyle/>
          <a:p>
            <a:r>
              <a:rPr lang="en-US" dirty="0">
                <a:latin typeface="MinionPro-Regular"/>
              </a:rPr>
              <a:t>The consensus statement </a:t>
            </a:r>
            <a:r>
              <a:rPr lang="en-US" dirty="0" smtClean="0">
                <a:latin typeface="MinionPro-Regular"/>
              </a:rPr>
              <a:t>on the </a:t>
            </a:r>
            <a:r>
              <a:rPr lang="en-US" dirty="0">
                <a:latin typeface="MinionPro-Regular"/>
              </a:rPr>
              <a:t>use of </a:t>
            </a:r>
            <a:r>
              <a:rPr lang="en-US" dirty="0" err="1">
                <a:latin typeface="MinionPro-Regular"/>
              </a:rPr>
              <a:t>GnRHa</a:t>
            </a:r>
            <a:r>
              <a:rPr lang="en-US" dirty="0">
                <a:latin typeface="MinionPro-Regular"/>
              </a:rPr>
              <a:t> lists “</a:t>
            </a:r>
            <a:r>
              <a:rPr lang="en-US" dirty="0">
                <a:solidFill>
                  <a:srgbClr val="FF0000"/>
                </a:solidFill>
                <a:latin typeface="MinionPro-Regular"/>
              </a:rPr>
              <a:t>maximizing </a:t>
            </a:r>
            <a:r>
              <a:rPr lang="en-US" dirty="0" smtClean="0">
                <a:solidFill>
                  <a:srgbClr val="FF0000"/>
                </a:solidFill>
                <a:latin typeface="MinionPro-Regular"/>
              </a:rPr>
              <a:t>height</a:t>
            </a:r>
            <a:r>
              <a:rPr lang="en-US" dirty="0" smtClean="0">
                <a:latin typeface="MinionPro-Regular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MinionPro-Regular"/>
              </a:rPr>
              <a:t>synchronizing puberty </a:t>
            </a:r>
            <a:r>
              <a:rPr lang="en-US" dirty="0">
                <a:solidFill>
                  <a:srgbClr val="FF0000"/>
                </a:solidFill>
                <a:latin typeface="MinionPro-Regular"/>
              </a:rPr>
              <a:t>with peers</a:t>
            </a:r>
            <a:r>
              <a:rPr lang="en-US" dirty="0" smtClean="0">
                <a:latin typeface="MinionPro-Regular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MinionPro-Regular"/>
              </a:rPr>
              <a:t>ameliorating </a:t>
            </a:r>
            <a:r>
              <a:rPr lang="en-US" dirty="0">
                <a:solidFill>
                  <a:srgbClr val="FF0000"/>
                </a:solidFill>
                <a:latin typeface="MinionPro-Regular"/>
              </a:rPr>
              <a:t>psychological distress</a:t>
            </a:r>
            <a:r>
              <a:rPr lang="en-US" dirty="0" smtClean="0">
                <a:latin typeface="MinionPro-Regular"/>
              </a:rPr>
              <a:t>, and </a:t>
            </a:r>
            <a:r>
              <a:rPr lang="en-US" dirty="0">
                <a:solidFill>
                  <a:srgbClr val="FF0000"/>
                </a:solidFill>
                <a:latin typeface="MinionPro-Regular"/>
              </a:rPr>
              <a:t>facilitating care </a:t>
            </a:r>
            <a:r>
              <a:rPr lang="en-US" dirty="0">
                <a:latin typeface="MinionPro-Regular"/>
              </a:rPr>
              <a:t>of the </a:t>
            </a:r>
            <a:r>
              <a:rPr lang="en-US" dirty="0" smtClean="0">
                <a:latin typeface="MinionPro-Regular"/>
              </a:rPr>
              <a:t>developmentally delayed </a:t>
            </a:r>
            <a:r>
              <a:rPr lang="en-US" dirty="0">
                <a:latin typeface="MinionPro-Regular"/>
              </a:rPr>
              <a:t>child</a:t>
            </a:r>
            <a:r>
              <a:rPr lang="en-US" dirty="0" smtClean="0">
                <a:latin typeface="MinionPro-Regular"/>
              </a:rPr>
              <a:t>” as </a:t>
            </a:r>
            <a:r>
              <a:rPr lang="en-US" dirty="0">
                <a:latin typeface="MinionPro-Regular"/>
              </a:rPr>
              <a:t>factors to </a:t>
            </a:r>
            <a:r>
              <a:rPr lang="en-US" dirty="0" smtClean="0">
                <a:latin typeface="MinionPro-Regular"/>
              </a:rPr>
              <a:t>consider.</a:t>
            </a:r>
          </a:p>
          <a:p>
            <a:endParaRPr lang="en-US" dirty="0" smtClean="0">
              <a:latin typeface="MinionPro-Regular"/>
            </a:endParaRPr>
          </a:p>
          <a:p>
            <a:r>
              <a:rPr lang="en-US" dirty="0">
                <a:latin typeface="MinionPro-Regular"/>
              </a:rPr>
              <a:t>In the studies reviewed, </a:t>
            </a:r>
            <a:r>
              <a:rPr lang="en-US" b="1" dirty="0" smtClean="0">
                <a:solidFill>
                  <a:srgbClr val="FF0000"/>
                </a:solidFill>
                <a:latin typeface="MinionPro-Regular"/>
              </a:rPr>
              <a:t>the mean </a:t>
            </a:r>
            <a:r>
              <a:rPr lang="en-US" dirty="0">
                <a:latin typeface="MinionPro-Regular"/>
              </a:rPr>
              <a:t>age of treatment discontinuation varied from </a:t>
            </a:r>
            <a:r>
              <a:rPr lang="en-US" b="1" dirty="0" smtClean="0">
                <a:solidFill>
                  <a:srgbClr val="FF0000"/>
                </a:solidFill>
                <a:latin typeface="MinionPro-Regular"/>
              </a:rPr>
              <a:t>10.6 to </a:t>
            </a:r>
            <a:r>
              <a:rPr lang="en-US" b="1" dirty="0">
                <a:solidFill>
                  <a:srgbClr val="FF0000"/>
                </a:solidFill>
                <a:latin typeface="MinionPro-Regular"/>
              </a:rPr>
              <a:t>12 </a:t>
            </a:r>
            <a:r>
              <a:rPr lang="en-US" dirty="0">
                <a:latin typeface="MinionPro-Regular"/>
              </a:rPr>
              <a:t>years, with a mean </a:t>
            </a:r>
            <a:r>
              <a:rPr lang="en-US" b="1" dirty="0">
                <a:solidFill>
                  <a:srgbClr val="00B050"/>
                </a:solidFill>
                <a:latin typeface="MinionPro-Regular"/>
              </a:rPr>
              <a:t>bone age </a:t>
            </a:r>
            <a:r>
              <a:rPr lang="en-US" dirty="0">
                <a:latin typeface="MinionPro-Regular"/>
              </a:rPr>
              <a:t>at discontinuation </a:t>
            </a:r>
            <a:r>
              <a:rPr lang="en-US" dirty="0" smtClean="0">
                <a:latin typeface="MinionPro-Regular"/>
              </a:rPr>
              <a:t>ranging from </a:t>
            </a:r>
            <a:r>
              <a:rPr lang="en-US" b="1" dirty="0">
                <a:solidFill>
                  <a:srgbClr val="00B050"/>
                </a:solidFill>
                <a:latin typeface="MinionPro-Regular"/>
              </a:rPr>
              <a:t>12.1 to 13.9 </a:t>
            </a:r>
            <a:r>
              <a:rPr lang="en-US" dirty="0">
                <a:latin typeface="MinionPro-Regular"/>
              </a:rPr>
              <a:t>years and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MinionPro-Regular"/>
              </a:rPr>
              <a:t>mean age of menarche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MinionPro-Regular"/>
              </a:rPr>
              <a:t>at 12.3 years.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674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992880"/>
          </a:xfrm>
        </p:spPr>
        <p:txBody>
          <a:bodyPr>
            <a:normAutofit/>
          </a:bodyPr>
          <a:lstStyle/>
          <a:p>
            <a:r>
              <a:rPr lang="en-US" b="1" dirty="0">
                <a:latin typeface="MinionPro-Regular"/>
              </a:rPr>
              <a:t>An </a:t>
            </a:r>
            <a:r>
              <a:rPr lang="en-US" b="1" dirty="0" smtClean="0">
                <a:solidFill>
                  <a:srgbClr val="FF0000"/>
                </a:solidFill>
                <a:latin typeface="MinionPro-Regular"/>
              </a:rPr>
              <a:t>important question </a:t>
            </a:r>
            <a:r>
              <a:rPr lang="en-US" b="1" dirty="0">
                <a:latin typeface="MinionPro-Regular"/>
              </a:rPr>
              <a:t>for those girls whose treatment is </a:t>
            </a:r>
            <a:r>
              <a:rPr lang="en-US" b="1" dirty="0" smtClean="0">
                <a:latin typeface="MinionPro-Regular"/>
              </a:rPr>
              <a:t>based on </a:t>
            </a:r>
            <a:r>
              <a:rPr lang="en-US" b="1" dirty="0">
                <a:latin typeface="MinionPro-Regular"/>
              </a:rPr>
              <a:t>the desire to delay menarche is whether the </a:t>
            </a:r>
            <a:r>
              <a:rPr lang="en-US" b="1" dirty="0" smtClean="0">
                <a:latin typeface="MinionPro-Regular"/>
              </a:rPr>
              <a:t>targeted age </a:t>
            </a:r>
            <a:r>
              <a:rPr lang="en-US" b="1" dirty="0">
                <a:latin typeface="MinionPro-Regular"/>
              </a:rPr>
              <a:t>at </a:t>
            </a:r>
            <a:r>
              <a:rPr lang="en-US" b="1" dirty="0" smtClean="0">
                <a:latin typeface="MinionPro-Regular"/>
              </a:rPr>
              <a:t>menarche </a:t>
            </a:r>
            <a:r>
              <a:rPr lang="en-US" b="1" dirty="0">
                <a:latin typeface="MinionPro-Regular"/>
              </a:rPr>
              <a:t>should </a:t>
            </a:r>
            <a:r>
              <a:rPr lang="en-US" b="1" dirty="0">
                <a:solidFill>
                  <a:srgbClr val="FF0000"/>
                </a:solidFill>
                <a:latin typeface="MinionPro-Regular"/>
              </a:rPr>
              <a:t>be closer to 10, 11, or 12 </a:t>
            </a:r>
            <a:r>
              <a:rPr lang="en-US" b="1" dirty="0">
                <a:latin typeface="MinionPro-Regular"/>
              </a:rPr>
              <a:t>years, </a:t>
            </a:r>
            <a:r>
              <a:rPr lang="en-US" b="1" dirty="0" smtClean="0">
                <a:latin typeface="MinionPro-Regular"/>
              </a:rPr>
              <a:t>and to </a:t>
            </a:r>
            <a:r>
              <a:rPr lang="en-US" b="1" dirty="0">
                <a:latin typeface="MinionPro-Regular"/>
              </a:rPr>
              <a:t>what extent parents should have the final say on </a:t>
            </a:r>
            <a:r>
              <a:rPr lang="en-US" b="1" dirty="0" smtClean="0">
                <a:latin typeface="MinionPro-Regular"/>
              </a:rPr>
              <a:t>when their </a:t>
            </a:r>
            <a:r>
              <a:rPr lang="en-US" b="1" dirty="0">
                <a:latin typeface="MinionPro-Regular"/>
              </a:rPr>
              <a:t>child should be allowed to reach menarche</a:t>
            </a:r>
            <a:r>
              <a:rPr lang="en-US" b="1" dirty="0" smtClean="0">
                <a:latin typeface="MinionPro-Regular"/>
              </a:rPr>
              <a:t>.</a:t>
            </a:r>
          </a:p>
          <a:p>
            <a:endParaRPr lang="en-US" b="1" dirty="0" smtClean="0">
              <a:latin typeface="MinionPro-Regular"/>
            </a:endParaRPr>
          </a:p>
          <a:p>
            <a:r>
              <a:rPr lang="en-US" b="1" dirty="0" smtClean="0">
                <a:latin typeface="MinionPro-Regular"/>
              </a:rPr>
              <a:t> After discontinuation </a:t>
            </a:r>
            <a:r>
              <a:rPr lang="en-US" b="1" dirty="0">
                <a:latin typeface="MinionPro-Regular"/>
              </a:rPr>
              <a:t>of </a:t>
            </a:r>
            <a:r>
              <a:rPr lang="en-US" b="1" dirty="0" err="1">
                <a:latin typeface="MinionPro-Regular"/>
              </a:rPr>
              <a:t>GnRHa</a:t>
            </a:r>
            <a:r>
              <a:rPr lang="en-US" b="1" dirty="0">
                <a:latin typeface="MinionPro-Regular"/>
              </a:rPr>
              <a:t> therapy, menarche occurs </a:t>
            </a:r>
            <a:r>
              <a:rPr lang="en-US" b="1" dirty="0" smtClean="0">
                <a:latin typeface="MinionPro-Regular"/>
              </a:rPr>
              <a:t>on the </a:t>
            </a:r>
            <a:r>
              <a:rPr lang="en-US" b="1" dirty="0">
                <a:latin typeface="MinionPro-Regular"/>
              </a:rPr>
              <a:t>average 1.4 years later (</a:t>
            </a:r>
            <a:r>
              <a:rPr lang="en-US" b="1" dirty="0">
                <a:solidFill>
                  <a:srgbClr val="FF0000"/>
                </a:solidFill>
                <a:latin typeface="MinionPro-Regular"/>
              </a:rPr>
              <a:t>range 0.7–2.4</a:t>
            </a:r>
            <a:r>
              <a:rPr lang="en-US" b="1" dirty="0">
                <a:latin typeface="MinionPro-Regular"/>
              </a:rPr>
              <a:t>) </a:t>
            </a:r>
            <a:r>
              <a:rPr lang="en-US" b="1" dirty="0" smtClean="0">
                <a:latin typeface="MinionPro-Regular"/>
              </a:rPr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37033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1358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latin typeface="MinionPro-Regular"/>
              </a:rPr>
              <a:t>Stopping treatment </a:t>
            </a:r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latin typeface="MinionPro-Regular"/>
              </a:rPr>
              <a:t>by the age of 10 </a:t>
            </a:r>
            <a:r>
              <a:rPr lang="en-US" b="1" dirty="0">
                <a:latin typeface="MinionPro-Regular"/>
              </a:rPr>
              <a:t>years should, for most girls, </a:t>
            </a:r>
            <a:r>
              <a:rPr lang="en-US" b="1" dirty="0" smtClean="0">
                <a:latin typeface="MinionPro-Regular"/>
              </a:rPr>
              <a:t>ensure that </a:t>
            </a:r>
            <a:r>
              <a:rPr lang="en-US" b="1" dirty="0">
                <a:latin typeface="MinionPro-Regular"/>
              </a:rPr>
              <a:t>menarche will not occur until the age of </a:t>
            </a:r>
            <a:r>
              <a:rPr lang="en-US" b="1" dirty="0" smtClean="0">
                <a:latin typeface="MinionPro-Regular"/>
              </a:rPr>
              <a:t>10.5–12.0 </a:t>
            </a:r>
            <a:r>
              <a:rPr lang="en-US" b="1" dirty="0">
                <a:latin typeface="MinionPro-Regular"/>
              </a:rPr>
              <a:t>years, and most likely not before the age of 11 years</a:t>
            </a:r>
            <a:r>
              <a:rPr lang="en-US" b="1" dirty="0" smtClean="0">
                <a:latin typeface="MinionPro-Regular"/>
              </a:rPr>
              <a:t>.</a:t>
            </a:r>
          </a:p>
          <a:p>
            <a:pPr marL="0" indent="0">
              <a:buNone/>
            </a:pPr>
            <a:endParaRPr lang="en-US" b="1" dirty="0">
              <a:latin typeface="MinionPro-Regular"/>
            </a:endParaRPr>
          </a:p>
          <a:p>
            <a:pPr marL="0" indent="0" algn="ctr">
              <a:buNone/>
            </a:pPr>
            <a:r>
              <a:rPr lang="en-US" b="1" i="1" u="sng" dirty="0" smtClean="0">
                <a:solidFill>
                  <a:srgbClr val="00B050"/>
                </a:solidFill>
                <a:latin typeface="MinionPro-Regular"/>
              </a:rPr>
              <a:t>It </a:t>
            </a:r>
            <a:r>
              <a:rPr lang="en-US" b="1" i="1" u="sng" dirty="0">
                <a:solidFill>
                  <a:srgbClr val="00B050"/>
                </a:solidFill>
                <a:latin typeface="MinionPro-Regular"/>
              </a:rPr>
              <a:t>seems reasonable in most </a:t>
            </a:r>
            <a:r>
              <a:rPr lang="en-US" b="1" i="1" u="sng" dirty="0" smtClean="0">
                <a:solidFill>
                  <a:srgbClr val="00B050"/>
                </a:solidFill>
                <a:latin typeface="MinionPro-Regular"/>
              </a:rPr>
              <a:t>cases to </a:t>
            </a:r>
            <a:r>
              <a:rPr lang="en-US" b="1" i="1" u="sng" dirty="0">
                <a:solidFill>
                  <a:srgbClr val="00B050"/>
                </a:solidFill>
                <a:latin typeface="MinionPro-Regular"/>
              </a:rPr>
              <a:t>discontinue </a:t>
            </a:r>
            <a:r>
              <a:rPr lang="en-US" b="1" i="1" u="sng" dirty="0" err="1">
                <a:solidFill>
                  <a:srgbClr val="00B050"/>
                </a:solidFill>
                <a:latin typeface="MinionPro-Regular"/>
              </a:rPr>
              <a:t>GnRHa</a:t>
            </a:r>
            <a:r>
              <a:rPr lang="en-US" b="1" i="1" u="sng" dirty="0">
                <a:solidFill>
                  <a:srgbClr val="00B050"/>
                </a:solidFill>
                <a:latin typeface="MinionPro-Regular"/>
              </a:rPr>
              <a:t> no later than 10 years, with </a:t>
            </a:r>
            <a:r>
              <a:rPr lang="en-US" b="1" i="1" u="sng" dirty="0" smtClean="0">
                <a:solidFill>
                  <a:srgbClr val="00B050"/>
                </a:solidFill>
                <a:latin typeface="MinionPro-Regular"/>
              </a:rPr>
              <a:t>exceptions made </a:t>
            </a:r>
            <a:r>
              <a:rPr lang="en-US" b="1" i="1" u="sng" dirty="0">
                <a:solidFill>
                  <a:srgbClr val="00B050"/>
                </a:solidFill>
                <a:latin typeface="MinionPro-Regular"/>
              </a:rPr>
              <a:t>in rare cases of severe psychosocial stress and</a:t>
            </a:r>
            <a:r>
              <a:rPr lang="en-US" b="1" i="1" u="sng" dirty="0" smtClean="0">
                <a:solidFill>
                  <a:srgbClr val="00B050"/>
                </a:solidFill>
                <a:latin typeface="MinionPro-Regular"/>
              </a:rPr>
              <a:t>, perhaps</a:t>
            </a:r>
            <a:r>
              <a:rPr lang="en-US" b="1" i="1" u="sng" dirty="0">
                <a:solidFill>
                  <a:srgbClr val="00B050"/>
                </a:solidFill>
                <a:latin typeface="MinionPro-Regular"/>
              </a:rPr>
              <a:t>, a very low PAH</a:t>
            </a:r>
            <a:r>
              <a:rPr lang="en-US" b="1" i="1" u="sng" dirty="0" smtClean="0">
                <a:solidFill>
                  <a:srgbClr val="00B050"/>
                </a:solidFill>
                <a:latin typeface="MinionPro-Regular"/>
              </a:rPr>
              <a:t>.</a:t>
            </a:r>
          </a:p>
          <a:p>
            <a:pPr marL="0" indent="0">
              <a:buNone/>
            </a:pPr>
            <a:endParaRPr lang="en-US" b="1" dirty="0">
              <a:latin typeface="MinionPro-Regular"/>
            </a:endParaRPr>
          </a:p>
          <a:p>
            <a:pPr marL="0" indent="0">
              <a:buNone/>
            </a:pPr>
            <a:r>
              <a:rPr lang="en-US" b="1" dirty="0" smtClean="0">
                <a:latin typeface="MinionPro-Regular"/>
              </a:rPr>
              <a:t>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MinionPro-Regular"/>
              </a:rPr>
              <a:t>More study is needed to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MinionPro-Regular"/>
              </a:rPr>
              <a:t>confirm that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MinionPro-Regular"/>
              </a:rPr>
              <a:t>prolonged treatment beyond the age of 10 years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MinionPro-Regular"/>
              </a:rPr>
              <a:t>is beneficial </a:t>
            </a:r>
            <a:r>
              <a:rPr lang="en-US" b="1" dirty="0">
                <a:latin typeface="MinionPro-Regular"/>
              </a:rPr>
              <a:t>and does not inadvertently affect height </a:t>
            </a:r>
            <a:r>
              <a:rPr lang="en-US" b="1" dirty="0" smtClean="0">
                <a:latin typeface="MinionPro-Regular"/>
              </a:rPr>
              <a:t>outcomes negatively </a:t>
            </a:r>
            <a:r>
              <a:rPr lang="en-US" b="1" dirty="0">
                <a:latin typeface="MinionPro-Regular"/>
              </a:rPr>
              <a:t>by further suppressing an </a:t>
            </a:r>
            <a:r>
              <a:rPr lang="en-US" b="1" dirty="0" smtClean="0">
                <a:latin typeface="MinionPro-Regular"/>
              </a:rPr>
              <a:t>adequate growth </a:t>
            </a:r>
            <a:r>
              <a:rPr lang="en-US" b="1" dirty="0">
                <a:latin typeface="MinionPro-Regular"/>
              </a:rPr>
              <a:t>spurt.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31784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3845511" cy="1143000"/>
          </a:xfrm>
        </p:spPr>
        <p:txBody>
          <a:bodyPr/>
          <a:lstStyle/>
          <a:p>
            <a:r>
              <a:rPr lang="en-US" b="1" dirty="0">
                <a:latin typeface="MyriadPro-Bold"/>
              </a:rPr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676400"/>
            <a:ext cx="6400800" cy="48768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MinionPro-Regular"/>
              </a:rPr>
              <a:t>Treatment decisions with </a:t>
            </a:r>
            <a:r>
              <a:rPr lang="en-US" b="1" dirty="0" err="1">
                <a:latin typeface="MinionPro-Regular"/>
              </a:rPr>
              <a:t>GnRHa</a:t>
            </a:r>
            <a:r>
              <a:rPr lang="en-US" b="1" dirty="0">
                <a:latin typeface="MinionPro-Regular"/>
              </a:rPr>
              <a:t> </a:t>
            </a:r>
            <a:r>
              <a:rPr lang="en-US" b="1" dirty="0" smtClean="0">
                <a:latin typeface="MinionPro-Regular"/>
              </a:rPr>
              <a:t>therapies</a:t>
            </a:r>
            <a:r>
              <a:rPr lang="en-US" b="1" dirty="0">
                <a:latin typeface="MinionPro-Regular"/>
              </a:rPr>
              <a:t>, as </a:t>
            </a:r>
            <a:r>
              <a:rPr lang="en-US" b="1" dirty="0" smtClean="0">
                <a:latin typeface="MinionPro-Regular"/>
              </a:rPr>
              <a:t>all medical </a:t>
            </a:r>
            <a:r>
              <a:rPr lang="en-US" b="1" dirty="0">
                <a:latin typeface="MinionPro-Regular"/>
              </a:rPr>
              <a:t>interventions</a:t>
            </a:r>
            <a:r>
              <a:rPr lang="en-US" b="1" dirty="0" smtClean="0">
                <a:latin typeface="MinionPro-Regular"/>
              </a:rPr>
              <a:t>, should </a:t>
            </a:r>
            <a:r>
              <a:rPr lang="en-US" b="1" dirty="0">
                <a:latin typeface="MinionPro-Regular"/>
              </a:rPr>
              <a:t>attempt to balance benefits</a:t>
            </a:r>
            <a:r>
              <a:rPr lang="en-US" b="1" dirty="0" smtClean="0">
                <a:latin typeface="MinionPro-Regular"/>
              </a:rPr>
              <a:t>, risks</a:t>
            </a:r>
            <a:r>
              <a:rPr lang="en-US" b="1" dirty="0">
                <a:latin typeface="MinionPro-Regular"/>
              </a:rPr>
              <a:t>, and costs for the individual child</a:t>
            </a:r>
            <a:r>
              <a:rPr lang="en-US" b="1" dirty="0" smtClean="0">
                <a:latin typeface="MinionPro-Regular"/>
              </a:rPr>
              <a:t>.</a:t>
            </a:r>
          </a:p>
          <a:p>
            <a:endParaRPr lang="en-US" b="1" dirty="0" smtClean="0">
              <a:latin typeface="MinionPro-Regular"/>
            </a:endParaRPr>
          </a:p>
          <a:p>
            <a:r>
              <a:rPr lang="en-US" b="1" dirty="0" smtClean="0">
                <a:latin typeface="MinionPro-Regular"/>
              </a:rPr>
              <a:t>&lt;7y</a:t>
            </a:r>
          </a:p>
          <a:p>
            <a:endParaRPr lang="en-US" b="1" dirty="0" smtClean="0">
              <a:latin typeface="MinionPro-Regular"/>
            </a:endParaRPr>
          </a:p>
          <a:p>
            <a:r>
              <a:rPr lang="en-US" b="1" dirty="0" smtClean="0">
                <a:latin typeface="MinionPro-Regular"/>
              </a:rPr>
              <a:t>7-9y</a:t>
            </a:r>
          </a:p>
          <a:p>
            <a:endParaRPr lang="en-US" b="1" dirty="0" smtClean="0">
              <a:latin typeface="MinionPro-Regular"/>
            </a:endParaRPr>
          </a:p>
          <a:p>
            <a:r>
              <a:rPr lang="en-US" b="1" dirty="0" smtClean="0">
                <a:latin typeface="MinionPro-Regular"/>
              </a:rPr>
              <a:t>&gt;9y</a:t>
            </a:r>
          </a:p>
          <a:p>
            <a:endParaRPr lang="en-US" b="1" dirty="0" smtClean="0">
              <a:latin typeface="MinionPro-Regular"/>
            </a:endParaRPr>
          </a:p>
          <a:p>
            <a:r>
              <a:rPr lang="en-US" b="1" dirty="0">
                <a:latin typeface="MinionPro-Regular"/>
              </a:rPr>
              <a:t>Stopping treatment by the age of 10 years </a:t>
            </a:r>
            <a:endParaRPr lang="en-US" b="1" dirty="0" smtClean="0">
              <a:latin typeface="MinionPro-Regular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40627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200" y="0"/>
            <a:ext cx="99822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257368"/>
            <a:ext cx="4419600" cy="1647632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Thank you for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patience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/>
            </a:r>
            <a:br>
              <a:rPr lang="en-US" dirty="0">
                <a:solidFill>
                  <a:schemeClr val="bg2">
                    <a:lumMod val="90000"/>
                  </a:schemeClr>
                </a:solidFill>
              </a:rPr>
            </a:b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1798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4759911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  <a:latin typeface="MyriadPro-Bold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57400"/>
            <a:ext cx="7162800" cy="3657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MyriadPro-Regular"/>
              </a:rPr>
              <a:t>The use of gonadotropin-releasing hormone analogs</a:t>
            </a:r>
          </a:p>
          <a:p>
            <a:pPr marL="0" indent="0">
              <a:buNone/>
            </a:pPr>
            <a:r>
              <a:rPr lang="en-US" b="1" dirty="0">
                <a:latin typeface="MyriadPro-Regular"/>
              </a:rPr>
              <a:t>(</a:t>
            </a:r>
            <a:r>
              <a:rPr lang="en-US" b="1" dirty="0" err="1">
                <a:latin typeface="MyriadPro-Regular"/>
              </a:rPr>
              <a:t>GnRHa</a:t>
            </a:r>
            <a:r>
              <a:rPr lang="en-US" b="1" dirty="0">
                <a:latin typeface="MyriadPro-Regular"/>
              </a:rPr>
              <a:t>) for the treatment of central precocious puberty</a:t>
            </a:r>
          </a:p>
          <a:p>
            <a:pPr marL="0" indent="0">
              <a:buNone/>
            </a:pPr>
            <a:r>
              <a:rPr lang="en-US" b="1" dirty="0">
                <a:latin typeface="MyriadPro-Regular"/>
              </a:rPr>
              <a:t>(CPP), especially in girls, has increased rapidly in recent</a:t>
            </a:r>
          </a:p>
          <a:p>
            <a:pPr marL="0" indent="0">
              <a:buNone/>
            </a:pPr>
            <a:r>
              <a:rPr lang="en-US" b="1" dirty="0">
                <a:latin typeface="MyriadPro-Regular"/>
              </a:rPr>
              <a:t>years. </a:t>
            </a:r>
            <a:endParaRPr lang="en-US" b="1" dirty="0" smtClean="0">
              <a:latin typeface="MyriadPro-Regular"/>
            </a:endParaRPr>
          </a:p>
          <a:p>
            <a:pPr marL="0" indent="0">
              <a:buNone/>
            </a:pPr>
            <a:endParaRPr lang="en-US" b="1" dirty="0" smtClean="0">
              <a:latin typeface="MyriadPro-Regular"/>
            </a:endParaRPr>
          </a:p>
          <a:p>
            <a:pPr marL="0" indent="0">
              <a:buNone/>
            </a:pPr>
            <a:endParaRPr lang="en-US" b="1" dirty="0" smtClean="0">
              <a:latin typeface="MyriadPro-Regular"/>
            </a:endParaRPr>
          </a:p>
          <a:p>
            <a:pPr marL="0" indent="0">
              <a:buNone/>
            </a:pPr>
            <a:r>
              <a:rPr lang="en-US" b="1" dirty="0" smtClean="0">
                <a:latin typeface="MyriadPro-Regular"/>
              </a:rPr>
              <a:t>In </a:t>
            </a:r>
            <a:r>
              <a:rPr lang="en-US" b="1" dirty="0">
                <a:latin typeface="MyriadPro-Regular"/>
              </a:rPr>
              <a:t>the context of a secular trend towards earlier puberty</a:t>
            </a:r>
          </a:p>
          <a:p>
            <a:pPr marL="0" indent="0">
              <a:buNone/>
            </a:pPr>
            <a:r>
              <a:rPr lang="en-US" b="1" dirty="0">
                <a:latin typeface="MyriadPro-Regular"/>
              </a:rPr>
              <a:t>onset, many girls now treated for CPP are healthy </a:t>
            </a:r>
            <a:r>
              <a:rPr lang="en-US" b="1" dirty="0" smtClean="0">
                <a:latin typeface="MyriadPro-Regular"/>
              </a:rPr>
              <a:t>children experiencing </a:t>
            </a:r>
            <a:r>
              <a:rPr lang="en-US" b="1" dirty="0">
                <a:latin typeface="MyriadPro-Regular"/>
              </a:rPr>
              <a:t>puberty onset within the early end of </a:t>
            </a:r>
            <a:r>
              <a:rPr lang="en-US" b="1" dirty="0" smtClean="0">
                <a:latin typeface="MyriadPro-Regular"/>
              </a:rPr>
              <a:t>the normal </a:t>
            </a:r>
            <a:r>
              <a:rPr lang="en-US" b="1" dirty="0">
                <a:latin typeface="MyriadPro-Regular"/>
              </a:rPr>
              <a:t>range. </a:t>
            </a:r>
            <a:endParaRPr lang="en-US" b="1" dirty="0" smtClean="0">
              <a:latin typeface="MyriadPro-Regular"/>
            </a:endParaRPr>
          </a:p>
          <a:p>
            <a:pPr marL="0" indent="0">
              <a:buNone/>
            </a:pPr>
            <a:endParaRPr lang="en-US" b="1" dirty="0">
              <a:latin typeface="Myriad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4577317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95400" y="609600"/>
            <a:ext cx="6512511" cy="1143000"/>
          </a:xfrm>
        </p:spPr>
        <p:txBody>
          <a:bodyPr/>
          <a:lstStyle/>
          <a:p>
            <a:pPr algn="l"/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2209800"/>
            <a:ext cx="6400800" cy="347472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b="1" i="1" u="sng" dirty="0" smtClean="0"/>
              <a:t>8 y/o girl</a:t>
            </a:r>
          </a:p>
          <a:p>
            <a:r>
              <a:rPr lang="en-US" dirty="0"/>
              <a:t>SMR= III</a:t>
            </a:r>
          </a:p>
          <a:p>
            <a:r>
              <a:rPr lang="en-US" dirty="0" err="1"/>
              <a:t>Ht</a:t>
            </a:r>
            <a:r>
              <a:rPr lang="en-US" dirty="0"/>
              <a:t>=133</a:t>
            </a:r>
          </a:p>
          <a:p>
            <a:endParaRPr lang="en-US" dirty="0" smtClean="0"/>
          </a:p>
          <a:p>
            <a:r>
              <a:rPr lang="en-US" dirty="0" smtClean="0"/>
              <a:t>BA=10 y</a:t>
            </a:r>
          </a:p>
          <a:p>
            <a:endParaRPr lang="en-US" dirty="0" smtClean="0"/>
          </a:p>
          <a:p>
            <a:r>
              <a:rPr lang="en-US" dirty="0" err="1" smtClean="0"/>
              <a:t>M.Ht</a:t>
            </a:r>
            <a:r>
              <a:rPr lang="en-US" dirty="0" smtClean="0"/>
              <a:t>=155</a:t>
            </a:r>
          </a:p>
          <a:p>
            <a:r>
              <a:rPr lang="en-US" dirty="0" err="1" smtClean="0"/>
              <a:t>P.Ht</a:t>
            </a:r>
            <a:r>
              <a:rPr lang="en-US" dirty="0" smtClean="0"/>
              <a:t>=175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947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512511" cy="1143000"/>
          </a:xfrm>
        </p:spPr>
        <p:txBody>
          <a:bodyPr/>
          <a:lstStyle/>
          <a:p>
            <a:pPr algn="l"/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00" y="2209800"/>
            <a:ext cx="6400800" cy="347472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300" b="1" i="1" u="sng" dirty="0" smtClean="0"/>
              <a:t>9.5 y/o girl</a:t>
            </a:r>
          </a:p>
          <a:p>
            <a:r>
              <a:rPr lang="en-US" dirty="0" smtClean="0"/>
              <a:t>SMR=III</a:t>
            </a:r>
          </a:p>
          <a:p>
            <a:r>
              <a:rPr lang="en-US" dirty="0" err="1" smtClean="0"/>
              <a:t>Ht</a:t>
            </a:r>
            <a:r>
              <a:rPr lang="en-US" dirty="0" smtClean="0"/>
              <a:t>=131</a:t>
            </a:r>
          </a:p>
          <a:p>
            <a:r>
              <a:rPr lang="en-US" dirty="0" smtClean="0"/>
              <a:t>Preterm 1200g</a:t>
            </a:r>
          </a:p>
          <a:p>
            <a:endParaRPr lang="en-US" dirty="0"/>
          </a:p>
          <a:p>
            <a:r>
              <a:rPr lang="en-US" dirty="0" smtClean="0"/>
              <a:t>BA=10-4/12</a:t>
            </a:r>
          </a:p>
          <a:p>
            <a:r>
              <a:rPr lang="en-US" dirty="0" smtClean="0"/>
              <a:t>Lab  data   normal</a:t>
            </a:r>
          </a:p>
          <a:p>
            <a:endParaRPr lang="en-US" dirty="0"/>
          </a:p>
          <a:p>
            <a:r>
              <a:rPr lang="en-US" dirty="0" err="1" smtClean="0"/>
              <a:t>M.Ht</a:t>
            </a:r>
            <a:r>
              <a:rPr lang="en-US" dirty="0" smtClean="0"/>
              <a:t>=165</a:t>
            </a:r>
          </a:p>
          <a:p>
            <a:r>
              <a:rPr lang="en-US" dirty="0" err="1" smtClean="0"/>
              <a:t>P.Ht</a:t>
            </a:r>
            <a:r>
              <a:rPr lang="en-US" dirty="0" smtClean="0"/>
              <a:t>=179</a:t>
            </a:r>
          </a:p>
          <a:p>
            <a:endParaRPr lang="en-US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5771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55089" y="838200"/>
            <a:ext cx="6512511" cy="1143000"/>
          </a:xfrm>
        </p:spPr>
        <p:txBody>
          <a:bodyPr/>
          <a:lstStyle/>
          <a:p>
            <a:pPr algn="l"/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2438400"/>
            <a:ext cx="6400800" cy="347472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b="1" i="1" u="sng" dirty="0" smtClean="0"/>
              <a:t>8-4/12 y/o girl</a:t>
            </a:r>
          </a:p>
          <a:p>
            <a:r>
              <a:rPr lang="en-US" dirty="0" smtClean="0"/>
              <a:t>SMR=II</a:t>
            </a:r>
          </a:p>
          <a:p>
            <a:r>
              <a:rPr lang="en-US" dirty="0" err="1" smtClean="0"/>
              <a:t>Ht</a:t>
            </a:r>
            <a:r>
              <a:rPr lang="en-US" dirty="0" smtClean="0"/>
              <a:t>=137</a:t>
            </a:r>
          </a:p>
          <a:p>
            <a:endParaRPr lang="en-US" dirty="0"/>
          </a:p>
          <a:p>
            <a:r>
              <a:rPr lang="en-US" dirty="0" smtClean="0"/>
              <a:t>BA=10 y</a:t>
            </a:r>
          </a:p>
          <a:p>
            <a:endParaRPr lang="en-US" dirty="0"/>
          </a:p>
          <a:p>
            <a:r>
              <a:rPr lang="en-US" dirty="0" err="1" smtClean="0"/>
              <a:t>M.Ht</a:t>
            </a:r>
            <a:r>
              <a:rPr lang="en-US" dirty="0" smtClean="0"/>
              <a:t>=162</a:t>
            </a:r>
          </a:p>
          <a:p>
            <a:r>
              <a:rPr lang="en-US" dirty="0" err="1" smtClean="0"/>
              <a:t>P.Ht</a:t>
            </a:r>
            <a:r>
              <a:rPr lang="en-US" dirty="0" smtClean="0"/>
              <a:t>=170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418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00" y="1143000"/>
            <a:ext cx="64008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MinionPro-Regular"/>
              </a:rPr>
              <a:t>Initial trials </a:t>
            </a:r>
            <a:r>
              <a:rPr lang="en-US" b="1" dirty="0">
                <a:latin typeface="MinionPro-Regular"/>
              </a:rPr>
              <a:t>of </a:t>
            </a:r>
            <a:r>
              <a:rPr lang="en-US" b="1" dirty="0" err="1">
                <a:latin typeface="MinionPro-Regular"/>
              </a:rPr>
              <a:t>GnRHa</a:t>
            </a:r>
            <a:r>
              <a:rPr lang="en-US" b="1" dirty="0">
                <a:latin typeface="MinionPro-Regular"/>
              </a:rPr>
              <a:t> therapy focused on children with </a:t>
            </a:r>
            <a:r>
              <a:rPr lang="en-US" b="1" dirty="0" smtClean="0">
                <a:latin typeface="MinionPro-Regular"/>
              </a:rPr>
              <a:t>very early-onset </a:t>
            </a:r>
            <a:r>
              <a:rPr lang="en-US" b="1" dirty="0">
                <a:latin typeface="MinionPro-Regular"/>
              </a:rPr>
              <a:t>and rapidly progressing puberty, </a:t>
            </a:r>
            <a:endParaRPr lang="en-US" b="1" dirty="0" smtClean="0">
              <a:latin typeface="MinionPro-Regular"/>
            </a:endParaRPr>
          </a:p>
          <a:p>
            <a:pPr marL="0" indent="0">
              <a:buNone/>
            </a:pPr>
            <a:endParaRPr lang="en-US" b="1" dirty="0" smtClean="0">
              <a:latin typeface="MinionPro-Regular"/>
            </a:endParaRPr>
          </a:p>
          <a:p>
            <a:pPr marL="0" indent="0">
              <a:buNone/>
            </a:pPr>
            <a:r>
              <a:rPr lang="en-US" b="1" dirty="0" smtClean="0">
                <a:latin typeface="MinionPro-Regular"/>
              </a:rPr>
              <a:t>whereas the treatment </a:t>
            </a:r>
            <a:r>
              <a:rPr lang="en-US" b="1" dirty="0">
                <a:latin typeface="MinionPro-Regular"/>
              </a:rPr>
              <a:t>of 7-to-9-year-old girls for several years to </a:t>
            </a:r>
            <a:r>
              <a:rPr lang="en-US" b="1" dirty="0" smtClean="0">
                <a:latin typeface="MinionPro-Regular"/>
              </a:rPr>
              <a:t>possibly and </a:t>
            </a:r>
            <a:r>
              <a:rPr lang="en-US" b="1" dirty="0">
                <a:latin typeface="MinionPro-Regular"/>
              </a:rPr>
              <a:t>modestly increase AH (perhaps 5 cm</a:t>
            </a:r>
            <a:r>
              <a:rPr lang="en-US" b="1" dirty="0" smtClean="0">
                <a:latin typeface="MinionPro-Regular"/>
              </a:rPr>
              <a:t>)</a:t>
            </a:r>
          </a:p>
          <a:p>
            <a:pPr marL="0" indent="0">
              <a:buNone/>
            </a:pPr>
            <a:endParaRPr lang="en-US" b="1" dirty="0" smtClean="0">
              <a:latin typeface="MinionPro-Regular"/>
            </a:endParaRPr>
          </a:p>
          <a:p>
            <a:pPr marL="0" indent="0">
              <a:buNone/>
            </a:pPr>
            <a:r>
              <a:rPr lang="en-US" b="1" dirty="0" smtClean="0">
                <a:latin typeface="MinionPro-Regular"/>
              </a:rPr>
              <a:t> seems analogous </a:t>
            </a:r>
            <a:r>
              <a:rPr lang="en-US" b="1" dirty="0">
                <a:latin typeface="MinionPro-Regular"/>
              </a:rPr>
              <a:t>to using GH to slightly increase the AH of </a:t>
            </a:r>
            <a:r>
              <a:rPr lang="en-US" b="1" dirty="0" smtClean="0">
                <a:latin typeface="MinionPro-Regular"/>
              </a:rPr>
              <a:t>a healthy </a:t>
            </a:r>
            <a:r>
              <a:rPr lang="en-US" b="1" dirty="0">
                <a:latin typeface="MinionPro-Regular"/>
              </a:rPr>
              <a:t>boy with a PAH in the low normal range.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00776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4988511" cy="1143000"/>
          </a:xfrm>
        </p:spPr>
        <p:txBody>
          <a:bodyPr/>
          <a:lstStyle/>
          <a:p>
            <a:r>
              <a:rPr lang="en-US" b="1" dirty="0" err="1">
                <a:latin typeface="MyriadPro-Bold"/>
              </a:rPr>
              <a:t>GnRH</a:t>
            </a:r>
            <a:r>
              <a:rPr lang="en-US" b="1" dirty="0">
                <a:latin typeface="MyriadPro-Bold"/>
              </a:rPr>
              <a:t> Analogs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981200"/>
            <a:ext cx="6400800" cy="4160520"/>
          </a:xfrm>
        </p:spPr>
        <p:txBody>
          <a:bodyPr/>
          <a:lstStyle/>
          <a:p>
            <a:r>
              <a:rPr lang="en-US" b="1" dirty="0">
                <a:latin typeface="MyriadPro-Bold"/>
              </a:rPr>
              <a:t>Increase AH in Children with </a:t>
            </a:r>
            <a:r>
              <a:rPr lang="en-US" b="1" dirty="0" smtClean="0">
                <a:latin typeface="MyriadPro-Bold"/>
              </a:rPr>
              <a:t>CPP</a:t>
            </a:r>
          </a:p>
          <a:p>
            <a:r>
              <a:rPr lang="en-US" b="1" dirty="0">
                <a:latin typeface="MyriadPro-Bold"/>
              </a:rPr>
              <a:t>Psychological </a:t>
            </a:r>
            <a:r>
              <a:rPr lang="en-US" b="1" dirty="0" smtClean="0">
                <a:latin typeface="MyriadPro-Bold"/>
              </a:rPr>
              <a:t>Problems</a:t>
            </a:r>
          </a:p>
          <a:p>
            <a:r>
              <a:rPr lang="en-US" b="1" dirty="0">
                <a:latin typeface="MyriadPro-Bold"/>
              </a:rPr>
              <a:t>Prevention of Potential Early Menarche in </a:t>
            </a:r>
            <a:r>
              <a:rPr lang="en-US" b="1" dirty="0" smtClean="0">
                <a:latin typeface="MyriadPro-Bold"/>
              </a:rPr>
              <a:t>Girls with CPP</a:t>
            </a:r>
          </a:p>
          <a:p>
            <a:r>
              <a:rPr lang="en-US" b="1" dirty="0" smtClean="0">
                <a:latin typeface="MyriadPro-Bold"/>
              </a:rPr>
              <a:t>Parents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446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primary rationale for CPP suppression is concern</a:t>
            </a:r>
          </a:p>
          <a:p>
            <a:r>
              <a:rPr lang="en-US" dirty="0"/>
              <a:t>that growth plates will fuse prematurely resulting in</a:t>
            </a:r>
          </a:p>
          <a:p>
            <a:r>
              <a:rPr lang="en-US" dirty="0"/>
              <a:t>height attainment significantly below the genetic </a:t>
            </a:r>
            <a:r>
              <a:rPr lang="en-US" dirty="0" smtClean="0"/>
              <a:t>target height.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Indeed, the treatment of children with very </a:t>
            </a:r>
            <a:r>
              <a:rPr lang="en-US" dirty="0" smtClean="0">
                <a:solidFill>
                  <a:srgbClr val="C00000"/>
                </a:solidFill>
              </a:rPr>
              <a:t>early onset CPP </a:t>
            </a:r>
            <a:r>
              <a:rPr lang="en-US" dirty="0">
                <a:solidFill>
                  <a:srgbClr val="C00000"/>
                </a:solidFill>
              </a:rPr>
              <a:t>often results in an AH which significantly </a:t>
            </a:r>
            <a:r>
              <a:rPr lang="en-US" dirty="0" smtClean="0">
                <a:solidFill>
                  <a:srgbClr val="C00000"/>
                </a:solidFill>
              </a:rPr>
              <a:t>exceeds PAH </a:t>
            </a:r>
            <a:r>
              <a:rPr lang="en-US" dirty="0">
                <a:solidFill>
                  <a:srgbClr val="C00000"/>
                </a:solidFill>
              </a:rPr>
              <a:t>at the initiation of therapy.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2286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MyriadPro-Bold"/>
              </a:rPr>
              <a:t>Do </a:t>
            </a:r>
            <a:r>
              <a:rPr lang="en-US" b="1" dirty="0" err="1">
                <a:latin typeface="MyriadPro-Bold"/>
              </a:rPr>
              <a:t>GnRH</a:t>
            </a:r>
            <a:r>
              <a:rPr lang="en-US" b="1" dirty="0">
                <a:latin typeface="MyriadPro-Bold"/>
              </a:rPr>
              <a:t> Analogs Increase AH in Children with CPP?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130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5262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MinionPro-Regular"/>
              </a:rPr>
              <a:t>The </a:t>
            </a:r>
            <a:r>
              <a:rPr lang="en-US" b="1" dirty="0">
                <a:latin typeface="MinionPro-Regular"/>
              </a:rPr>
              <a:t>greatest height gain has been observed in girls</a:t>
            </a:r>
          </a:p>
          <a:p>
            <a:pPr marL="0" indent="0">
              <a:buNone/>
            </a:pPr>
            <a:r>
              <a:rPr lang="en-US" b="1" dirty="0">
                <a:latin typeface="MinionPro-Regular"/>
              </a:rPr>
              <a:t>with onset of puberty </a:t>
            </a:r>
            <a:r>
              <a:rPr lang="en-US" b="1" dirty="0">
                <a:solidFill>
                  <a:srgbClr val="FF0000"/>
                </a:solidFill>
                <a:latin typeface="MinionPro-Regular"/>
              </a:rPr>
              <a:t>at &lt; 6 </a:t>
            </a:r>
            <a:r>
              <a:rPr lang="en-US" b="1" dirty="0" smtClean="0">
                <a:solidFill>
                  <a:srgbClr val="FF0000"/>
                </a:solidFill>
                <a:latin typeface="MinionPro-Regular"/>
              </a:rPr>
              <a:t>years</a:t>
            </a:r>
            <a:r>
              <a:rPr lang="en-US" b="1" dirty="0" smtClean="0">
                <a:latin typeface="MinionPro-Regular"/>
              </a:rPr>
              <a:t>.</a:t>
            </a:r>
          </a:p>
          <a:p>
            <a:pPr marL="0" indent="0">
              <a:buNone/>
            </a:pPr>
            <a:endParaRPr lang="en-US" b="1" dirty="0">
              <a:latin typeface="MinionPro-Regular"/>
            </a:endParaRPr>
          </a:p>
          <a:p>
            <a:pPr marL="0" indent="0">
              <a:buNone/>
            </a:pPr>
            <a:r>
              <a:rPr lang="en-US" b="1" dirty="0" smtClean="0">
                <a:latin typeface="MinionPro-Regular"/>
              </a:rPr>
              <a:t>Girls </a:t>
            </a:r>
            <a:r>
              <a:rPr lang="en-US" b="1" dirty="0">
                <a:latin typeface="MinionPro-Regular"/>
              </a:rPr>
              <a:t>with onset between </a:t>
            </a:r>
            <a:r>
              <a:rPr lang="en-US" b="1" dirty="0">
                <a:solidFill>
                  <a:srgbClr val="FF0000"/>
                </a:solidFill>
                <a:latin typeface="MinionPro-Regular"/>
              </a:rPr>
              <a:t>6 and 8 </a:t>
            </a:r>
            <a:r>
              <a:rPr lang="en-US" b="1" dirty="0" smtClean="0">
                <a:latin typeface="MinionPro-Regular"/>
              </a:rPr>
              <a:t>comprise a </a:t>
            </a:r>
            <a:r>
              <a:rPr lang="en-US" b="1" dirty="0">
                <a:latin typeface="MinionPro-Regular"/>
              </a:rPr>
              <a:t>heterogeneous group that may have a </a:t>
            </a:r>
            <a:r>
              <a:rPr lang="en-US" b="1" dirty="0" smtClean="0">
                <a:latin typeface="MinionPro-Regular"/>
              </a:rPr>
              <a:t>moderate. </a:t>
            </a:r>
            <a:r>
              <a:rPr lang="en-US" b="1" i="1" dirty="0" smtClean="0">
                <a:latin typeface="MinionPro-It"/>
              </a:rPr>
              <a:t>therapy </a:t>
            </a:r>
            <a:r>
              <a:rPr lang="en-US" b="1" i="1" dirty="0">
                <a:latin typeface="MinionPro-It"/>
              </a:rPr>
              <a:t>in girls with onset after age 6 should be </a:t>
            </a:r>
            <a:r>
              <a:rPr lang="en-US" b="1" i="1" dirty="0" smtClean="0">
                <a:latin typeface="MinionPro-It"/>
              </a:rPr>
              <a:t>individualized</a:t>
            </a:r>
            <a:r>
              <a:rPr lang="en-US" b="1" i="1" dirty="0">
                <a:latin typeface="MinionPro-It"/>
              </a:rPr>
              <a:t> </a:t>
            </a:r>
            <a:r>
              <a:rPr lang="en-US" b="1" i="1" dirty="0" smtClean="0">
                <a:latin typeface="MinionPro-It"/>
              </a:rPr>
              <a:t>.</a:t>
            </a:r>
            <a:r>
              <a:rPr lang="en-US" b="1" dirty="0" smtClean="0">
                <a:latin typeface="MinionPro-Regular"/>
              </a:rPr>
              <a:t> </a:t>
            </a:r>
          </a:p>
          <a:p>
            <a:pPr marL="0" indent="0">
              <a:buNone/>
            </a:pPr>
            <a:endParaRPr lang="en-US" b="1" dirty="0">
              <a:latin typeface="MinionPro-Regular"/>
            </a:endParaRPr>
          </a:p>
          <a:p>
            <a:pPr marL="0" indent="0" algn="ctr">
              <a:buNone/>
            </a:pPr>
            <a:r>
              <a:rPr lang="en-US" sz="2600" b="1" i="1" dirty="0" smtClean="0">
                <a:solidFill>
                  <a:srgbClr val="FF0000"/>
                </a:solidFill>
                <a:latin typeface="MinionPro-Regular"/>
              </a:rPr>
              <a:t>Progressive </a:t>
            </a:r>
            <a:r>
              <a:rPr lang="en-US" sz="2600" b="1" i="1" dirty="0">
                <a:solidFill>
                  <a:srgbClr val="FF0000"/>
                </a:solidFill>
                <a:latin typeface="MinionPro-Regular"/>
              </a:rPr>
              <a:t>pubertal development and growth </a:t>
            </a:r>
            <a:r>
              <a:rPr lang="en-US" sz="2600" b="1" i="1" dirty="0" smtClean="0">
                <a:solidFill>
                  <a:srgbClr val="FF0000"/>
                </a:solidFill>
                <a:latin typeface="MinionPro-Regular"/>
              </a:rPr>
              <a:t>acceleration should </a:t>
            </a:r>
            <a:r>
              <a:rPr lang="en-US" sz="2600" b="1" i="1" dirty="0">
                <a:solidFill>
                  <a:srgbClr val="FF0000"/>
                </a:solidFill>
                <a:latin typeface="MinionPro-Regular"/>
              </a:rPr>
              <a:t>be documented over a </a:t>
            </a:r>
            <a:r>
              <a:rPr lang="en-US" sz="2600" b="1" i="1" dirty="0" smtClean="0">
                <a:solidFill>
                  <a:srgbClr val="FF0000"/>
                </a:solidFill>
                <a:latin typeface="MinionPro-Regular"/>
              </a:rPr>
              <a:t>3-to-6-month period </a:t>
            </a:r>
            <a:r>
              <a:rPr lang="en-US" sz="2600" b="1" i="1" dirty="0">
                <a:solidFill>
                  <a:srgbClr val="FF0000"/>
                </a:solidFill>
                <a:latin typeface="MinionPro-Regular"/>
              </a:rPr>
              <a:t>before </a:t>
            </a:r>
            <a:r>
              <a:rPr lang="en-US" sz="2600" b="1" i="1" dirty="0" err="1">
                <a:solidFill>
                  <a:srgbClr val="FF0000"/>
                </a:solidFill>
                <a:latin typeface="MinionPro-Regular"/>
              </a:rPr>
              <a:t>GnRH</a:t>
            </a:r>
            <a:r>
              <a:rPr lang="en-US" sz="2600" b="1" i="1" dirty="0">
                <a:solidFill>
                  <a:srgbClr val="FF0000"/>
                </a:solidFill>
                <a:latin typeface="MinionPro-Regular"/>
              </a:rPr>
              <a:t> </a:t>
            </a:r>
            <a:r>
              <a:rPr lang="en-US" sz="2600" b="1" i="1" dirty="0" smtClean="0">
                <a:solidFill>
                  <a:srgbClr val="FF0000"/>
                </a:solidFill>
                <a:latin typeface="MinionPro-Regular"/>
              </a:rPr>
              <a:t>therapy </a:t>
            </a:r>
            <a:r>
              <a:rPr lang="en-US" sz="2600" b="1" i="1" dirty="0">
                <a:solidFill>
                  <a:srgbClr val="FF0000"/>
                </a:solidFill>
                <a:latin typeface="MinionPro-Regular"/>
              </a:rPr>
              <a:t>was included </a:t>
            </a:r>
            <a:r>
              <a:rPr lang="en-US" sz="2600" b="1" i="1" dirty="0" smtClean="0">
                <a:solidFill>
                  <a:srgbClr val="FF0000"/>
                </a:solidFill>
                <a:latin typeface="MinionPro-Regular"/>
              </a:rPr>
              <a:t>because , as </a:t>
            </a:r>
            <a:r>
              <a:rPr lang="en-US" sz="2600" b="1" i="1" dirty="0">
                <a:solidFill>
                  <a:srgbClr val="FF0000"/>
                </a:solidFill>
                <a:latin typeface="MinionPro-Regular"/>
              </a:rPr>
              <a:t>noted, some girls display slowly progressive </a:t>
            </a:r>
            <a:r>
              <a:rPr lang="en-US" sz="2600" b="1" i="1" dirty="0" smtClean="0">
                <a:solidFill>
                  <a:srgbClr val="FF0000"/>
                </a:solidFill>
                <a:latin typeface="MinionPro-Regular"/>
              </a:rPr>
              <a:t>CPP and </a:t>
            </a:r>
            <a:r>
              <a:rPr lang="en-US" sz="2600" b="1" i="1" dirty="0">
                <a:solidFill>
                  <a:srgbClr val="FF0000"/>
                </a:solidFill>
                <a:latin typeface="MinionPro-Regular"/>
              </a:rPr>
              <a:t>achieve AHs within their target range without </a:t>
            </a:r>
            <a:r>
              <a:rPr lang="en-US" sz="2600" b="1" i="1" dirty="0" smtClean="0">
                <a:solidFill>
                  <a:srgbClr val="FF0000"/>
                </a:solidFill>
                <a:latin typeface="MinionPro-Regular"/>
              </a:rPr>
              <a:t>intervention</a:t>
            </a:r>
            <a:r>
              <a:rPr lang="en-US" sz="2600" b="1" i="1" dirty="0" smtClean="0">
                <a:latin typeface="MinionPro-Regular"/>
              </a:rPr>
              <a:t>.</a:t>
            </a:r>
            <a:endParaRPr lang="en-US" sz="2600" b="1" i="1" dirty="0">
              <a:latin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385898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175351" cy="4343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MyriadPro-Bold"/>
              </a:rPr>
              <a:t>Should Healthy Girls with Mildly Early Puberty Onset</a:t>
            </a:r>
            <a:br>
              <a:rPr lang="en-US" b="1" dirty="0">
                <a:latin typeface="MyriadPro-Bold"/>
              </a:rPr>
            </a:br>
            <a:r>
              <a:rPr lang="en-US" b="1" dirty="0">
                <a:latin typeface="MyriadPro-Bold"/>
              </a:rPr>
              <a:t>Be Treated with </a:t>
            </a:r>
            <a:r>
              <a:rPr lang="en-US" b="1" dirty="0" err="1">
                <a:latin typeface="MyriadPro-Bold"/>
              </a:rPr>
              <a:t>GnRHa</a:t>
            </a:r>
            <a:r>
              <a:rPr lang="en-US" b="1" dirty="0">
                <a:latin typeface="MyriadPro-Bold"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600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143000"/>
            <a:ext cx="7162800" cy="4754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MinionPro-Regular"/>
              </a:rPr>
              <a:t>One factor </a:t>
            </a:r>
            <a:r>
              <a:rPr lang="en-US" dirty="0">
                <a:latin typeface="MinionPro-Regular"/>
              </a:rPr>
              <a:t>that may impact decision making in </a:t>
            </a:r>
            <a:r>
              <a:rPr lang="en-US" dirty="0" smtClean="0">
                <a:latin typeface="MinionPro-Regular"/>
              </a:rPr>
              <a:t>borderline cases </a:t>
            </a:r>
            <a:r>
              <a:rPr lang="en-US" dirty="0">
                <a:latin typeface="MinionPro-Regular"/>
              </a:rPr>
              <a:t>is a history of being born </a:t>
            </a:r>
            <a:r>
              <a:rPr lang="en-US" dirty="0">
                <a:solidFill>
                  <a:srgbClr val="FF0000"/>
                </a:solidFill>
                <a:latin typeface="MinionPro-Regular"/>
              </a:rPr>
              <a:t>small for </a:t>
            </a:r>
            <a:r>
              <a:rPr lang="en-US" dirty="0" smtClean="0">
                <a:solidFill>
                  <a:srgbClr val="FF0000"/>
                </a:solidFill>
                <a:latin typeface="MinionPro-Regular"/>
              </a:rPr>
              <a:t>gestational age</a:t>
            </a:r>
            <a:r>
              <a:rPr lang="en-US" dirty="0">
                <a:latin typeface="MinionPro-Regular"/>
              </a:rPr>
              <a:t>, for which an association with more rapid </a:t>
            </a:r>
            <a:r>
              <a:rPr lang="en-US" dirty="0" smtClean="0">
                <a:latin typeface="MinionPro-Regular"/>
              </a:rPr>
              <a:t>pubertal progression</a:t>
            </a:r>
            <a:r>
              <a:rPr lang="en-US" dirty="0">
                <a:latin typeface="MinionPro-Regular"/>
              </a:rPr>
              <a:t>, bone age advancement, and </a:t>
            </a:r>
            <a:r>
              <a:rPr lang="en-US" dirty="0" smtClean="0">
                <a:latin typeface="MinionPro-Regular"/>
              </a:rPr>
              <a:t>shorter AH </a:t>
            </a:r>
            <a:r>
              <a:rPr lang="en-US" dirty="0">
                <a:latin typeface="MinionPro-Regular"/>
              </a:rPr>
              <a:t>has been </a:t>
            </a:r>
            <a:r>
              <a:rPr lang="en-US" dirty="0" smtClean="0">
                <a:latin typeface="MinionPro-Regular"/>
              </a:rPr>
              <a:t>shown.</a:t>
            </a:r>
          </a:p>
          <a:p>
            <a:pPr marL="0" indent="0">
              <a:buNone/>
            </a:pPr>
            <a:endParaRPr lang="en-US" dirty="0">
              <a:latin typeface="MinionPro-Regular"/>
            </a:endParaRPr>
          </a:p>
          <a:p>
            <a:pPr marL="0" indent="0" algn="ctr">
              <a:buNone/>
            </a:pPr>
            <a:r>
              <a:rPr lang="en-US" b="1" i="1" u="sng" dirty="0" smtClean="0">
                <a:solidFill>
                  <a:srgbClr val="FF0000"/>
                </a:solidFill>
                <a:latin typeface="MinionPro-Regular"/>
              </a:rPr>
              <a:t>Other factors?</a:t>
            </a:r>
            <a:endParaRPr lang="en-US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926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4419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MyriadPro-Bold"/>
              </a:rPr>
              <a:t>Do Girls with CPP Have More Psychological Problems</a:t>
            </a:r>
            <a:br>
              <a:rPr lang="en-US" b="1" dirty="0">
                <a:latin typeface="MyriadPro-Bold"/>
              </a:rPr>
            </a:br>
            <a:r>
              <a:rPr lang="en-US" b="1" dirty="0">
                <a:latin typeface="MyriadPro-Bold"/>
              </a:rPr>
              <a:t>than Prepubertal Girls Their 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887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459</TotalTime>
  <Words>950</Words>
  <Application>Microsoft Office PowerPoint</Application>
  <PresentationFormat>On-screen Show (4:3)</PresentationFormat>
  <Paragraphs>111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Slipstream</vt:lpstr>
      <vt:lpstr>PowerPoint Presentation</vt:lpstr>
      <vt:lpstr>Introduction</vt:lpstr>
      <vt:lpstr>PowerPoint Presentation</vt:lpstr>
      <vt:lpstr>GnRH Analogs</vt:lpstr>
      <vt:lpstr>Do GnRH Analogs Increase AH in Children with CPP?</vt:lpstr>
      <vt:lpstr>PowerPoint Presentation</vt:lpstr>
      <vt:lpstr>Should Healthy Girls with Mildly Early Puberty Onset Be Treated with GnRHa?</vt:lpstr>
      <vt:lpstr>PowerPoint Presentation</vt:lpstr>
      <vt:lpstr>Do Girls with CPP Have More Psychological Problems than Prepubertal Girls Their Age?</vt:lpstr>
      <vt:lpstr>PowerPoint Presentation</vt:lpstr>
      <vt:lpstr>Is the Prevention of Potential Early Menarche in Girls with CPP Necessary?</vt:lpstr>
      <vt:lpstr>PowerPoint Presentation</vt:lpstr>
      <vt:lpstr>PowerPoint Presentation</vt:lpstr>
      <vt:lpstr>How Long Should the Treatment of CPP with GnRHa Continue?</vt:lpstr>
      <vt:lpstr>PowerPoint Presentation</vt:lpstr>
      <vt:lpstr>PowerPoint Presentation</vt:lpstr>
      <vt:lpstr>PowerPoint Presentation</vt:lpstr>
      <vt:lpstr>Summary</vt:lpstr>
      <vt:lpstr>Thank you for patience </vt:lpstr>
      <vt:lpstr>Case 1</vt:lpstr>
      <vt:lpstr>Case 2</vt:lpstr>
      <vt:lpstr>Case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Precocious Puberty Decision making for:  Starting and Stopping of Treatment </dc:title>
  <dc:creator>drdr</dc:creator>
  <cp:lastModifiedBy>drdr</cp:lastModifiedBy>
  <cp:revision>44</cp:revision>
  <dcterms:created xsi:type="dcterms:W3CDTF">2021-10-17T07:28:21Z</dcterms:created>
  <dcterms:modified xsi:type="dcterms:W3CDTF">2021-11-29T06:20:03Z</dcterms:modified>
</cp:coreProperties>
</file>