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28" r:id="rId3"/>
    <p:sldId id="261" r:id="rId4"/>
    <p:sldId id="264" r:id="rId5"/>
    <p:sldId id="282" r:id="rId6"/>
    <p:sldId id="313" r:id="rId7"/>
    <p:sldId id="314" r:id="rId8"/>
    <p:sldId id="285" r:id="rId9"/>
    <p:sldId id="287" r:id="rId10"/>
    <p:sldId id="289" r:id="rId11"/>
    <p:sldId id="290" r:id="rId12"/>
    <p:sldId id="291" r:id="rId13"/>
    <p:sldId id="292" r:id="rId14"/>
    <p:sldId id="293" r:id="rId15"/>
    <p:sldId id="294" r:id="rId16"/>
    <p:sldId id="295" r:id="rId17"/>
    <p:sldId id="299" r:id="rId18"/>
    <p:sldId id="270" r:id="rId19"/>
    <p:sldId id="296" r:id="rId20"/>
    <p:sldId id="297" r:id="rId21"/>
    <p:sldId id="298" r:id="rId22"/>
    <p:sldId id="301" r:id="rId23"/>
    <p:sldId id="318" r:id="rId24"/>
    <p:sldId id="302" r:id="rId25"/>
    <p:sldId id="303" r:id="rId26"/>
    <p:sldId id="304" r:id="rId27"/>
    <p:sldId id="306" r:id="rId28"/>
    <p:sldId id="330" r:id="rId29"/>
    <p:sldId id="327" r:id="rId30"/>
    <p:sldId id="326" r:id="rId31"/>
    <p:sldId id="325" r:id="rId32"/>
    <p:sldId id="320" r:id="rId33"/>
    <p:sldId id="307" r:id="rId34"/>
    <p:sldId id="322" r:id="rId35"/>
    <p:sldId id="323" r:id="rId36"/>
    <p:sldId id="308" r:id="rId37"/>
    <p:sldId id="309" r:id="rId38"/>
    <p:sldId id="310" r:id="rId39"/>
    <p:sldId id="324" r:id="rId40"/>
    <p:sldId id="311" r:id="rId41"/>
    <p:sldId id="312" r:id="rId42"/>
    <p:sldId id="317" r:id="rId43"/>
    <p:sldId id="3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FA"/>
    <a:srgbClr val="5B9BD5"/>
    <a:srgbClr val="009CAC"/>
    <a:srgbClr val="ACADA7"/>
    <a:srgbClr val="00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7" d="100"/>
          <a:sy n="67" d="100"/>
        </p:scale>
        <p:origin x="5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6F58F-3848-474F-B00F-03F9FD68E2A2}"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8341B-34C8-4022-AA1A-6CD6573266A4}" type="slidenum">
              <a:rPr lang="en-US" smtClean="0"/>
              <a:t>‹#›</a:t>
            </a:fld>
            <a:endParaRPr lang="en-US"/>
          </a:p>
        </p:txBody>
      </p:sp>
    </p:spTree>
    <p:extLst>
      <p:ext uri="{BB962C8B-B14F-4D97-AF65-F5344CB8AC3E}">
        <p14:creationId xmlns:p14="http://schemas.microsoft.com/office/powerpoint/2010/main" val="226208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64069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03639-98D7-43BE-AF0D-12317CE8D883}"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129670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03639-98D7-43BE-AF0D-12317CE8D883}"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319466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03639-98D7-43BE-AF0D-12317CE8D883}"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34013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Euphemia"/>
              <a:ea typeface="+mn-ea"/>
              <a:cs typeface="+mn-cs"/>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smtClean="0">
                <a:ln>
                  <a:noFill/>
                </a:ln>
                <a:solidFill>
                  <a:srgbClr val="514843">
                    <a:lumMod val="20000"/>
                    <a:lumOff val="8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dirty="0">
              <a:ln>
                <a:noFill/>
              </a:ln>
              <a:solidFill>
                <a:srgbClr val="514843">
                  <a:lumMod val="20000"/>
                  <a:lumOff val="80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srgbClr val="514843">
                    <a:lumMod val="20000"/>
                    <a:lumOff val="80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360956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body)"/>
              </a:defRPr>
            </a:lvl1pPr>
          </a:lstStyle>
          <a:p>
            <a:r>
              <a:rPr lang="en-US" smtClean="0"/>
              <a:t>Click to edit Master title style</a:t>
            </a:r>
            <a:endParaRPr/>
          </a:p>
        </p:txBody>
      </p:sp>
      <p:sp>
        <p:nvSpPr>
          <p:cNvPr id="3" name="Content Placeholder 2"/>
          <p:cNvSpPr>
            <a:spLocks noGrp="1"/>
          </p:cNvSpPr>
          <p:nvPr>
            <p:ph idx="1"/>
          </p:nvPr>
        </p:nvSpPr>
        <p:spPr/>
        <p:txBody>
          <a:bodyPr/>
          <a:lstStyle>
            <a:lvl1pPr>
              <a:defRPr>
                <a:latin typeface="Calibri (body)"/>
              </a:defRPr>
            </a:lvl1pPr>
            <a:lvl2pPr>
              <a:defRPr>
                <a:latin typeface="Calibri (body)"/>
              </a:defRPr>
            </a:lvl2pPr>
            <a:lvl3pPr>
              <a:defRPr>
                <a:latin typeface="Calibri (body)"/>
              </a:defRPr>
            </a:lvl3pPr>
            <a:lvl4pPr>
              <a:defRPr>
                <a:latin typeface="Calibri (body)"/>
              </a:defRPr>
            </a:lvl4pPr>
            <a:lvl5pPr>
              <a:defRPr>
                <a:latin typeface="Calibri (body)"/>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63033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Euphemia"/>
              <a:ea typeface="+mn-ea"/>
              <a:cs typeface="+mn-cs"/>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29264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008F9E"/>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Euphemia"/>
                <a:ea typeface="+mn-ea"/>
                <a:cs typeface="+mn-cs"/>
              </a:endParaRPr>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5948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10348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86317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37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5747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6847"/>
            <a:ext cx="10515600" cy="6631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503639-98D7-43BE-AF0D-12317CE8D883}"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5749B-F042-4F1B-B395-97BA23F1CAD0}" type="slidenum">
              <a:rPr lang="en-US" smtClean="0"/>
              <a:t>‹#›</a:t>
            </a:fld>
            <a:endParaRPr lang="en-US"/>
          </a:p>
        </p:txBody>
      </p:sp>
      <p:grpSp>
        <p:nvGrpSpPr>
          <p:cNvPr id="7" name="Group 6"/>
          <p:cNvGrpSpPr/>
          <p:nvPr userDrawn="1"/>
        </p:nvGrpSpPr>
        <p:grpSpPr>
          <a:xfrm>
            <a:off x="1109019" y="1210040"/>
            <a:ext cx="10058400" cy="35245"/>
            <a:chOff x="1073150" y="1219201"/>
            <a:chExt cx="10058400" cy="26360"/>
          </a:xfrm>
        </p:grpSpPr>
        <p:cxnSp>
          <p:nvCxnSpPr>
            <p:cNvPr id="8" name="Straight Connector 7"/>
            <p:cNvCxnSpPr/>
            <p:nvPr/>
          </p:nvCxnSpPr>
          <p:spPr>
            <a:xfrm rot="10800000">
              <a:off x="1073150" y="1219201"/>
              <a:ext cx="10058400" cy="0"/>
            </a:xfrm>
            <a:prstGeom prst="line">
              <a:avLst/>
            </a:prstGeom>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45561"/>
              <a:ext cx="10058400" cy="0"/>
            </a:xfrm>
            <a:prstGeom prst="line">
              <a:avLst/>
            </a:prstGeom>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59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44137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b="1">
                <a:latin typeface="Calibri (body)"/>
              </a:defRPr>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atin typeface="Calibri (body)"/>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89359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4290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118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03639-98D7-43BE-AF0D-12317CE8D883}"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126083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503639-98D7-43BE-AF0D-12317CE8D883}"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32681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503639-98D7-43BE-AF0D-12317CE8D883}"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221171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503639-98D7-43BE-AF0D-12317CE8D883}"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255123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03639-98D7-43BE-AF0D-12317CE8D883}"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58100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03639-98D7-43BE-AF0D-12317CE8D883}"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86828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03639-98D7-43BE-AF0D-12317CE8D883}"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5749B-F042-4F1B-B395-97BA23F1CAD0}" type="slidenum">
              <a:rPr lang="en-US" smtClean="0"/>
              <a:t>‹#›</a:t>
            </a:fld>
            <a:endParaRPr lang="en-US"/>
          </a:p>
        </p:txBody>
      </p:sp>
    </p:spTree>
    <p:extLst>
      <p:ext uri="{BB962C8B-B14F-4D97-AF65-F5344CB8AC3E}">
        <p14:creationId xmlns:p14="http://schemas.microsoft.com/office/powerpoint/2010/main" val="343087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10988"/>
            <a:ext cx="10515600" cy="69905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9392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03639-98D7-43BE-AF0D-12317CE8D883}"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5749B-F042-4F1B-B395-97BA23F1CAD0}" type="slidenum">
              <a:rPr lang="en-US" smtClean="0"/>
              <a:t>‹#›</a:t>
            </a:fld>
            <a:endParaRPr lang="en-US"/>
          </a:p>
        </p:txBody>
      </p:sp>
      <p:grpSp>
        <p:nvGrpSpPr>
          <p:cNvPr id="7" name="Group 6"/>
          <p:cNvGrpSpPr/>
          <p:nvPr userDrawn="1"/>
        </p:nvGrpSpPr>
        <p:grpSpPr>
          <a:xfrm>
            <a:off x="849039" y="1210040"/>
            <a:ext cx="10515600" cy="35245"/>
            <a:chOff x="1073150" y="1219201"/>
            <a:chExt cx="10058400" cy="26360"/>
          </a:xfrm>
        </p:grpSpPr>
        <p:cxnSp>
          <p:nvCxnSpPr>
            <p:cNvPr id="8" name="Straight Connector 7"/>
            <p:cNvCxnSpPr/>
            <p:nvPr/>
          </p:nvCxnSpPr>
          <p:spPr>
            <a:xfrm rot="10800000">
              <a:off x="1073150" y="1219201"/>
              <a:ext cx="10058400" cy="0"/>
            </a:xfrm>
            <a:prstGeom prst="line">
              <a:avLst/>
            </a:prstGeom>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45561"/>
              <a:ext cx="10058400" cy="0"/>
            </a:xfrm>
            <a:prstGeom prst="line">
              <a:avLst/>
            </a:prstGeom>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532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009CAC"/>
          </a:solidFill>
          <a:latin typeface="Calibri (body)"/>
          <a:ea typeface="+mj-ea"/>
          <a:cs typeface="+mj-cs"/>
        </a:defRPr>
      </a:lvl1pPr>
    </p:titleStyle>
    <p:bodyStyle>
      <a:lvl1pPr marL="228600" indent="-228600" algn="justLow"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Low"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Low"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Low"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Low"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22726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29895" y="4788009"/>
            <a:ext cx="6361430" cy="1127016"/>
          </a:xfrm>
        </p:spPr>
        <p:txBody>
          <a:bodyPr>
            <a:normAutofit/>
          </a:bodyPr>
          <a:lstStyle/>
          <a:p>
            <a:pPr>
              <a:lnSpc>
                <a:spcPct val="100000"/>
              </a:lnSpc>
              <a:spcAft>
                <a:spcPts val="600"/>
              </a:spcAft>
            </a:pPr>
            <a:r>
              <a:rPr lang="en-US" sz="2100" b="1" dirty="0" smtClean="0">
                <a:latin typeface="Calibri (body)"/>
              </a:rPr>
              <a:t>Dr. Fariba Ghasemi</a:t>
            </a:r>
          </a:p>
          <a:p>
            <a:pPr>
              <a:lnSpc>
                <a:spcPct val="100000"/>
              </a:lnSpc>
            </a:pPr>
            <a:r>
              <a:rPr lang="en-US" dirty="0" smtClean="0">
                <a:latin typeface="Calibri (body)"/>
              </a:rPr>
              <a:t>Pediatric Endocrinologist and Metabolism </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5" name="Subtitle 6"/>
          <p:cNvSpPr txBox="1">
            <a:spLocks/>
          </p:cNvSpPr>
          <p:nvPr/>
        </p:nvSpPr>
        <p:spPr>
          <a:xfrm>
            <a:off x="0" y="2817096"/>
            <a:ext cx="6981063" cy="776496"/>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lvl="0" algn="ctr">
              <a:lnSpc>
                <a:spcPct val="100000"/>
              </a:lnSpc>
            </a:pPr>
            <a:r>
              <a:rPr lang="en-US" sz="4000" b="1" dirty="0">
                <a:solidFill>
                  <a:srgbClr val="009CAC"/>
                </a:solidFill>
                <a:latin typeface="Calibri (body)"/>
              </a:rPr>
              <a:t>PRECOCIOUS </a:t>
            </a:r>
            <a:r>
              <a:rPr lang="en-US" sz="4000" b="1" dirty="0" smtClean="0">
                <a:solidFill>
                  <a:srgbClr val="009CAC"/>
                </a:solidFill>
                <a:latin typeface="Calibri (body)"/>
              </a:rPr>
              <a:t>PUBERTY</a:t>
            </a:r>
            <a:endParaRPr kumimoji="0" lang="en-US" sz="4000" b="1" i="0" u="none" strike="noStrike" kern="1200" cap="none" spc="0" normalizeH="0" baseline="0" noProof="0" dirty="0">
              <a:ln>
                <a:noFill/>
              </a:ln>
              <a:solidFill>
                <a:srgbClr val="514843"/>
              </a:solidFill>
              <a:effectLst/>
              <a:uLnTx/>
              <a:uFillTx/>
              <a:latin typeface="Calibri (body)"/>
              <a:ea typeface="+mn-ea"/>
              <a:cs typeface="+mn-cs"/>
            </a:endParaRPr>
          </a:p>
        </p:txBody>
      </p:sp>
      <p:sp>
        <p:nvSpPr>
          <p:cNvPr id="6" name="Subtitle 6"/>
          <p:cNvSpPr txBox="1">
            <a:spLocks/>
          </p:cNvSpPr>
          <p:nvPr/>
        </p:nvSpPr>
        <p:spPr>
          <a:xfrm>
            <a:off x="0" y="5874231"/>
            <a:ext cx="12192000" cy="736119"/>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smtClean="0">
              <a:ln>
                <a:noFill/>
              </a:ln>
              <a:solidFill>
                <a:srgbClr val="514843"/>
              </a:solidFill>
              <a:effectLst/>
              <a:uLnTx/>
              <a:uFillTx/>
              <a:latin typeface="Calibri (body)"/>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rgbClr val="FFFFFF"/>
                </a:solidFill>
                <a:effectLst/>
                <a:uLnTx/>
                <a:uFillTx/>
                <a:latin typeface="Calibri (body)"/>
                <a:ea typeface="+mn-ea"/>
                <a:cs typeface="+mn-cs"/>
              </a:rPr>
              <a:t>Institute of Endocrinology and Metabolism Research and Training Center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rgbClr val="514843"/>
              </a:solidFill>
              <a:effectLst/>
              <a:uLnTx/>
              <a:uFillTx/>
              <a:latin typeface="Calibri (body)"/>
              <a:ea typeface="+mn-ea"/>
              <a:cs typeface="+mn-cs"/>
            </a:endParaRPr>
          </a:p>
        </p:txBody>
      </p:sp>
    </p:spTree>
    <p:extLst>
      <p:ext uri="{BB962C8B-B14F-4D97-AF65-F5344CB8AC3E}">
        <p14:creationId xmlns:p14="http://schemas.microsoft.com/office/powerpoint/2010/main" val="38370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44168"/>
            <a:ext cx="10515600" cy="4501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2552" y="500063"/>
            <a:ext cx="11350096" cy="734378"/>
          </a:xfrm>
        </p:spPr>
        <p:txBody>
          <a:bodyPr>
            <a:normAutofit/>
          </a:bodyPr>
          <a:lstStyle/>
          <a:p>
            <a:r>
              <a:rPr lang="en-US" sz="2800" b="1" dirty="0"/>
              <a:t>PSEUDO- OR PERIPHERAL </a:t>
            </a:r>
            <a:r>
              <a:rPr lang="en-US" sz="2800" b="1" dirty="0" smtClean="0"/>
              <a:t>PRECOCIOUS PUBERTY </a:t>
            </a:r>
            <a:r>
              <a:rPr lang="en-US" sz="2800" b="1" dirty="0"/>
              <a:t>(PPP)</a:t>
            </a:r>
            <a:endParaRPr lang="en-US" sz="2800" dirty="0"/>
          </a:p>
        </p:txBody>
      </p:sp>
      <p:sp>
        <p:nvSpPr>
          <p:cNvPr id="3" name="Content Placeholder 2"/>
          <p:cNvSpPr>
            <a:spLocks noGrp="1"/>
          </p:cNvSpPr>
          <p:nvPr>
            <p:ph idx="1"/>
          </p:nvPr>
        </p:nvSpPr>
        <p:spPr/>
        <p:txBody>
          <a:bodyPr>
            <a:normAutofit lnSpcReduction="10000"/>
          </a:bodyPr>
          <a:lstStyle/>
          <a:p>
            <a:pPr marL="0" indent="0">
              <a:spcAft>
                <a:spcPts val="1200"/>
              </a:spcAft>
              <a:buNone/>
            </a:pPr>
            <a:r>
              <a:rPr lang="en-US" dirty="0"/>
              <a:t>In girls one of the most common </a:t>
            </a:r>
            <a:r>
              <a:rPr lang="en-US" dirty="0" smtClean="0"/>
              <a:t>etiologies</a:t>
            </a:r>
            <a:r>
              <a:rPr lang="fa-IR" dirty="0" smtClean="0"/>
              <a:t>  </a:t>
            </a:r>
            <a:r>
              <a:rPr lang="en-US" dirty="0" smtClean="0"/>
              <a:t>of </a:t>
            </a:r>
            <a:r>
              <a:rPr lang="en-US" dirty="0"/>
              <a:t>PPP </a:t>
            </a:r>
            <a:r>
              <a:rPr lang="en-US" dirty="0" smtClean="0"/>
              <a:t>ovarian </a:t>
            </a:r>
            <a:r>
              <a:rPr lang="en-US" dirty="0"/>
              <a:t>follicular cysts.</a:t>
            </a:r>
          </a:p>
          <a:p>
            <a:pPr>
              <a:spcAft>
                <a:spcPts val="1200"/>
              </a:spcAft>
            </a:pPr>
            <a:r>
              <a:rPr lang="en-US" dirty="0"/>
              <a:t>These cysts may cause vaginal bleeding </a:t>
            </a:r>
            <a:r>
              <a:rPr lang="en-US" dirty="0" smtClean="0"/>
              <a:t>in younger </a:t>
            </a:r>
            <a:r>
              <a:rPr lang="en-US" dirty="0"/>
              <a:t>girls</a:t>
            </a:r>
            <a:r>
              <a:rPr lang="en-US" dirty="0" smtClean="0"/>
              <a:t>.</a:t>
            </a:r>
          </a:p>
          <a:p>
            <a:pPr>
              <a:spcAft>
                <a:spcPts val="1200"/>
              </a:spcAft>
            </a:pPr>
            <a:r>
              <a:rPr lang="en-US" dirty="0" smtClean="0"/>
              <a:t> Pelvic </a:t>
            </a:r>
            <a:r>
              <a:rPr lang="en-US" dirty="0" err="1" smtClean="0"/>
              <a:t>ultrasonographic</a:t>
            </a:r>
            <a:r>
              <a:rPr lang="en-US" dirty="0" smtClean="0"/>
              <a:t> evaluation </a:t>
            </a:r>
            <a:r>
              <a:rPr lang="en-US" dirty="0"/>
              <a:t>is very useful </a:t>
            </a:r>
            <a:r>
              <a:rPr lang="en-US" dirty="0" smtClean="0"/>
              <a:t>.</a:t>
            </a:r>
            <a:endParaRPr lang="en-US" dirty="0"/>
          </a:p>
          <a:p>
            <a:pPr>
              <a:spcAft>
                <a:spcPts val="1200"/>
              </a:spcAft>
            </a:pPr>
            <a:r>
              <a:rPr lang="en-US" dirty="0"/>
              <a:t>In some cases, especially with </a:t>
            </a:r>
            <a:r>
              <a:rPr lang="en-US" dirty="0" smtClean="0"/>
              <a:t>small cysts</a:t>
            </a:r>
            <a:r>
              <a:rPr lang="en-US" dirty="0"/>
              <a:t>, there may be regression by </a:t>
            </a:r>
            <a:r>
              <a:rPr lang="en-US" dirty="0" smtClean="0"/>
              <a:t>time, and </a:t>
            </a:r>
            <a:r>
              <a:rPr lang="en-US" dirty="0"/>
              <a:t>estrogen level decreases. </a:t>
            </a:r>
            <a:endParaRPr lang="en-US" dirty="0" smtClean="0"/>
          </a:p>
          <a:p>
            <a:pPr>
              <a:spcAft>
                <a:spcPts val="1200"/>
              </a:spcAft>
            </a:pPr>
            <a:r>
              <a:rPr lang="en-US" dirty="0" smtClean="0"/>
              <a:t>These cases are </a:t>
            </a:r>
            <a:r>
              <a:rPr lang="en-US" dirty="0"/>
              <a:t>generally the ones who were </a:t>
            </a:r>
            <a:r>
              <a:rPr lang="en-US" dirty="0" smtClean="0"/>
              <a:t>followed </a:t>
            </a:r>
            <a:r>
              <a:rPr lang="en-US" dirty="0"/>
              <a:t>as premature menarche in the past.</a:t>
            </a:r>
          </a:p>
          <a:p>
            <a:pPr>
              <a:spcAft>
                <a:spcPts val="1200"/>
              </a:spcAft>
            </a:pPr>
            <a:r>
              <a:rPr lang="en-US" dirty="0" smtClean="0"/>
              <a:t> premature  menarche </a:t>
            </a:r>
            <a:r>
              <a:rPr lang="en-US" dirty="0"/>
              <a:t>cases are not accepted as </a:t>
            </a:r>
            <a:r>
              <a:rPr lang="en-US" dirty="0" smtClean="0"/>
              <a:t>normal variant </a:t>
            </a:r>
            <a:r>
              <a:rPr lang="en-US" dirty="0"/>
              <a:t>and their follow-up for PPP </a:t>
            </a:r>
            <a:r>
              <a:rPr lang="en-US" dirty="0" smtClean="0"/>
              <a:t>is recommended</a:t>
            </a:r>
            <a:endParaRPr lang="en-US" dirty="0"/>
          </a:p>
        </p:txBody>
      </p:sp>
    </p:spTree>
    <p:extLst>
      <p:ext uri="{BB962C8B-B14F-4D97-AF65-F5344CB8AC3E}">
        <p14:creationId xmlns:p14="http://schemas.microsoft.com/office/powerpoint/2010/main" val="170515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Pseudo- or peripheral precocious puberty (PPP)</a:t>
            </a:r>
            <a:endParaRPr lang="en-US" dirty="0"/>
          </a:p>
        </p:txBody>
      </p:sp>
      <p:sp>
        <p:nvSpPr>
          <p:cNvPr id="3" name="Content Placeholder 2"/>
          <p:cNvSpPr>
            <a:spLocks noGrp="1"/>
          </p:cNvSpPr>
          <p:nvPr>
            <p:ph idx="1"/>
          </p:nvPr>
        </p:nvSpPr>
        <p:spPr>
          <a:solidFill>
            <a:schemeClr val="bg1">
              <a:lumMod val="95000"/>
            </a:schemeClr>
          </a:solidFill>
        </p:spPr>
        <p:txBody>
          <a:bodyPr>
            <a:normAutofit/>
          </a:bodyPr>
          <a:lstStyle/>
          <a:p>
            <a:pPr marL="0" indent="0">
              <a:spcAft>
                <a:spcPts val="1800"/>
              </a:spcAft>
              <a:buNone/>
            </a:pPr>
            <a:r>
              <a:rPr lang="en-US" sz="2400" dirty="0" smtClean="0"/>
              <a:t>1- Granulosa- </a:t>
            </a:r>
            <a:r>
              <a:rPr lang="en-US" sz="2400" dirty="0"/>
              <a:t>theca cell cysts or tumors </a:t>
            </a:r>
            <a:r>
              <a:rPr lang="en-US" sz="2400" dirty="0" smtClean="0"/>
              <a:t>are generally </a:t>
            </a:r>
            <a:r>
              <a:rPr lang="en-US" sz="2400" dirty="0"/>
              <a:t>bigger than </a:t>
            </a:r>
            <a:r>
              <a:rPr lang="en-US" sz="2400" dirty="0" smtClean="0"/>
              <a:t>follicular cysts.</a:t>
            </a:r>
          </a:p>
          <a:p>
            <a:pPr marL="0" indent="0">
              <a:spcAft>
                <a:spcPts val="1800"/>
              </a:spcAft>
              <a:buNone/>
            </a:pPr>
            <a:r>
              <a:rPr lang="en-US" sz="2400" dirty="0" smtClean="0"/>
              <a:t>2- McCune-Albright. </a:t>
            </a:r>
            <a:r>
              <a:rPr lang="en-US" sz="2400" dirty="0"/>
              <a:t>It </a:t>
            </a:r>
            <a:r>
              <a:rPr lang="en-US" sz="2400" dirty="0" smtClean="0"/>
              <a:t>should be </a:t>
            </a:r>
            <a:r>
              <a:rPr lang="en-US" sz="2400" dirty="0"/>
              <a:t>kept in mind in children who have </a:t>
            </a:r>
            <a:r>
              <a:rPr lang="en-US" sz="2400" dirty="0" smtClean="0"/>
              <a:t>recurrent follicular </a:t>
            </a:r>
            <a:r>
              <a:rPr lang="en-US" sz="2400" dirty="0"/>
              <a:t>cysts and irregular </a:t>
            </a:r>
            <a:r>
              <a:rPr lang="en-US" sz="2400" dirty="0" smtClean="0"/>
              <a:t>vaginal bleeding </a:t>
            </a:r>
            <a:r>
              <a:rPr lang="en-US" sz="2400" dirty="0"/>
              <a:t>even without other signs. McCune Albright syndrome is rare in boys.</a:t>
            </a:r>
          </a:p>
          <a:p>
            <a:pPr marL="0" indent="0">
              <a:spcAft>
                <a:spcPts val="1800"/>
              </a:spcAft>
              <a:buNone/>
            </a:pPr>
            <a:r>
              <a:rPr lang="en-US" sz="2400" dirty="0" smtClean="0"/>
              <a:t>3- LH receptor activating mutations (familial </a:t>
            </a:r>
            <a:r>
              <a:rPr lang="en-US" sz="2400" dirty="0" err="1" smtClean="0"/>
              <a:t>testotoxicosis</a:t>
            </a:r>
            <a:r>
              <a:rPr lang="en-US" sz="2400" dirty="0" smtClean="0"/>
              <a:t>) are autosomal dominant rare diseases </a:t>
            </a:r>
            <a:r>
              <a:rPr lang="en-US" sz="2400" dirty="0"/>
              <a:t>in male children. It is </a:t>
            </a:r>
            <a:r>
              <a:rPr lang="en-US" sz="2400" dirty="0" smtClean="0"/>
              <a:t>characterized by </a:t>
            </a:r>
            <a:r>
              <a:rPr lang="en-US" sz="2400" dirty="0"/>
              <a:t>symmetrical testicular enlargement</a:t>
            </a:r>
            <a:r>
              <a:rPr lang="en-US" sz="2400" dirty="0" smtClean="0"/>
              <a:t>.</a:t>
            </a:r>
            <a:endParaRPr lang="en-US" sz="2400" dirty="0"/>
          </a:p>
        </p:txBody>
      </p:sp>
    </p:spTree>
    <p:extLst>
      <p:ext uri="{BB962C8B-B14F-4D97-AF65-F5344CB8AC3E}">
        <p14:creationId xmlns:p14="http://schemas.microsoft.com/office/powerpoint/2010/main" val="3972163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362457"/>
            <a:ext cx="10515600" cy="4005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Pseudo- or peripheral precocious puberty (PPP)</a:t>
            </a:r>
          </a:p>
        </p:txBody>
      </p:sp>
      <p:sp>
        <p:nvSpPr>
          <p:cNvPr id="3" name="Content Placeholder 2"/>
          <p:cNvSpPr>
            <a:spLocks noGrp="1"/>
          </p:cNvSpPr>
          <p:nvPr>
            <p:ph idx="1"/>
          </p:nvPr>
        </p:nvSpPr>
        <p:spPr/>
        <p:txBody>
          <a:bodyPr>
            <a:normAutofit/>
          </a:bodyPr>
          <a:lstStyle/>
          <a:p>
            <a:pPr marL="0" indent="0">
              <a:buNone/>
            </a:pPr>
            <a:r>
              <a:rPr lang="en-US" dirty="0"/>
              <a:t>4- HCG secreting tumor  in boys. It may be located in organs other than gonads, such as liver due to </a:t>
            </a:r>
            <a:r>
              <a:rPr lang="en-US" dirty="0" err="1"/>
              <a:t>hepatoblastoma</a:t>
            </a:r>
            <a:r>
              <a:rPr lang="en-US" dirty="0"/>
              <a:t>, pineal region, brain or mediastinum. This results in testicular enlargement and elevation in serum testosterone levels. </a:t>
            </a:r>
          </a:p>
          <a:p>
            <a:pPr marL="0" indent="0">
              <a:buNone/>
            </a:pPr>
            <a:endParaRPr lang="en-US" dirty="0" smtClean="0"/>
          </a:p>
          <a:p>
            <a:pPr marL="0" indent="0">
              <a:buNone/>
            </a:pPr>
            <a:r>
              <a:rPr lang="en-US" dirty="0" smtClean="0"/>
              <a:t>5- </a:t>
            </a:r>
            <a:r>
              <a:rPr lang="en-US" dirty="0" err="1" smtClean="0"/>
              <a:t>Leydig</a:t>
            </a:r>
            <a:r>
              <a:rPr lang="en-US" dirty="0" smtClean="0"/>
              <a:t> </a:t>
            </a:r>
            <a:r>
              <a:rPr lang="en-US" dirty="0"/>
              <a:t>cell tumors are </a:t>
            </a:r>
            <a:r>
              <a:rPr lang="en-US" dirty="0" smtClean="0"/>
              <a:t>generally benign </a:t>
            </a:r>
            <a:r>
              <a:rPr lang="en-US" dirty="0"/>
              <a:t>and cause unilateral </a:t>
            </a:r>
            <a:r>
              <a:rPr lang="en-US" dirty="0" smtClean="0"/>
              <a:t>testis enlargement.</a:t>
            </a:r>
          </a:p>
          <a:p>
            <a:pPr marL="0" indent="0">
              <a:buNone/>
            </a:pPr>
            <a:endParaRPr lang="en-US" dirty="0"/>
          </a:p>
          <a:p>
            <a:pPr marL="0" indent="0">
              <a:buNone/>
            </a:pPr>
            <a:r>
              <a:rPr lang="en-US" dirty="0" smtClean="0"/>
              <a:t>6- </a:t>
            </a:r>
            <a:r>
              <a:rPr lang="en-US" dirty="0" err="1" smtClean="0"/>
              <a:t>Virilizing</a:t>
            </a:r>
            <a:r>
              <a:rPr lang="en-US" dirty="0" smtClean="0"/>
              <a:t> </a:t>
            </a:r>
            <a:r>
              <a:rPr lang="en-US" dirty="0"/>
              <a:t>diseases that arise from </a:t>
            </a:r>
            <a:r>
              <a:rPr lang="en-US" dirty="0" smtClean="0"/>
              <a:t>adrenal gland</a:t>
            </a:r>
            <a:r>
              <a:rPr lang="en-US" dirty="0"/>
              <a:t>, especially congenital adrenal </a:t>
            </a:r>
            <a:r>
              <a:rPr lang="en-US" dirty="0" smtClean="0"/>
              <a:t>hyperplasia, are </a:t>
            </a:r>
            <a:r>
              <a:rPr lang="en-US" dirty="0"/>
              <a:t>the most common PPP </a:t>
            </a:r>
            <a:r>
              <a:rPr lang="en-US" dirty="0" smtClean="0"/>
              <a:t>etiological factors </a:t>
            </a:r>
            <a:r>
              <a:rPr lang="en-US" dirty="0"/>
              <a:t>in childhood</a:t>
            </a:r>
            <a:r>
              <a:rPr lang="en-US" dirty="0" smtClean="0"/>
              <a:t>.    </a:t>
            </a:r>
            <a:r>
              <a:rPr lang="en-US" dirty="0"/>
              <a:t>causes </a:t>
            </a:r>
            <a:r>
              <a:rPr lang="en-US" dirty="0" err="1" smtClean="0"/>
              <a:t>isosexual</a:t>
            </a:r>
            <a:r>
              <a:rPr lang="en-US" dirty="0" smtClean="0"/>
              <a:t> PPP </a:t>
            </a:r>
            <a:r>
              <a:rPr lang="en-US" dirty="0"/>
              <a:t>in boys, </a:t>
            </a:r>
            <a:r>
              <a:rPr lang="en-US" dirty="0" smtClean="0"/>
              <a:t> heterosexual PPP </a:t>
            </a:r>
            <a:r>
              <a:rPr lang="en-US" dirty="0"/>
              <a:t>in girls.</a:t>
            </a:r>
          </a:p>
        </p:txBody>
      </p:sp>
    </p:spTree>
    <p:extLst>
      <p:ext uri="{BB962C8B-B14F-4D97-AF65-F5344CB8AC3E}">
        <p14:creationId xmlns:p14="http://schemas.microsoft.com/office/powerpoint/2010/main" val="9102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02489"/>
            <a:ext cx="10515600" cy="3251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Chronic primary </a:t>
            </a:r>
            <a:r>
              <a:rPr lang="en-US" b="1" dirty="0" smtClean="0"/>
              <a:t>hypothyroidism</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Significant </a:t>
            </a:r>
            <a:r>
              <a:rPr lang="en-US" dirty="0"/>
              <a:t>TSH increase in some </a:t>
            </a:r>
            <a:r>
              <a:rPr lang="en-US" dirty="0" err="1" smtClean="0"/>
              <a:t>prepubertal</a:t>
            </a:r>
            <a:r>
              <a:rPr lang="en-US" dirty="0" smtClean="0"/>
              <a:t> children </a:t>
            </a:r>
            <a:r>
              <a:rPr lang="en-US" dirty="0"/>
              <a:t>causes an increase in </a:t>
            </a:r>
            <a:r>
              <a:rPr lang="en-US" dirty="0" smtClean="0"/>
              <a:t>FSH level </a:t>
            </a:r>
            <a:r>
              <a:rPr lang="en-US" dirty="0"/>
              <a:t>and results in occurrence of </a:t>
            </a:r>
            <a:r>
              <a:rPr lang="en-US" dirty="0" smtClean="0"/>
              <a:t>pubertal signs</a:t>
            </a:r>
            <a:r>
              <a:rPr lang="en-US" dirty="0"/>
              <a:t>. </a:t>
            </a:r>
            <a:r>
              <a:rPr lang="en-US" dirty="0" smtClean="0"/>
              <a:t>Early </a:t>
            </a:r>
            <a:r>
              <a:rPr lang="en-US" dirty="0"/>
              <a:t>breast development in girls </a:t>
            </a:r>
            <a:r>
              <a:rPr lang="en-US" dirty="0" smtClean="0"/>
              <a:t>and</a:t>
            </a:r>
            <a:r>
              <a:rPr lang="en-US" dirty="0"/>
              <a:t> mild testicular enlargement in boys </a:t>
            </a:r>
            <a:r>
              <a:rPr lang="en-US" dirty="0" smtClean="0"/>
              <a:t>compose the </a:t>
            </a:r>
            <a:r>
              <a:rPr lang="en-US" dirty="0"/>
              <a:t>clinical signs. </a:t>
            </a:r>
            <a:endParaRPr lang="en-US" dirty="0" smtClean="0"/>
          </a:p>
          <a:p>
            <a:pPr>
              <a:spcAft>
                <a:spcPts val="1200"/>
              </a:spcAft>
            </a:pPr>
            <a:r>
              <a:rPr lang="en-US" dirty="0" smtClean="0"/>
              <a:t>Acceleration </a:t>
            </a:r>
            <a:r>
              <a:rPr lang="en-US" dirty="0"/>
              <a:t>in </a:t>
            </a:r>
            <a:r>
              <a:rPr lang="en-US" dirty="0" smtClean="0"/>
              <a:t>somatic development </a:t>
            </a:r>
            <a:r>
              <a:rPr lang="en-US" dirty="0"/>
              <a:t>is not seen</a:t>
            </a:r>
            <a:r>
              <a:rPr lang="en-US" dirty="0" smtClean="0"/>
              <a:t>.</a:t>
            </a:r>
          </a:p>
          <a:p>
            <a:pPr>
              <a:spcAft>
                <a:spcPts val="1200"/>
              </a:spcAft>
            </a:pPr>
            <a:r>
              <a:rPr lang="en-US" dirty="0" smtClean="0"/>
              <a:t>Increase </a:t>
            </a:r>
            <a:r>
              <a:rPr lang="en-US" dirty="0"/>
              <a:t>in </a:t>
            </a:r>
            <a:r>
              <a:rPr lang="en-US" dirty="0" smtClean="0"/>
              <a:t>prolactin level </a:t>
            </a:r>
            <a:r>
              <a:rPr lang="en-US" dirty="0"/>
              <a:t>and </a:t>
            </a:r>
            <a:r>
              <a:rPr lang="en-US" dirty="0" err="1"/>
              <a:t>galactorrhea</a:t>
            </a:r>
            <a:r>
              <a:rPr lang="en-US" dirty="0"/>
              <a:t> </a:t>
            </a:r>
          </a:p>
          <a:p>
            <a:pPr>
              <a:spcAft>
                <a:spcPts val="1200"/>
              </a:spcAft>
            </a:pPr>
            <a:r>
              <a:rPr lang="en-US" dirty="0" smtClean="0"/>
              <a:t>The </a:t>
            </a:r>
            <a:r>
              <a:rPr lang="en-US" dirty="0"/>
              <a:t>treatment </a:t>
            </a:r>
            <a:r>
              <a:rPr lang="en-US" dirty="0" smtClean="0"/>
              <a:t>of hypothyroidism causes </a:t>
            </a:r>
            <a:r>
              <a:rPr lang="en-US" dirty="0"/>
              <a:t>a recovery.</a:t>
            </a:r>
          </a:p>
        </p:txBody>
      </p:sp>
    </p:spTree>
    <p:extLst>
      <p:ext uri="{BB962C8B-B14F-4D97-AF65-F5344CB8AC3E}">
        <p14:creationId xmlns:p14="http://schemas.microsoft.com/office/powerpoint/2010/main" val="282107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08176"/>
            <a:ext cx="10515600" cy="4437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PREMATURE THELARCHE</a:t>
            </a:r>
            <a:endParaRPr lang="en-US" dirty="0"/>
          </a:p>
        </p:txBody>
      </p:sp>
      <p:sp>
        <p:nvSpPr>
          <p:cNvPr id="3" name="Content Placeholder 2"/>
          <p:cNvSpPr>
            <a:spLocks noGrp="1"/>
          </p:cNvSpPr>
          <p:nvPr>
            <p:ph idx="1"/>
          </p:nvPr>
        </p:nvSpPr>
        <p:spPr/>
        <p:txBody>
          <a:bodyPr>
            <a:normAutofit/>
          </a:bodyPr>
          <a:lstStyle/>
          <a:p>
            <a:r>
              <a:rPr lang="en-US" dirty="0"/>
              <a:t>Premature </a:t>
            </a:r>
            <a:r>
              <a:rPr lang="en-US" dirty="0" err="1"/>
              <a:t>thelarche</a:t>
            </a:r>
            <a:r>
              <a:rPr lang="en-US" dirty="0"/>
              <a:t> typically starts </a:t>
            </a:r>
            <a:r>
              <a:rPr lang="en-US" dirty="0" smtClean="0"/>
              <a:t>before 2 </a:t>
            </a:r>
            <a:r>
              <a:rPr lang="en-US" dirty="0"/>
              <a:t>years of age and breast development </a:t>
            </a:r>
            <a:r>
              <a:rPr lang="en-US" dirty="0" smtClean="0"/>
              <a:t>is isolated.</a:t>
            </a:r>
          </a:p>
          <a:p>
            <a:r>
              <a:rPr lang="en-US" dirty="0" smtClean="0"/>
              <a:t>It </a:t>
            </a:r>
            <a:r>
              <a:rPr lang="en-US" dirty="0"/>
              <a:t>may be unilateral. </a:t>
            </a:r>
            <a:endParaRPr lang="en-US" dirty="0" smtClean="0"/>
          </a:p>
          <a:p>
            <a:r>
              <a:rPr lang="en-US" dirty="0" smtClean="0"/>
              <a:t>Somatic </a:t>
            </a:r>
            <a:r>
              <a:rPr lang="en-US" dirty="0" err="1" smtClean="0"/>
              <a:t>developmentis</a:t>
            </a:r>
            <a:r>
              <a:rPr lang="en-US" dirty="0" smtClean="0"/>
              <a:t> </a:t>
            </a:r>
            <a:r>
              <a:rPr lang="en-US" dirty="0"/>
              <a:t>not </a:t>
            </a:r>
            <a:r>
              <a:rPr lang="en-US" dirty="0" smtClean="0"/>
              <a:t>accelerated</a:t>
            </a:r>
          </a:p>
          <a:p>
            <a:r>
              <a:rPr lang="en-US" dirty="0" smtClean="0"/>
              <a:t>The </a:t>
            </a:r>
            <a:r>
              <a:rPr lang="en-US" dirty="0"/>
              <a:t>bone age </a:t>
            </a:r>
            <a:r>
              <a:rPr lang="en-US" dirty="0" smtClean="0"/>
              <a:t>is not </a:t>
            </a:r>
            <a:r>
              <a:rPr lang="en-US" dirty="0"/>
              <a:t>advanced</a:t>
            </a:r>
            <a:r>
              <a:rPr lang="en-US" dirty="0" smtClean="0"/>
              <a:t>.</a:t>
            </a:r>
          </a:p>
          <a:p>
            <a:r>
              <a:rPr lang="en-US" dirty="0" smtClean="0"/>
              <a:t>Breast </a:t>
            </a:r>
            <a:r>
              <a:rPr lang="en-US" dirty="0"/>
              <a:t>development may </a:t>
            </a:r>
            <a:r>
              <a:rPr lang="en-US" dirty="0" smtClean="0"/>
              <a:t>be cyclical </a:t>
            </a:r>
            <a:r>
              <a:rPr lang="en-US" dirty="0"/>
              <a:t>in relation to blood estrogen levels.</a:t>
            </a:r>
          </a:p>
          <a:p>
            <a:r>
              <a:rPr lang="en-US" dirty="0"/>
              <a:t>The situation regresses by time. </a:t>
            </a:r>
          </a:p>
          <a:p>
            <a:r>
              <a:rPr lang="en-US" dirty="0"/>
              <a:t>regression is not observed in cases that </a:t>
            </a:r>
            <a:r>
              <a:rPr lang="en-US" dirty="0" smtClean="0"/>
              <a:t>start  after </a:t>
            </a:r>
            <a:r>
              <a:rPr lang="en-US" dirty="0"/>
              <a:t>2 years of age and have </a:t>
            </a:r>
            <a:r>
              <a:rPr lang="en-US" dirty="0" smtClean="0"/>
              <a:t>significant </a:t>
            </a:r>
            <a:r>
              <a:rPr lang="en-US" dirty="0"/>
              <a:t>glandular structure</a:t>
            </a:r>
            <a:r>
              <a:rPr lang="en-US" dirty="0" smtClean="0"/>
              <a:t>.</a:t>
            </a:r>
          </a:p>
          <a:p>
            <a:r>
              <a:rPr lang="en-US" dirty="0" smtClean="0"/>
              <a:t> </a:t>
            </a:r>
            <a:r>
              <a:rPr lang="en-US" dirty="0"/>
              <a:t>Primary </a:t>
            </a:r>
            <a:r>
              <a:rPr lang="en-US" dirty="0" smtClean="0"/>
              <a:t>hypothyroidism should </a:t>
            </a:r>
            <a:r>
              <a:rPr lang="en-US" dirty="0"/>
              <a:t>be ruled out in these cases</a:t>
            </a:r>
          </a:p>
        </p:txBody>
      </p:sp>
    </p:spTree>
    <p:extLst>
      <p:ext uri="{BB962C8B-B14F-4D97-AF65-F5344CB8AC3E}">
        <p14:creationId xmlns:p14="http://schemas.microsoft.com/office/powerpoint/2010/main" val="228655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PREMATURE THELARCHE</a:t>
            </a:r>
            <a:endParaRPr lang="en-US" dirty="0"/>
          </a:p>
        </p:txBody>
      </p:sp>
      <p:sp>
        <p:nvSpPr>
          <p:cNvPr id="3" name="Content Placeholder 2"/>
          <p:cNvSpPr>
            <a:spLocks noGrp="1"/>
          </p:cNvSpPr>
          <p:nvPr>
            <p:ph idx="1"/>
          </p:nvPr>
        </p:nvSpPr>
        <p:spPr/>
        <p:txBody>
          <a:bodyPr/>
          <a:lstStyle/>
          <a:p>
            <a:r>
              <a:rPr lang="en-US" dirty="0" smtClean="0"/>
              <a:t>Premature </a:t>
            </a:r>
            <a:r>
              <a:rPr lang="en-US" dirty="0" err="1"/>
              <a:t>thelarche</a:t>
            </a:r>
            <a:r>
              <a:rPr lang="en-US" dirty="0"/>
              <a:t> which starts after 2 </a:t>
            </a:r>
            <a:r>
              <a:rPr lang="en-US" dirty="0" smtClean="0"/>
              <a:t>years of </a:t>
            </a:r>
            <a:r>
              <a:rPr lang="en-US" dirty="0"/>
              <a:t>age may progress to CPP</a:t>
            </a:r>
            <a:r>
              <a:rPr lang="en-US" dirty="0" smtClean="0"/>
              <a:t>.</a:t>
            </a:r>
          </a:p>
          <a:p>
            <a:r>
              <a:rPr lang="en-US" dirty="0" smtClean="0"/>
              <a:t>Advancement in bone </a:t>
            </a:r>
            <a:r>
              <a:rPr lang="en-US" dirty="0"/>
              <a:t>age</a:t>
            </a:r>
            <a:r>
              <a:rPr lang="en-US" dirty="0" smtClean="0"/>
              <a:t>,</a:t>
            </a:r>
          </a:p>
          <a:p>
            <a:r>
              <a:rPr lang="en-US" dirty="0" smtClean="0"/>
              <a:t>ovarian </a:t>
            </a:r>
            <a:r>
              <a:rPr lang="en-US" dirty="0"/>
              <a:t>enlargement and </a:t>
            </a:r>
            <a:r>
              <a:rPr lang="en-US" dirty="0" smtClean="0"/>
              <a:t>higher estrogen </a:t>
            </a:r>
            <a:r>
              <a:rPr lang="en-US" dirty="0"/>
              <a:t>levels may accompany </a:t>
            </a:r>
            <a:r>
              <a:rPr lang="en-US" dirty="0" smtClean="0"/>
              <a:t>premature </a:t>
            </a:r>
            <a:r>
              <a:rPr lang="en-US" dirty="0" err="1" smtClean="0"/>
              <a:t>thelarche</a:t>
            </a:r>
            <a:r>
              <a:rPr lang="en-US" dirty="0" smtClean="0"/>
              <a:t> </a:t>
            </a:r>
            <a:r>
              <a:rPr lang="en-US" dirty="0"/>
              <a:t>in borderline cases</a:t>
            </a:r>
            <a:r>
              <a:rPr lang="en-US" dirty="0" smtClean="0"/>
              <a:t>.</a:t>
            </a:r>
          </a:p>
          <a:p>
            <a:r>
              <a:rPr lang="en-US" dirty="0"/>
              <a:t>Premature </a:t>
            </a:r>
            <a:r>
              <a:rPr lang="en-US" dirty="0" err="1"/>
              <a:t>thelarche</a:t>
            </a:r>
            <a:r>
              <a:rPr lang="en-US" dirty="0"/>
              <a:t>, defined by isolated glandular breast tissue on palpation, should be differentiated from </a:t>
            </a:r>
            <a:r>
              <a:rPr lang="en-US" dirty="0" err="1"/>
              <a:t>lipomastia</a:t>
            </a:r>
            <a:r>
              <a:rPr lang="en-US" dirty="0"/>
              <a:t> (isolated fatty breast tissue), which is common in obese children</a:t>
            </a:r>
            <a:r>
              <a:rPr lang="en-US" dirty="0" smtClean="0"/>
              <a:t>. </a:t>
            </a:r>
            <a:r>
              <a:rPr lang="en-US" dirty="0"/>
              <a:t>To differentiate these conditions, clinicians may examine the patient in the supine position, thereby making the breasts less prominent</a:t>
            </a:r>
          </a:p>
        </p:txBody>
      </p:sp>
    </p:spTree>
    <p:extLst>
      <p:ext uri="{BB962C8B-B14F-4D97-AF65-F5344CB8AC3E}">
        <p14:creationId xmlns:p14="http://schemas.microsoft.com/office/powerpoint/2010/main" val="3745350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PREMATURE THELARCHE</a:t>
            </a:r>
            <a:endParaRPr lang="en-US" dirty="0"/>
          </a:p>
        </p:txBody>
      </p:sp>
      <p:sp>
        <p:nvSpPr>
          <p:cNvPr id="3" name="Content Placeholder 2"/>
          <p:cNvSpPr>
            <a:spLocks noGrp="1"/>
          </p:cNvSpPr>
          <p:nvPr>
            <p:ph idx="1"/>
          </p:nvPr>
        </p:nvSpPr>
        <p:spPr>
          <a:xfrm>
            <a:off x="838200" y="1493928"/>
            <a:ext cx="10515600" cy="4714847"/>
          </a:xfrm>
        </p:spPr>
        <p:txBody>
          <a:bodyPr>
            <a:normAutofit fontScale="92500" lnSpcReduction="10000"/>
          </a:bodyPr>
          <a:lstStyle/>
          <a:p>
            <a:pPr>
              <a:spcAft>
                <a:spcPts val="600"/>
              </a:spcAft>
            </a:pPr>
            <a:r>
              <a:rPr lang="en-US" dirty="0"/>
              <a:t>The physiologic baseline event in </a:t>
            </a:r>
            <a:r>
              <a:rPr lang="en-US" dirty="0" smtClean="0"/>
              <a:t>premature </a:t>
            </a:r>
            <a:r>
              <a:rPr lang="en-US" dirty="0" err="1" smtClean="0"/>
              <a:t>thelarche</a:t>
            </a:r>
            <a:r>
              <a:rPr lang="en-US" dirty="0" smtClean="0"/>
              <a:t> </a:t>
            </a:r>
            <a:r>
              <a:rPr lang="en-US" dirty="0"/>
              <a:t>is the increase in </a:t>
            </a:r>
            <a:r>
              <a:rPr lang="en-US" dirty="0" smtClean="0"/>
              <a:t>FSH level</a:t>
            </a:r>
            <a:r>
              <a:rPr lang="en-US" dirty="0"/>
              <a:t>. </a:t>
            </a:r>
            <a:endParaRPr lang="en-US" dirty="0" smtClean="0"/>
          </a:p>
          <a:p>
            <a:pPr>
              <a:spcAft>
                <a:spcPts val="600"/>
              </a:spcAft>
            </a:pPr>
            <a:r>
              <a:rPr lang="en-US" dirty="0" smtClean="0"/>
              <a:t>Inhibin </a:t>
            </a:r>
            <a:r>
              <a:rPr lang="en-US" dirty="0"/>
              <a:t>B secreted from </a:t>
            </a:r>
            <a:r>
              <a:rPr lang="en-US" dirty="0" smtClean="0"/>
              <a:t>granulosa cells </a:t>
            </a:r>
            <a:r>
              <a:rPr lang="en-US" dirty="0"/>
              <a:t>is thought to be responsible </a:t>
            </a:r>
            <a:r>
              <a:rPr lang="en-US" dirty="0" smtClean="0"/>
              <a:t>for This increase. </a:t>
            </a:r>
          </a:p>
          <a:p>
            <a:pPr>
              <a:spcAft>
                <a:spcPts val="600"/>
              </a:spcAft>
            </a:pPr>
            <a:r>
              <a:rPr lang="en-US" dirty="0" smtClean="0"/>
              <a:t>FSH </a:t>
            </a:r>
            <a:r>
              <a:rPr lang="en-US" dirty="0"/>
              <a:t>response is the </a:t>
            </a:r>
            <a:r>
              <a:rPr lang="en-US" dirty="0" smtClean="0"/>
              <a:t>foreground both </a:t>
            </a:r>
            <a:r>
              <a:rPr lang="en-US" dirty="0"/>
              <a:t>in night pulses and </a:t>
            </a:r>
            <a:r>
              <a:rPr lang="en-US" dirty="0" smtClean="0"/>
              <a:t>peak </a:t>
            </a:r>
            <a:r>
              <a:rPr lang="en-US" dirty="0"/>
              <a:t>response </a:t>
            </a:r>
            <a:r>
              <a:rPr lang="en-US" dirty="0" err="1" smtClean="0"/>
              <a:t>toGnRH</a:t>
            </a:r>
            <a:r>
              <a:rPr lang="en-US" dirty="0" smtClean="0"/>
              <a:t> </a:t>
            </a:r>
            <a:r>
              <a:rPr lang="en-US" dirty="0"/>
              <a:t>stimulus</a:t>
            </a:r>
            <a:r>
              <a:rPr lang="en-US" dirty="0" smtClean="0"/>
              <a:t>.</a:t>
            </a:r>
          </a:p>
          <a:p>
            <a:pPr>
              <a:spcAft>
                <a:spcPts val="600"/>
              </a:spcAft>
            </a:pPr>
            <a:r>
              <a:rPr lang="en-US" dirty="0" smtClean="0"/>
              <a:t>LH  with FSH </a:t>
            </a:r>
            <a:r>
              <a:rPr lang="en-US" dirty="0"/>
              <a:t>may </a:t>
            </a:r>
            <a:r>
              <a:rPr lang="en-US" dirty="0" smtClean="0"/>
              <a:t>increase to  </a:t>
            </a:r>
            <a:r>
              <a:rPr lang="en-US" dirty="0"/>
              <a:t>higher levels in </a:t>
            </a:r>
            <a:r>
              <a:rPr lang="en-US" dirty="0" smtClean="0"/>
              <a:t>premature </a:t>
            </a:r>
            <a:r>
              <a:rPr lang="en-US" dirty="0" err="1" smtClean="0"/>
              <a:t>thelarche</a:t>
            </a:r>
            <a:r>
              <a:rPr lang="en-US" dirty="0" smtClean="0"/>
              <a:t> </a:t>
            </a:r>
            <a:r>
              <a:rPr lang="en-US" dirty="0"/>
              <a:t>cases </a:t>
            </a:r>
            <a:r>
              <a:rPr lang="en-US" dirty="0" smtClean="0"/>
              <a:t>that</a:t>
            </a:r>
          </a:p>
          <a:p>
            <a:pPr marL="0" indent="0">
              <a:spcAft>
                <a:spcPts val="600"/>
              </a:spcAft>
              <a:buNone/>
            </a:pPr>
            <a:r>
              <a:rPr lang="en-US" dirty="0" smtClean="0"/>
              <a:t>     </a:t>
            </a:r>
            <a:r>
              <a:rPr lang="en-US" dirty="0"/>
              <a:t>start </a:t>
            </a:r>
            <a:r>
              <a:rPr lang="en-US" dirty="0" smtClean="0"/>
              <a:t>before 2years </a:t>
            </a:r>
            <a:r>
              <a:rPr lang="en-US" dirty="0"/>
              <a:t>of age</a:t>
            </a:r>
            <a:r>
              <a:rPr lang="en-US" dirty="0" smtClean="0"/>
              <a:t>, may </a:t>
            </a:r>
            <a:r>
              <a:rPr lang="en-US" dirty="0"/>
              <a:t>interfere with </a:t>
            </a:r>
            <a:r>
              <a:rPr lang="en-US" dirty="0" err="1" smtClean="0"/>
              <a:t>CPP.This</a:t>
            </a:r>
            <a:r>
              <a:rPr lang="en-US" dirty="0" smtClean="0"/>
              <a:t> </a:t>
            </a:r>
            <a:r>
              <a:rPr lang="en-US" dirty="0"/>
              <a:t>phenomenon </a:t>
            </a:r>
            <a:r>
              <a:rPr lang="en-US" dirty="0" smtClean="0"/>
              <a:t>has </a:t>
            </a:r>
            <a:r>
              <a:rPr lang="en-US" dirty="0"/>
              <a:t>been termed </a:t>
            </a:r>
            <a:endParaRPr lang="en-US" dirty="0" smtClean="0"/>
          </a:p>
          <a:p>
            <a:pPr marL="0" indent="0">
              <a:spcAft>
                <a:spcPts val="600"/>
              </a:spcAft>
              <a:buNone/>
            </a:pPr>
            <a:r>
              <a:rPr lang="en-US" dirty="0" smtClean="0"/>
              <a:t>     as “</a:t>
            </a:r>
            <a:r>
              <a:rPr lang="en-US" dirty="0"/>
              <a:t>mini-puberty</a:t>
            </a:r>
            <a:r>
              <a:rPr lang="en-US" dirty="0" smtClean="0"/>
              <a:t>”. </a:t>
            </a:r>
          </a:p>
          <a:p>
            <a:pPr>
              <a:spcAft>
                <a:spcPts val="600"/>
              </a:spcAft>
            </a:pPr>
            <a:r>
              <a:rPr lang="en-US" dirty="0" smtClean="0"/>
              <a:t>ovaries  and uterus </a:t>
            </a:r>
            <a:r>
              <a:rPr lang="en-US" dirty="0"/>
              <a:t>are </a:t>
            </a:r>
            <a:r>
              <a:rPr lang="en-US" dirty="0" err="1" smtClean="0"/>
              <a:t>prepubertal</a:t>
            </a:r>
            <a:r>
              <a:rPr lang="en-US" dirty="0" smtClean="0"/>
              <a:t> </a:t>
            </a:r>
            <a:r>
              <a:rPr lang="en-US" dirty="0"/>
              <a:t>sizes, </a:t>
            </a:r>
          </a:p>
          <a:p>
            <a:pPr>
              <a:spcAft>
                <a:spcPts val="600"/>
              </a:spcAft>
            </a:pPr>
            <a:r>
              <a:rPr lang="en-US" dirty="0" smtClean="0"/>
              <a:t>The </a:t>
            </a:r>
            <a:r>
              <a:rPr lang="en-US" dirty="0"/>
              <a:t>follow-up </a:t>
            </a:r>
            <a:r>
              <a:rPr lang="en-US" dirty="0" smtClean="0"/>
              <a:t>of progression </a:t>
            </a:r>
            <a:r>
              <a:rPr lang="en-US" dirty="0"/>
              <a:t>rate and growth tempo </a:t>
            </a:r>
            <a:r>
              <a:rPr lang="en-US" dirty="0" smtClean="0"/>
              <a:t>are important </a:t>
            </a:r>
            <a:r>
              <a:rPr lang="en-US" dirty="0"/>
              <a:t>in these cases</a:t>
            </a:r>
            <a:r>
              <a:rPr lang="en-US" dirty="0" smtClean="0"/>
              <a:t>.</a:t>
            </a:r>
          </a:p>
          <a:p>
            <a:pPr>
              <a:spcAft>
                <a:spcPts val="600"/>
              </a:spcAft>
            </a:pPr>
            <a:r>
              <a:rPr lang="en-US" dirty="0" smtClean="0"/>
              <a:t>Another point : some of </a:t>
            </a:r>
            <a:r>
              <a:rPr lang="en-US" dirty="0"/>
              <a:t>the premature </a:t>
            </a:r>
            <a:r>
              <a:rPr lang="en-US" dirty="0" err="1"/>
              <a:t>thelarche</a:t>
            </a:r>
            <a:r>
              <a:rPr lang="en-US" dirty="0"/>
              <a:t> cases are due </a:t>
            </a:r>
            <a:r>
              <a:rPr lang="en-US" dirty="0" smtClean="0"/>
              <a:t>to </a:t>
            </a:r>
            <a:r>
              <a:rPr lang="en-US" dirty="0" err="1" smtClean="0"/>
              <a:t>exposion</a:t>
            </a:r>
            <a:r>
              <a:rPr lang="en-US" dirty="0" smtClean="0"/>
              <a:t> </a:t>
            </a:r>
            <a:r>
              <a:rPr lang="en-US" dirty="0"/>
              <a:t>of </a:t>
            </a:r>
            <a:r>
              <a:rPr lang="en-US" dirty="0" smtClean="0"/>
              <a:t>estrogenic </a:t>
            </a:r>
          </a:p>
          <a:p>
            <a:pPr marL="0" indent="0">
              <a:spcAft>
                <a:spcPts val="600"/>
              </a:spcAft>
              <a:buNone/>
            </a:pPr>
            <a:r>
              <a:rPr lang="en-US" dirty="0" smtClean="0"/>
              <a:t>   environmental </a:t>
            </a:r>
            <a:r>
              <a:rPr lang="en-US" dirty="0"/>
              <a:t>pollution.</a:t>
            </a:r>
          </a:p>
          <a:p>
            <a:endParaRPr lang="en-US" dirty="0"/>
          </a:p>
          <a:p>
            <a:pPr marL="0" indent="0">
              <a:buNone/>
            </a:pPr>
            <a:endParaRPr lang="en-US" i="1" dirty="0"/>
          </a:p>
        </p:txBody>
      </p:sp>
    </p:spTree>
    <p:extLst>
      <p:ext uri="{BB962C8B-B14F-4D97-AF65-F5344CB8AC3E}">
        <p14:creationId xmlns:p14="http://schemas.microsoft.com/office/powerpoint/2010/main" val="442353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Gynecomastia</a:t>
            </a:r>
            <a:r>
              <a:rPr lang="en-US" dirty="0" smtClean="0"/>
              <a:t> </a:t>
            </a:r>
            <a:endParaRPr lang="en-US" dirty="0"/>
          </a:p>
        </p:txBody>
      </p:sp>
      <p:sp>
        <p:nvSpPr>
          <p:cNvPr id="3" name="Content Placeholder 2"/>
          <p:cNvSpPr>
            <a:spLocks noGrp="1"/>
          </p:cNvSpPr>
          <p:nvPr>
            <p:ph idx="1"/>
          </p:nvPr>
        </p:nvSpPr>
        <p:spPr/>
        <p:txBody>
          <a:bodyPr/>
          <a:lstStyle/>
          <a:p>
            <a:r>
              <a:rPr lang="en-US" dirty="0"/>
              <a:t>Gynecomastia, or estrogen-mediated glandular breast tissue, is common in pubertal boys</a:t>
            </a:r>
            <a:r>
              <a:rPr lang="en-US" dirty="0" smtClean="0"/>
              <a:t>.</a:t>
            </a:r>
          </a:p>
          <a:p>
            <a:pPr marL="0" indent="0">
              <a:buNone/>
            </a:pPr>
            <a:endParaRPr lang="en-US" dirty="0" smtClean="0"/>
          </a:p>
          <a:p>
            <a:r>
              <a:rPr lang="en-US" dirty="0" smtClean="0"/>
              <a:t>Evaluation </a:t>
            </a:r>
            <a:r>
              <a:rPr lang="en-US" dirty="0"/>
              <a:t>for chronic disease; hyperprolactinemia; testicular or adrenal neoplasm; use of prescription, recreational, or performance-enhancing drugs</a:t>
            </a:r>
            <a:r>
              <a:rPr lang="en-US" dirty="0" smtClean="0"/>
              <a:t>;</a:t>
            </a:r>
          </a:p>
          <a:p>
            <a:pPr marL="0" indent="0">
              <a:buNone/>
            </a:pPr>
            <a:r>
              <a:rPr lang="en-US" dirty="0" smtClean="0"/>
              <a:t>   </a:t>
            </a:r>
            <a:r>
              <a:rPr lang="en-US" dirty="0"/>
              <a:t>hypogonadism (e.g., </a:t>
            </a:r>
            <a:r>
              <a:rPr lang="en-US" dirty="0" err="1"/>
              <a:t>Klinefelter</a:t>
            </a:r>
            <a:r>
              <a:rPr lang="en-US" dirty="0"/>
              <a:t> syndrome) should be initiated if symptoms </a:t>
            </a:r>
            <a:r>
              <a:rPr lang="en-US" dirty="0" smtClean="0"/>
              <a:t>persist</a:t>
            </a:r>
          </a:p>
          <a:p>
            <a:pPr marL="0" indent="0">
              <a:buNone/>
            </a:pPr>
            <a:r>
              <a:rPr lang="en-US" dirty="0"/>
              <a:t> </a:t>
            </a:r>
            <a:r>
              <a:rPr lang="en-US" dirty="0" smtClean="0"/>
              <a:t>  </a:t>
            </a:r>
            <a:r>
              <a:rPr lang="en-US" dirty="0"/>
              <a:t>for 18 to 24 months or the patient has no pubertal changes</a:t>
            </a:r>
          </a:p>
        </p:txBody>
      </p:sp>
    </p:spTree>
    <p:extLst>
      <p:ext uri="{BB962C8B-B14F-4D97-AF65-F5344CB8AC3E}">
        <p14:creationId xmlns:p14="http://schemas.microsoft.com/office/powerpoint/2010/main" val="1990311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Premature </a:t>
            </a:r>
            <a:r>
              <a:rPr lang="en-US" b="1" dirty="0" err="1"/>
              <a:t>adrenarche</a:t>
            </a:r>
            <a:r>
              <a:rPr lang="en-US" b="1" dirty="0"/>
              <a:t>/</a:t>
            </a:r>
            <a:r>
              <a:rPr lang="en-US" b="1" dirty="0" err="1"/>
              <a:t>pubarche</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err="1"/>
              <a:t>Adrenarche</a:t>
            </a:r>
            <a:r>
              <a:rPr lang="en-US" dirty="0"/>
              <a:t> is the increase of </a:t>
            </a:r>
            <a:r>
              <a:rPr lang="en-US" dirty="0" smtClean="0"/>
              <a:t>pubertal adrenal </a:t>
            </a:r>
            <a:r>
              <a:rPr lang="en-US" dirty="0"/>
              <a:t>androgens</a:t>
            </a:r>
            <a:r>
              <a:rPr lang="en-US" dirty="0" smtClean="0"/>
              <a:t>.</a:t>
            </a:r>
          </a:p>
          <a:p>
            <a:pPr>
              <a:spcAft>
                <a:spcPts val="2400"/>
              </a:spcAft>
            </a:pPr>
            <a:r>
              <a:rPr lang="en-US" dirty="0" smtClean="0"/>
              <a:t>in </a:t>
            </a:r>
            <a:r>
              <a:rPr lang="en-US" dirty="0"/>
              <a:t>normal children between 6-8 </a:t>
            </a:r>
            <a:r>
              <a:rPr lang="en-US" dirty="0" smtClean="0"/>
              <a:t>years of </a:t>
            </a:r>
            <a:r>
              <a:rPr lang="en-US" dirty="0"/>
              <a:t>age. </a:t>
            </a:r>
            <a:endParaRPr lang="en-US" dirty="0" smtClean="0"/>
          </a:p>
          <a:p>
            <a:pPr>
              <a:spcAft>
                <a:spcPts val="2400"/>
              </a:spcAft>
            </a:pPr>
            <a:r>
              <a:rPr lang="en-US" dirty="0" smtClean="0"/>
              <a:t>Generally </a:t>
            </a:r>
            <a:r>
              <a:rPr lang="en-US" dirty="0" err="1"/>
              <a:t>pubarche</a:t>
            </a:r>
            <a:r>
              <a:rPr lang="en-US" dirty="0"/>
              <a:t>, that is, </a:t>
            </a:r>
            <a:r>
              <a:rPr lang="en-US" dirty="0" smtClean="0"/>
              <a:t>genital and </a:t>
            </a:r>
            <a:r>
              <a:rPr lang="en-US" dirty="0"/>
              <a:t>axillary hair, does not accompany </a:t>
            </a:r>
            <a:r>
              <a:rPr lang="en-US" dirty="0" smtClean="0"/>
              <a:t>this situation</a:t>
            </a:r>
            <a:r>
              <a:rPr lang="en-US" dirty="0"/>
              <a:t>. However, </a:t>
            </a:r>
            <a:r>
              <a:rPr lang="en-US" dirty="0" err="1"/>
              <a:t>adrenarche</a:t>
            </a:r>
            <a:r>
              <a:rPr lang="en-US" dirty="0"/>
              <a:t> is </a:t>
            </a:r>
            <a:r>
              <a:rPr lang="en-US" dirty="0" smtClean="0"/>
              <a:t>associated with </a:t>
            </a:r>
            <a:r>
              <a:rPr lang="en-US" dirty="0" err="1"/>
              <a:t>pubarche</a:t>
            </a:r>
            <a:r>
              <a:rPr lang="en-US" dirty="0"/>
              <a:t> in some children, and this </a:t>
            </a:r>
            <a:r>
              <a:rPr lang="en-US" dirty="0" smtClean="0"/>
              <a:t>is the </a:t>
            </a:r>
            <a:r>
              <a:rPr lang="en-US" dirty="0"/>
              <a:t>most </a:t>
            </a:r>
            <a:r>
              <a:rPr lang="en-US" dirty="0" smtClean="0"/>
              <a:t> </a:t>
            </a:r>
            <a:r>
              <a:rPr lang="en-US" dirty="0"/>
              <a:t>form of the </a:t>
            </a:r>
            <a:r>
              <a:rPr lang="en-US" dirty="0" smtClean="0"/>
              <a:t>premature </a:t>
            </a:r>
            <a:r>
              <a:rPr lang="en-US" dirty="0" err="1" smtClean="0"/>
              <a:t>pubarche</a:t>
            </a:r>
            <a:r>
              <a:rPr lang="en-US" dirty="0" smtClean="0"/>
              <a:t>.</a:t>
            </a:r>
          </a:p>
          <a:p>
            <a:pPr>
              <a:spcAft>
                <a:spcPts val="2400"/>
              </a:spcAft>
            </a:pPr>
            <a:r>
              <a:rPr lang="en-US" dirty="0" smtClean="0"/>
              <a:t> </a:t>
            </a:r>
            <a:r>
              <a:rPr lang="en-US" dirty="0"/>
              <a:t>It is important to distinguish </a:t>
            </a:r>
            <a:r>
              <a:rPr lang="en-US" dirty="0" smtClean="0"/>
              <a:t>this situation </a:t>
            </a:r>
            <a:r>
              <a:rPr lang="en-US" dirty="0"/>
              <a:t>from pathologic etiologies</a:t>
            </a:r>
          </a:p>
        </p:txBody>
      </p:sp>
    </p:spTree>
    <p:extLst>
      <p:ext uri="{BB962C8B-B14F-4D97-AF65-F5344CB8AC3E}">
        <p14:creationId xmlns:p14="http://schemas.microsoft.com/office/powerpoint/2010/main" val="475461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93929"/>
            <a:ext cx="10515600" cy="4120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Premature </a:t>
            </a:r>
            <a:r>
              <a:rPr lang="en-US" b="1" dirty="0" err="1"/>
              <a:t>adrenarche</a:t>
            </a:r>
            <a:r>
              <a:rPr lang="en-US" b="1" dirty="0"/>
              <a:t>/</a:t>
            </a:r>
            <a:r>
              <a:rPr lang="en-US" b="1" dirty="0" err="1"/>
              <a:t>pubarche</a:t>
            </a:r>
            <a:endParaRPr lang="en-US" dirty="0"/>
          </a:p>
        </p:txBody>
      </p:sp>
      <p:sp>
        <p:nvSpPr>
          <p:cNvPr id="3" name="Content Placeholder 2"/>
          <p:cNvSpPr>
            <a:spLocks noGrp="1"/>
          </p:cNvSpPr>
          <p:nvPr>
            <p:ph idx="1"/>
          </p:nvPr>
        </p:nvSpPr>
        <p:spPr/>
        <p:txBody>
          <a:bodyPr>
            <a:normAutofit/>
          </a:bodyPr>
          <a:lstStyle/>
          <a:p>
            <a:r>
              <a:rPr lang="en-US" dirty="0" err="1"/>
              <a:t>Adrenarche</a:t>
            </a:r>
            <a:r>
              <a:rPr lang="en-US" dirty="0"/>
              <a:t> occurs as a result of </a:t>
            </a:r>
            <a:r>
              <a:rPr lang="en-US" dirty="0" smtClean="0"/>
              <a:t>increased secretion </a:t>
            </a:r>
            <a:r>
              <a:rPr lang="en-US" dirty="0"/>
              <a:t>of androgens </a:t>
            </a:r>
            <a:r>
              <a:rPr lang="en-US" dirty="0" smtClean="0"/>
              <a:t>from </a:t>
            </a:r>
            <a:r>
              <a:rPr lang="en-US" dirty="0"/>
              <a:t>the adrenal cortex. </a:t>
            </a:r>
            <a:endParaRPr lang="en-US" dirty="0" smtClean="0"/>
          </a:p>
          <a:p>
            <a:r>
              <a:rPr lang="en-US" dirty="0" smtClean="0"/>
              <a:t>It </a:t>
            </a:r>
            <a:r>
              <a:rPr lang="en-US" dirty="0"/>
              <a:t>results in </a:t>
            </a:r>
            <a:r>
              <a:rPr lang="en-US" dirty="0" smtClean="0"/>
              <a:t>an increase </a:t>
            </a:r>
            <a:r>
              <a:rPr lang="en-US" dirty="0"/>
              <a:t>of serum DHEA and its </a:t>
            </a:r>
            <a:r>
              <a:rPr lang="en-US" dirty="0" smtClean="0"/>
              <a:t>metabolite sulfate </a:t>
            </a:r>
            <a:r>
              <a:rPr lang="en-US" dirty="0"/>
              <a:t>due to an increase in 17, 20 </a:t>
            </a:r>
            <a:r>
              <a:rPr lang="en-US" dirty="0" smtClean="0"/>
              <a:t> </a:t>
            </a:r>
            <a:r>
              <a:rPr lang="en-US" dirty="0" err="1" smtClean="0"/>
              <a:t>Liyase</a:t>
            </a:r>
            <a:r>
              <a:rPr lang="en-US" dirty="0" smtClean="0"/>
              <a:t> and </a:t>
            </a:r>
            <a:r>
              <a:rPr lang="en-US" dirty="0"/>
              <a:t>17 alpha hydroxylase activities</a:t>
            </a:r>
            <a:r>
              <a:rPr lang="en-US" dirty="0" smtClean="0"/>
              <a:t>.</a:t>
            </a:r>
          </a:p>
          <a:p>
            <a:r>
              <a:rPr lang="en-US" dirty="0" smtClean="0"/>
              <a:t>Increase in </a:t>
            </a:r>
            <a:r>
              <a:rPr lang="en-US" dirty="0"/>
              <a:t>serum level of DHEA-S over 40 </a:t>
            </a:r>
            <a:r>
              <a:rPr lang="en-US" dirty="0" err="1"/>
              <a:t>μg</a:t>
            </a:r>
            <a:r>
              <a:rPr lang="en-US" dirty="0"/>
              <a:t>/dl </a:t>
            </a:r>
            <a:r>
              <a:rPr lang="en-US" dirty="0" smtClean="0"/>
              <a:t>is the </a:t>
            </a:r>
            <a:r>
              <a:rPr lang="en-US" dirty="0"/>
              <a:t>biochemical indicator of the </a:t>
            </a:r>
            <a:r>
              <a:rPr lang="en-US" dirty="0" err="1" smtClean="0"/>
              <a:t>adrenarche</a:t>
            </a:r>
            <a:r>
              <a:rPr lang="en-US" dirty="0"/>
              <a:t>.</a:t>
            </a:r>
          </a:p>
          <a:p>
            <a:r>
              <a:rPr lang="en-US" dirty="0"/>
              <a:t>This increase may be exaggerated in </a:t>
            </a:r>
            <a:r>
              <a:rPr lang="en-US" dirty="0" smtClean="0"/>
              <a:t>some cases</a:t>
            </a:r>
            <a:r>
              <a:rPr lang="en-US" dirty="0"/>
              <a:t>, and may increase up to 200 </a:t>
            </a:r>
            <a:r>
              <a:rPr lang="en-US" dirty="0" err="1"/>
              <a:t>μg</a:t>
            </a:r>
            <a:r>
              <a:rPr lang="en-US" dirty="0"/>
              <a:t>/dl</a:t>
            </a:r>
            <a:r>
              <a:rPr lang="en-US" dirty="0" smtClean="0"/>
              <a:t>.</a:t>
            </a:r>
          </a:p>
          <a:p>
            <a:r>
              <a:rPr lang="en-US" dirty="0" smtClean="0"/>
              <a:t>In a </a:t>
            </a:r>
            <a:r>
              <a:rPr lang="en-US" dirty="0"/>
              <a:t>recent study it was shown that </a:t>
            </a:r>
            <a:r>
              <a:rPr lang="en-US" dirty="0" smtClean="0"/>
              <a:t>androgen receptor </a:t>
            </a:r>
            <a:r>
              <a:rPr lang="en-US" dirty="0"/>
              <a:t>gene activity increase due to </a:t>
            </a:r>
            <a:r>
              <a:rPr lang="en-US" dirty="0" smtClean="0"/>
              <a:t>Decreased receptor </a:t>
            </a:r>
            <a:r>
              <a:rPr lang="en-US" dirty="0"/>
              <a:t>gene methylation </a:t>
            </a:r>
            <a:r>
              <a:rPr lang="en-US" dirty="0" smtClean="0"/>
              <a:t>pattern can </a:t>
            </a:r>
            <a:r>
              <a:rPr lang="en-US" dirty="0"/>
              <a:t>be seen in some </a:t>
            </a:r>
            <a:r>
              <a:rPr lang="en-US" dirty="0" smtClean="0"/>
              <a:t>cases.</a:t>
            </a:r>
          </a:p>
          <a:p>
            <a:endParaRPr lang="en-US" dirty="0"/>
          </a:p>
        </p:txBody>
      </p:sp>
    </p:spTree>
    <p:extLst>
      <p:ext uri="{BB962C8B-B14F-4D97-AF65-F5344CB8AC3E}">
        <p14:creationId xmlns:p14="http://schemas.microsoft.com/office/powerpoint/2010/main" val="47554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752344"/>
            <a:ext cx="10515600" cy="309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 </a:t>
            </a:r>
            <a:r>
              <a:rPr lang="en-US" b="1" dirty="0"/>
              <a:t>PRECOCIOUS </a:t>
            </a:r>
            <a:r>
              <a:rPr lang="en-US" b="1" dirty="0" smtClean="0"/>
              <a:t>PUBERTY</a:t>
            </a:r>
            <a:endParaRPr lang="en-US" dirty="0"/>
          </a:p>
        </p:txBody>
      </p:sp>
      <p:sp>
        <p:nvSpPr>
          <p:cNvPr id="3" name="Content Placeholder 2"/>
          <p:cNvSpPr>
            <a:spLocks noGrp="1"/>
          </p:cNvSpPr>
          <p:nvPr>
            <p:ph idx="1"/>
          </p:nvPr>
        </p:nvSpPr>
        <p:spPr/>
        <p:txBody>
          <a:bodyPr>
            <a:normAutofit/>
          </a:bodyPr>
          <a:lstStyle/>
          <a:p>
            <a:pPr marL="0" indent="0">
              <a:buNone/>
            </a:pPr>
            <a:r>
              <a:rPr lang="en-US" b="1" dirty="0"/>
              <a:t>When to Suspect </a:t>
            </a:r>
            <a:r>
              <a:rPr lang="en-US" b="1" dirty="0" smtClean="0"/>
              <a:t> </a:t>
            </a:r>
            <a:r>
              <a:rPr lang="en-US" dirty="0"/>
              <a:t>Precocious puberty </a:t>
            </a:r>
            <a:r>
              <a:rPr lang="en-US" dirty="0" smtClean="0"/>
              <a:t>?</a:t>
            </a:r>
            <a:endParaRPr lang="en-US" b="1" dirty="0" smtClean="0"/>
          </a:p>
          <a:p>
            <a:r>
              <a:rPr lang="en-US" dirty="0" smtClean="0"/>
              <a:t>Precocious </a:t>
            </a:r>
            <a:r>
              <a:rPr lang="en-US" dirty="0"/>
              <a:t>puberty is diagnosed when secondary sexual characteristics are identified in girls younger than 7</a:t>
            </a:r>
            <a:r>
              <a:rPr lang="en-US" dirty="0" smtClean="0"/>
              <a:t> </a:t>
            </a:r>
            <a:r>
              <a:rPr lang="en-US" dirty="0"/>
              <a:t>years and boys younger than 9</a:t>
            </a:r>
            <a:r>
              <a:rPr lang="en-US" dirty="0" smtClean="0"/>
              <a:t> years.</a:t>
            </a:r>
          </a:p>
          <a:p>
            <a:r>
              <a:rPr lang="en-US" dirty="0" smtClean="0"/>
              <a:t>early </a:t>
            </a:r>
            <a:r>
              <a:rPr lang="en-US" dirty="0"/>
              <a:t>progression of </a:t>
            </a:r>
            <a:r>
              <a:rPr lang="en-US" dirty="0" smtClean="0"/>
              <a:t>:</a:t>
            </a:r>
          </a:p>
          <a:p>
            <a:pPr marL="2228850" indent="-457200">
              <a:buFont typeface="Wingdings" panose="05000000000000000000" pitchFamily="2" charset="2"/>
              <a:buChar char="q"/>
            </a:pPr>
            <a:r>
              <a:rPr lang="en-US" dirty="0" smtClean="0"/>
              <a:t>secondary  </a:t>
            </a:r>
            <a:r>
              <a:rPr lang="en-US" dirty="0"/>
              <a:t>sexual </a:t>
            </a:r>
            <a:r>
              <a:rPr lang="en-US" dirty="0" smtClean="0"/>
              <a:t>characteristics</a:t>
            </a:r>
            <a:endParaRPr lang="en-US" dirty="0"/>
          </a:p>
          <a:p>
            <a:pPr marL="2228850" indent="-457200">
              <a:buFont typeface="Wingdings" panose="05000000000000000000" pitchFamily="2" charset="2"/>
              <a:buChar char="q"/>
            </a:pPr>
            <a:r>
              <a:rPr lang="en-US" dirty="0" smtClean="0"/>
              <a:t>rapid </a:t>
            </a:r>
            <a:r>
              <a:rPr lang="en-US" dirty="0"/>
              <a:t>bone maturation, </a:t>
            </a:r>
          </a:p>
          <a:p>
            <a:pPr marL="2228850" indent="-457200">
              <a:buFont typeface="Wingdings" panose="05000000000000000000" pitchFamily="2" charset="2"/>
              <a:buChar char="q"/>
            </a:pPr>
            <a:r>
              <a:rPr lang="en-US" dirty="0" smtClean="0"/>
              <a:t>reduced </a:t>
            </a:r>
            <a:r>
              <a:rPr lang="en-US" dirty="0"/>
              <a:t>final height, </a:t>
            </a:r>
          </a:p>
          <a:p>
            <a:pPr marL="2228850" indent="-457200">
              <a:buFont typeface="Wingdings" panose="05000000000000000000" pitchFamily="2" charset="2"/>
              <a:buChar char="q"/>
            </a:pPr>
            <a:r>
              <a:rPr lang="en-US" dirty="0" smtClean="0"/>
              <a:t>inappropriate </a:t>
            </a:r>
            <a:r>
              <a:rPr lang="en-US" dirty="0"/>
              <a:t>body appearance </a:t>
            </a:r>
          </a:p>
          <a:p>
            <a:pPr marL="2228850" indent="-457200">
              <a:buFont typeface="Wingdings" panose="05000000000000000000" pitchFamily="2" charset="2"/>
              <a:buChar char="q"/>
            </a:pPr>
            <a:r>
              <a:rPr lang="en-US" dirty="0" smtClean="0"/>
              <a:t>psychological </a:t>
            </a:r>
            <a:r>
              <a:rPr lang="en-US" dirty="0"/>
              <a:t>behavioral abnormalities.</a:t>
            </a:r>
          </a:p>
          <a:p>
            <a:endParaRPr lang="en-US" dirty="0"/>
          </a:p>
        </p:txBody>
      </p:sp>
    </p:spTree>
    <p:extLst>
      <p:ext uri="{BB962C8B-B14F-4D97-AF65-F5344CB8AC3E}">
        <p14:creationId xmlns:p14="http://schemas.microsoft.com/office/powerpoint/2010/main" val="149403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2658299"/>
            <a:ext cx="10701528" cy="3901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1286647"/>
            <a:ext cx="10701528" cy="1164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Premature </a:t>
            </a:r>
            <a:r>
              <a:rPr lang="en-US" b="1" dirty="0" err="1"/>
              <a:t>adrenarche</a:t>
            </a:r>
            <a:r>
              <a:rPr lang="en-US" b="1" dirty="0"/>
              <a:t>/</a:t>
            </a:r>
            <a:r>
              <a:rPr lang="en-US" b="1" dirty="0" err="1"/>
              <a:t>pubarche</a:t>
            </a:r>
            <a:endParaRPr lang="en-US" dirty="0"/>
          </a:p>
        </p:txBody>
      </p:sp>
      <p:sp>
        <p:nvSpPr>
          <p:cNvPr id="3" name="Content Placeholder 2"/>
          <p:cNvSpPr>
            <a:spLocks noGrp="1"/>
          </p:cNvSpPr>
          <p:nvPr>
            <p:ph idx="1"/>
          </p:nvPr>
        </p:nvSpPr>
        <p:spPr>
          <a:xfrm>
            <a:off x="838200" y="1493928"/>
            <a:ext cx="10515600" cy="4989167"/>
          </a:xfrm>
        </p:spPr>
        <p:txBody>
          <a:bodyPr>
            <a:normAutofit fontScale="92500" lnSpcReduction="20000"/>
          </a:bodyPr>
          <a:lstStyle/>
          <a:p>
            <a:r>
              <a:rPr lang="en-US" sz="3000" dirty="0">
                <a:solidFill>
                  <a:schemeClr val="accent6">
                    <a:lumMod val="75000"/>
                  </a:schemeClr>
                </a:solidFill>
              </a:rPr>
              <a:t>Congenital adrenal </a:t>
            </a:r>
            <a:r>
              <a:rPr lang="en-US" sz="3000" dirty="0" smtClean="0">
                <a:solidFill>
                  <a:schemeClr val="accent6">
                    <a:lumMod val="75000"/>
                  </a:schemeClr>
                </a:solidFill>
              </a:rPr>
              <a:t>hyperplasia</a:t>
            </a:r>
          </a:p>
          <a:p>
            <a:r>
              <a:rPr lang="en-US" sz="3000" dirty="0" smtClean="0">
                <a:solidFill>
                  <a:schemeClr val="accent6">
                    <a:lumMod val="75000"/>
                  </a:schemeClr>
                </a:solidFill>
              </a:rPr>
              <a:t>Adrenal tumors                               </a:t>
            </a:r>
          </a:p>
          <a:p>
            <a:endParaRPr lang="en-US" sz="1200" dirty="0" smtClean="0"/>
          </a:p>
          <a:p>
            <a:pPr>
              <a:spcAft>
                <a:spcPts val="600"/>
              </a:spcAft>
            </a:pPr>
            <a:r>
              <a:rPr lang="en-US" dirty="0" smtClean="0"/>
              <a:t>Some </a:t>
            </a:r>
            <a:r>
              <a:rPr lang="en-US" dirty="0"/>
              <a:t>partial enzyme </a:t>
            </a:r>
            <a:r>
              <a:rPr lang="en-US" dirty="0" smtClean="0"/>
              <a:t>deficiencies such </a:t>
            </a:r>
            <a:r>
              <a:rPr lang="en-US" dirty="0"/>
              <a:t>as 21-OH and 3β OHD deficiency </a:t>
            </a:r>
            <a:r>
              <a:rPr lang="en-US" dirty="0" smtClean="0"/>
              <a:t>may manifest </a:t>
            </a:r>
            <a:r>
              <a:rPr lang="en-US" dirty="0"/>
              <a:t>first with premature </a:t>
            </a:r>
            <a:r>
              <a:rPr lang="en-US" dirty="0" err="1"/>
              <a:t>pubarche</a:t>
            </a:r>
            <a:r>
              <a:rPr lang="en-US" dirty="0"/>
              <a:t>.</a:t>
            </a:r>
          </a:p>
          <a:p>
            <a:pPr marL="0" indent="0">
              <a:spcAft>
                <a:spcPts val="600"/>
              </a:spcAft>
              <a:buNone/>
            </a:pPr>
            <a:r>
              <a:rPr lang="en-US" dirty="0" smtClean="0"/>
              <a:t>    Both </a:t>
            </a:r>
            <a:r>
              <a:rPr lang="en-US" dirty="0"/>
              <a:t>somatic growth and advancement </a:t>
            </a:r>
            <a:r>
              <a:rPr lang="en-US" dirty="0" smtClean="0"/>
              <a:t>in bone </a:t>
            </a:r>
            <a:r>
              <a:rPr lang="en-US" dirty="0"/>
              <a:t>age are accelerated in these cases; so</a:t>
            </a:r>
          </a:p>
          <a:p>
            <a:pPr marL="0" indent="0">
              <a:spcAft>
                <a:spcPts val="600"/>
              </a:spcAft>
              <a:buNone/>
            </a:pPr>
            <a:r>
              <a:rPr lang="en-US" dirty="0" smtClean="0"/>
              <a:t>    that </a:t>
            </a:r>
            <a:r>
              <a:rPr lang="en-US" dirty="0"/>
              <a:t>DHEA-S measurement should be </a:t>
            </a:r>
            <a:r>
              <a:rPr lang="en-US" dirty="0" smtClean="0"/>
              <a:t>performed in </a:t>
            </a:r>
            <a:r>
              <a:rPr lang="en-US" dirty="0"/>
              <a:t>addition to testosterone </a:t>
            </a:r>
            <a:r>
              <a:rPr lang="en-US" dirty="0" smtClean="0"/>
              <a:t>and 17OHP</a:t>
            </a:r>
            <a:r>
              <a:rPr lang="en-US" dirty="0"/>
              <a:t>. </a:t>
            </a:r>
            <a:endParaRPr lang="en-US" dirty="0" smtClean="0"/>
          </a:p>
          <a:p>
            <a:pPr>
              <a:spcAft>
                <a:spcPts val="600"/>
              </a:spcAft>
            </a:pPr>
            <a:r>
              <a:rPr lang="en-US" dirty="0" smtClean="0"/>
              <a:t>Although </a:t>
            </a:r>
            <a:r>
              <a:rPr lang="en-US" dirty="0"/>
              <a:t>DHEA-S is increased </a:t>
            </a:r>
            <a:r>
              <a:rPr lang="en-US" dirty="0" smtClean="0"/>
              <a:t>in isolated </a:t>
            </a:r>
            <a:r>
              <a:rPr lang="en-US" dirty="0"/>
              <a:t>premature </a:t>
            </a:r>
            <a:r>
              <a:rPr lang="en-US" dirty="0" err="1"/>
              <a:t>pubarche</a:t>
            </a:r>
            <a:r>
              <a:rPr lang="en-US" dirty="0"/>
              <a:t>, </a:t>
            </a:r>
            <a:r>
              <a:rPr lang="en-US" dirty="0" smtClean="0"/>
              <a:t>testosterone and </a:t>
            </a:r>
            <a:r>
              <a:rPr lang="en-US" dirty="0"/>
              <a:t>17OHP </a:t>
            </a:r>
            <a:endParaRPr lang="en-US" dirty="0" smtClean="0"/>
          </a:p>
          <a:p>
            <a:pPr marL="0" indent="0">
              <a:spcAft>
                <a:spcPts val="600"/>
              </a:spcAft>
              <a:buNone/>
            </a:pPr>
            <a:r>
              <a:rPr lang="en-US" dirty="0" smtClean="0"/>
              <a:t>    levels </a:t>
            </a:r>
            <a:r>
              <a:rPr lang="en-US" dirty="0"/>
              <a:t>are in normal ranges.</a:t>
            </a:r>
          </a:p>
          <a:p>
            <a:pPr>
              <a:spcAft>
                <a:spcPts val="600"/>
              </a:spcAft>
            </a:pPr>
            <a:r>
              <a:rPr lang="en-US" dirty="0"/>
              <a:t>Sometimes, ACTH stimulation test is </a:t>
            </a:r>
            <a:r>
              <a:rPr lang="en-US" dirty="0" smtClean="0"/>
              <a:t>necessary in </a:t>
            </a:r>
            <a:r>
              <a:rPr lang="en-US" dirty="0"/>
              <a:t>borderline cases for </a:t>
            </a:r>
            <a:r>
              <a:rPr lang="en-US" dirty="0" smtClean="0"/>
              <a:t>diagnosis.</a:t>
            </a:r>
          </a:p>
          <a:p>
            <a:pPr>
              <a:spcAft>
                <a:spcPts val="600"/>
              </a:spcAft>
            </a:pPr>
            <a:r>
              <a:rPr lang="en-US" dirty="0"/>
              <a:t>Less than 5% of patients have an elevated 17-hydroxyprogesterone level, suggesting </a:t>
            </a:r>
            <a:r>
              <a:rPr lang="en-US" dirty="0" smtClean="0"/>
              <a:t>mild</a:t>
            </a:r>
          </a:p>
          <a:p>
            <a:pPr marL="0" indent="0">
              <a:spcAft>
                <a:spcPts val="600"/>
              </a:spcAft>
              <a:buNone/>
            </a:pPr>
            <a:r>
              <a:rPr lang="en-US" dirty="0"/>
              <a:t> </a:t>
            </a:r>
            <a:r>
              <a:rPr lang="en-US" dirty="0" smtClean="0"/>
              <a:t>  </a:t>
            </a:r>
            <a:r>
              <a:rPr lang="en-US" dirty="0" err="1" smtClean="0"/>
              <a:t>nonclassic</a:t>
            </a:r>
            <a:r>
              <a:rPr lang="en-US" dirty="0" smtClean="0"/>
              <a:t> </a:t>
            </a:r>
            <a:r>
              <a:rPr lang="en-US" dirty="0"/>
              <a:t>congenital adrenal hyperplasia, which does not usually require treatment</a:t>
            </a:r>
          </a:p>
        </p:txBody>
      </p:sp>
      <p:sp>
        <p:nvSpPr>
          <p:cNvPr id="4" name="Right Brace 3"/>
          <p:cNvSpPr/>
          <p:nvPr/>
        </p:nvSpPr>
        <p:spPr>
          <a:xfrm>
            <a:off x="5623560" y="1417320"/>
            <a:ext cx="164145" cy="749808"/>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6433014" y="1570982"/>
            <a:ext cx="5031827" cy="369332"/>
          </a:xfrm>
          <a:prstGeom prst="rect">
            <a:avLst/>
          </a:prstGeom>
          <a:solidFill>
            <a:schemeClr val="accent4">
              <a:lumMod val="40000"/>
              <a:lumOff val="60000"/>
            </a:schemeClr>
          </a:solidFill>
        </p:spPr>
        <p:txBody>
          <a:bodyPr wrap="none">
            <a:spAutoFit/>
          </a:bodyPr>
          <a:lstStyle/>
          <a:p>
            <a:r>
              <a:rPr lang="en-US" dirty="0"/>
              <a:t>should be ruled out initially in premature </a:t>
            </a:r>
            <a:r>
              <a:rPr lang="en-US" dirty="0" err="1"/>
              <a:t>pubarche</a:t>
            </a:r>
            <a:r>
              <a:rPr lang="en-US" dirty="0"/>
              <a:t>.</a:t>
            </a:r>
          </a:p>
        </p:txBody>
      </p:sp>
      <p:sp>
        <p:nvSpPr>
          <p:cNvPr id="6" name="Right Arrow 5"/>
          <p:cNvSpPr/>
          <p:nvPr/>
        </p:nvSpPr>
        <p:spPr>
          <a:xfrm>
            <a:off x="5898746" y="1636776"/>
            <a:ext cx="534267" cy="303538"/>
          </a:xfrm>
          <a:prstGeom prst="rightArrow">
            <a:avLst/>
          </a:prstGeom>
          <a:solidFill>
            <a:srgbClr val="009CAC"/>
          </a:solidFill>
          <a:ln>
            <a:solidFill>
              <a:srgbClr val="009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93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08176"/>
            <a:ext cx="10515600" cy="4437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Premature </a:t>
            </a:r>
            <a:r>
              <a:rPr lang="en-US" b="1" dirty="0" err="1"/>
              <a:t>adrenarche</a:t>
            </a:r>
            <a:r>
              <a:rPr lang="en-US" b="1" dirty="0"/>
              <a:t>/</a:t>
            </a:r>
            <a:r>
              <a:rPr lang="en-US" b="1" dirty="0" err="1"/>
              <a:t>pubarche</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a:t>There is risk for </a:t>
            </a:r>
            <a:r>
              <a:rPr lang="en-US" dirty="0">
                <a:solidFill>
                  <a:srgbClr val="00B050"/>
                </a:solidFill>
              </a:rPr>
              <a:t>early menarche </a:t>
            </a:r>
            <a:r>
              <a:rPr lang="en-US" dirty="0"/>
              <a:t>in </a:t>
            </a:r>
            <a:r>
              <a:rPr lang="en-US" dirty="0" smtClean="0"/>
              <a:t>some cases </a:t>
            </a:r>
            <a:r>
              <a:rPr lang="en-US" dirty="0"/>
              <a:t>with onset of </a:t>
            </a:r>
            <a:r>
              <a:rPr lang="en-US" dirty="0" err="1"/>
              <a:t>pubarche</a:t>
            </a:r>
            <a:r>
              <a:rPr lang="en-US" dirty="0"/>
              <a:t> between </a:t>
            </a:r>
            <a:r>
              <a:rPr lang="en-US" dirty="0" smtClean="0"/>
              <a:t>7-8 years</a:t>
            </a:r>
            <a:r>
              <a:rPr lang="en-US" dirty="0"/>
              <a:t>. </a:t>
            </a:r>
            <a:endParaRPr lang="en-US" dirty="0" smtClean="0"/>
          </a:p>
          <a:p>
            <a:pPr>
              <a:spcAft>
                <a:spcPts val="600"/>
              </a:spcAft>
            </a:pPr>
            <a:r>
              <a:rPr lang="en-US" dirty="0" smtClean="0"/>
              <a:t>The </a:t>
            </a:r>
            <a:r>
              <a:rPr lang="en-US" dirty="0"/>
              <a:t>predicted adult height is </a:t>
            </a:r>
            <a:r>
              <a:rPr lang="en-US" dirty="0" smtClean="0"/>
              <a:t>also affected </a:t>
            </a:r>
            <a:r>
              <a:rPr lang="en-US" dirty="0"/>
              <a:t>in some cases. </a:t>
            </a:r>
            <a:endParaRPr lang="en-US" dirty="0" smtClean="0"/>
          </a:p>
          <a:p>
            <a:pPr>
              <a:spcAft>
                <a:spcPts val="600"/>
              </a:spcAft>
            </a:pPr>
            <a:r>
              <a:rPr lang="en-US" dirty="0" smtClean="0"/>
              <a:t>45</a:t>
            </a:r>
            <a:r>
              <a:rPr lang="en-US" dirty="0"/>
              <a:t>% of girls with premature </a:t>
            </a:r>
            <a:r>
              <a:rPr lang="en-US" dirty="0" err="1" smtClean="0"/>
              <a:t>pubarche</a:t>
            </a:r>
            <a:r>
              <a:rPr lang="en-US" dirty="0" smtClean="0"/>
              <a:t>  developed </a:t>
            </a:r>
            <a:r>
              <a:rPr lang="en-US" dirty="0">
                <a:solidFill>
                  <a:srgbClr val="00B050"/>
                </a:solidFill>
              </a:rPr>
              <a:t>polycystic </a:t>
            </a:r>
            <a:r>
              <a:rPr lang="en-US" dirty="0" smtClean="0">
                <a:solidFill>
                  <a:srgbClr val="00B050"/>
                </a:solidFill>
              </a:rPr>
              <a:t>ovary </a:t>
            </a:r>
            <a:r>
              <a:rPr lang="en-US" dirty="0">
                <a:solidFill>
                  <a:srgbClr val="00B050"/>
                </a:solidFill>
              </a:rPr>
              <a:t>syndrome </a:t>
            </a:r>
            <a:r>
              <a:rPr lang="en-US" dirty="0" smtClean="0"/>
              <a:t>in time</a:t>
            </a:r>
          </a:p>
          <a:p>
            <a:pPr>
              <a:spcAft>
                <a:spcPts val="600"/>
              </a:spcAft>
            </a:pPr>
            <a:r>
              <a:rPr lang="en-US" dirty="0" smtClean="0"/>
              <a:t>Although </a:t>
            </a:r>
            <a:r>
              <a:rPr lang="en-US" dirty="0"/>
              <a:t>some cases have low </a:t>
            </a:r>
            <a:r>
              <a:rPr lang="en-US" dirty="0" smtClean="0"/>
              <a:t>birth weight</a:t>
            </a:r>
            <a:r>
              <a:rPr lang="en-US" dirty="0"/>
              <a:t>, some may be in normal </a:t>
            </a:r>
            <a:r>
              <a:rPr lang="en-US" dirty="0" smtClean="0"/>
              <a:t>weight ranges.</a:t>
            </a:r>
          </a:p>
          <a:p>
            <a:pPr>
              <a:spcAft>
                <a:spcPts val="600"/>
              </a:spcAft>
            </a:pPr>
            <a:r>
              <a:rPr lang="en-US" dirty="0" smtClean="0"/>
              <a:t>Family </a:t>
            </a:r>
            <a:r>
              <a:rPr lang="en-US" dirty="0"/>
              <a:t>history of girls with </a:t>
            </a:r>
            <a:r>
              <a:rPr lang="en-US" dirty="0" smtClean="0"/>
              <a:t>premature </a:t>
            </a:r>
            <a:r>
              <a:rPr lang="en-US" dirty="0" err="1" smtClean="0"/>
              <a:t>pubarche</a:t>
            </a:r>
            <a:r>
              <a:rPr lang="en-US" dirty="0" smtClean="0"/>
              <a:t> </a:t>
            </a:r>
            <a:r>
              <a:rPr lang="en-US" dirty="0"/>
              <a:t>should be evaluated for </a:t>
            </a:r>
            <a:r>
              <a:rPr lang="en-US" dirty="0" smtClean="0">
                <a:solidFill>
                  <a:srgbClr val="00B050"/>
                </a:solidFill>
              </a:rPr>
              <a:t>metabolic syndrome </a:t>
            </a:r>
            <a:r>
              <a:rPr lang="en-US" dirty="0"/>
              <a:t>and these girls should be </a:t>
            </a:r>
            <a:r>
              <a:rPr lang="en-US" dirty="0" smtClean="0"/>
              <a:t>followed for </a:t>
            </a:r>
            <a:r>
              <a:rPr lang="en-US" dirty="0"/>
              <a:t>this risk independent of their </a:t>
            </a:r>
            <a:r>
              <a:rPr lang="en-US" dirty="0" smtClean="0"/>
              <a:t>birth weight.</a:t>
            </a:r>
            <a:endParaRPr lang="en-US" dirty="0"/>
          </a:p>
        </p:txBody>
      </p:sp>
    </p:spTree>
    <p:extLst>
      <p:ext uri="{BB962C8B-B14F-4D97-AF65-F5344CB8AC3E}">
        <p14:creationId xmlns:p14="http://schemas.microsoft.com/office/powerpoint/2010/main" val="128755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29968"/>
            <a:ext cx="10515600" cy="1499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Prepubertal</a:t>
            </a:r>
            <a:r>
              <a:rPr lang="en-US" dirty="0" smtClean="0"/>
              <a:t> vaginal bleeding</a:t>
            </a:r>
            <a:endParaRPr lang="en-US" dirty="0"/>
          </a:p>
        </p:txBody>
      </p:sp>
      <p:sp>
        <p:nvSpPr>
          <p:cNvPr id="3" name="Content Placeholder 2"/>
          <p:cNvSpPr>
            <a:spLocks noGrp="1"/>
          </p:cNvSpPr>
          <p:nvPr>
            <p:ph idx="1"/>
          </p:nvPr>
        </p:nvSpPr>
        <p:spPr>
          <a:xfrm>
            <a:off x="838200" y="1905409"/>
            <a:ext cx="10515600" cy="1624175"/>
          </a:xfrm>
        </p:spPr>
        <p:txBody>
          <a:bodyPr>
            <a:normAutofit/>
          </a:bodyPr>
          <a:lstStyle/>
          <a:p>
            <a:pPr>
              <a:lnSpc>
                <a:spcPct val="200000"/>
              </a:lnSpc>
            </a:pPr>
            <a:r>
              <a:rPr lang="en-US" dirty="0" smtClean="0"/>
              <a:t>Isolated </a:t>
            </a:r>
            <a:r>
              <a:rPr lang="en-US" dirty="0" err="1"/>
              <a:t>prepubertal</a:t>
            </a:r>
            <a:r>
              <a:rPr lang="en-US" dirty="0"/>
              <a:t> vaginal bleeding not caused by trauma, abuse, a foreign body, infection, or an exceedingly rare tumor is usually </a:t>
            </a:r>
            <a:r>
              <a:rPr lang="en-US" dirty="0" smtClean="0"/>
              <a:t>benign.</a:t>
            </a:r>
            <a:endParaRPr lang="en-US" dirty="0"/>
          </a:p>
        </p:txBody>
      </p:sp>
    </p:spTree>
    <p:extLst>
      <p:ext uri="{BB962C8B-B14F-4D97-AF65-F5344CB8AC3E}">
        <p14:creationId xmlns:p14="http://schemas.microsoft.com/office/powerpoint/2010/main" val="3669134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93929"/>
            <a:ext cx="10515600" cy="2117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8"/>
            <a:ext cx="10515600" cy="4696559"/>
          </a:xfrm>
        </p:spPr>
        <p:txBody>
          <a:bodyPr>
            <a:normAutofit lnSpcReduction="10000"/>
          </a:bodyPr>
          <a:lstStyle/>
          <a:p>
            <a:r>
              <a:rPr lang="en-US" dirty="0"/>
              <a:t>PP is associated </a:t>
            </a:r>
            <a:r>
              <a:rPr lang="en-US" dirty="0" smtClean="0"/>
              <a:t>with:</a:t>
            </a:r>
          </a:p>
          <a:p>
            <a:pPr marL="1600200" indent="-173038"/>
            <a:r>
              <a:rPr lang="en-US" dirty="0" smtClean="0"/>
              <a:t>accelerated </a:t>
            </a:r>
            <a:r>
              <a:rPr lang="en-US" dirty="0"/>
              <a:t>growth,</a:t>
            </a:r>
          </a:p>
          <a:p>
            <a:pPr marL="1600200" indent="-173038"/>
            <a:r>
              <a:rPr lang="en-US" dirty="0"/>
              <a:t>advanced bone age</a:t>
            </a:r>
            <a:r>
              <a:rPr lang="en-US" dirty="0" smtClean="0"/>
              <a:t>,</a:t>
            </a:r>
          </a:p>
          <a:p>
            <a:pPr marL="1600200" indent="-173038"/>
            <a:r>
              <a:rPr lang="en-US" dirty="0" smtClean="0"/>
              <a:t>development </a:t>
            </a:r>
            <a:r>
              <a:rPr lang="en-US" dirty="0"/>
              <a:t>of secondary</a:t>
            </a:r>
          </a:p>
          <a:p>
            <a:pPr marL="1600200" indent="-173038"/>
            <a:r>
              <a:rPr lang="en-US" dirty="0"/>
              <a:t>sex characteristics and early closure </a:t>
            </a:r>
            <a:r>
              <a:rPr lang="en-US" dirty="0" smtClean="0"/>
              <a:t>of epiphysis</a:t>
            </a:r>
            <a:r>
              <a:rPr lang="en-US" dirty="0"/>
              <a:t>. </a:t>
            </a:r>
            <a:endParaRPr lang="en-US" dirty="0" smtClean="0"/>
          </a:p>
          <a:p>
            <a:endParaRPr lang="en-US" sz="1050" dirty="0" smtClean="0"/>
          </a:p>
          <a:p>
            <a:r>
              <a:rPr lang="en-US" dirty="0" smtClean="0"/>
              <a:t>Defining </a:t>
            </a:r>
            <a:r>
              <a:rPr lang="en-US" dirty="0"/>
              <a:t>the etiologic cause </a:t>
            </a:r>
            <a:r>
              <a:rPr lang="en-US" dirty="0" smtClean="0"/>
              <a:t>is important </a:t>
            </a:r>
            <a:r>
              <a:rPr lang="en-US" dirty="0"/>
              <a:t>for the management of the </a:t>
            </a:r>
            <a:r>
              <a:rPr lang="en-US" dirty="0" smtClean="0"/>
              <a:t>underlying disease</a:t>
            </a:r>
            <a:r>
              <a:rPr lang="en-US" dirty="0"/>
              <a:t>. </a:t>
            </a:r>
            <a:endParaRPr lang="en-US" dirty="0" smtClean="0"/>
          </a:p>
          <a:p>
            <a:r>
              <a:rPr lang="en-US" dirty="0" smtClean="0"/>
              <a:t>History about </a:t>
            </a:r>
            <a:r>
              <a:rPr lang="en-US" dirty="0"/>
              <a:t>the onset of the signs, </a:t>
            </a:r>
            <a:r>
              <a:rPr lang="en-US" dirty="0" smtClean="0"/>
              <a:t>progression rate</a:t>
            </a:r>
            <a:r>
              <a:rPr lang="en-US" dirty="0"/>
              <a:t>, and growth tempo in the </a:t>
            </a:r>
            <a:r>
              <a:rPr lang="en-US" dirty="0" smtClean="0"/>
              <a:t>last 6-12 </a:t>
            </a:r>
            <a:r>
              <a:rPr lang="en-US" dirty="0"/>
              <a:t>months, </a:t>
            </a:r>
            <a:endParaRPr lang="en-US" dirty="0" smtClean="0"/>
          </a:p>
          <a:p>
            <a:r>
              <a:rPr lang="en-US" dirty="0" smtClean="0"/>
              <a:t>presence </a:t>
            </a:r>
            <a:r>
              <a:rPr lang="en-US" dirty="0"/>
              <a:t>of secondary sex </a:t>
            </a:r>
            <a:r>
              <a:rPr lang="en-US" dirty="0" smtClean="0"/>
              <a:t> characteristics(acne</a:t>
            </a:r>
            <a:r>
              <a:rPr lang="en-US" dirty="0"/>
              <a:t>, oily skin, erection, </a:t>
            </a:r>
            <a:r>
              <a:rPr lang="en-US" dirty="0" smtClean="0"/>
              <a:t>night ejaculation </a:t>
            </a:r>
            <a:r>
              <a:rPr lang="en-US" dirty="0"/>
              <a:t>and vaginal bleeding) in </a:t>
            </a:r>
            <a:r>
              <a:rPr lang="en-US" dirty="0" smtClean="0"/>
              <a:t>Addition to </a:t>
            </a:r>
            <a:r>
              <a:rPr lang="en-US" dirty="0"/>
              <a:t>the presence of pubertal signs</a:t>
            </a:r>
          </a:p>
        </p:txBody>
      </p:sp>
    </p:spTree>
    <p:extLst>
      <p:ext uri="{BB962C8B-B14F-4D97-AF65-F5344CB8AC3E}">
        <p14:creationId xmlns:p14="http://schemas.microsoft.com/office/powerpoint/2010/main" val="42775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a:t>Growth velocity </a:t>
            </a:r>
            <a:r>
              <a:rPr lang="en-US" dirty="0" smtClean="0"/>
              <a:t>is more </a:t>
            </a:r>
            <a:r>
              <a:rPr lang="en-US" dirty="0"/>
              <a:t>than 75th </a:t>
            </a:r>
            <a:r>
              <a:rPr lang="en-US" dirty="0" smtClean="0"/>
              <a:t>percentile is  </a:t>
            </a:r>
            <a:r>
              <a:rPr lang="en-US" dirty="0"/>
              <a:t>in most </a:t>
            </a:r>
            <a:r>
              <a:rPr lang="en-US" dirty="0" smtClean="0"/>
              <a:t>patients with </a:t>
            </a:r>
            <a:r>
              <a:rPr lang="en-US" dirty="0"/>
              <a:t>CPP. </a:t>
            </a:r>
            <a:endParaRPr lang="en-US" dirty="0" smtClean="0"/>
          </a:p>
          <a:p>
            <a:pPr>
              <a:spcAft>
                <a:spcPts val="2400"/>
              </a:spcAft>
            </a:pPr>
            <a:r>
              <a:rPr lang="en-US" dirty="0" smtClean="0"/>
              <a:t>Bone </a:t>
            </a:r>
            <a:r>
              <a:rPr lang="en-US" dirty="0"/>
              <a:t>age should be determined </a:t>
            </a:r>
            <a:r>
              <a:rPr lang="en-US" dirty="0" smtClean="0"/>
              <a:t>by left </a:t>
            </a:r>
            <a:r>
              <a:rPr lang="en-US" dirty="0"/>
              <a:t>hand and wrist X-ray. </a:t>
            </a:r>
            <a:endParaRPr lang="en-US" dirty="0" smtClean="0"/>
          </a:p>
          <a:p>
            <a:pPr>
              <a:lnSpc>
                <a:spcPct val="100000"/>
              </a:lnSpc>
              <a:spcAft>
                <a:spcPts val="2400"/>
              </a:spcAft>
            </a:pPr>
            <a:r>
              <a:rPr lang="en-US" dirty="0" smtClean="0"/>
              <a:t>Bone </a:t>
            </a:r>
            <a:r>
              <a:rPr lang="en-US" dirty="0"/>
              <a:t>age </a:t>
            </a:r>
            <a:r>
              <a:rPr lang="en-US" dirty="0" smtClean="0"/>
              <a:t>is advanced </a:t>
            </a:r>
            <a:r>
              <a:rPr lang="en-US" dirty="0"/>
              <a:t>more than 2SD for </a:t>
            </a:r>
            <a:r>
              <a:rPr lang="en-US" dirty="0" smtClean="0"/>
              <a:t>chronological age  or ratio Δ </a:t>
            </a:r>
            <a:r>
              <a:rPr lang="en-US" dirty="0"/>
              <a:t>bone age/ Δ chronological age </a:t>
            </a:r>
            <a:r>
              <a:rPr lang="en-US" dirty="0" smtClean="0"/>
              <a:t>  </a:t>
            </a:r>
            <a:r>
              <a:rPr lang="en-US" dirty="0"/>
              <a:t>greater than 1.2, :</a:t>
            </a:r>
            <a:r>
              <a:rPr lang="en-US" dirty="0" smtClean="0"/>
              <a:t> progressive </a:t>
            </a:r>
            <a:r>
              <a:rPr lang="en-US" dirty="0"/>
              <a:t>CPP</a:t>
            </a:r>
            <a:r>
              <a:rPr lang="en-US" dirty="0" smtClean="0"/>
              <a:t>.</a:t>
            </a:r>
            <a:endParaRPr lang="en-US" dirty="0"/>
          </a:p>
        </p:txBody>
      </p:sp>
    </p:spTree>
    <p:extLst>
      <p:ext uri="{BB962C8B-B14F-4D97-AF65-F5344CB8AC3E}">
        <p14:creationId xmlns:p14="http://schemas.microsoft.com/office/powerpoint/2010/main" val="1065070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3017520"/>
            <a:ext cx="11122152" cy="1901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545939"/>
            <a:ext cx="10515600" cy="4351338"/>
          </a:xfrm>
        </p:spPr>
        <p:txBody>
          <a:bodyPr>
            <a:normAutofit fontScale="70000" lnSpcReduction="20000"/>
          </a:bodyPr>
          <a:lstStyle/>
          <a:p>
            <a:r>
              <a:rPr lang="en-US" dirty="0"/>
              <a:t>If testis volume is smaller than 4 ml </a:t>
            </a:r>
            <a:r>
              <a:rPr lang="en-US" dirty="0" smtClean="0"/>
              <a:t>in the </a:t>
            </a:r>
            <a:r>
              <a:rPr lang="en-US" dirty="0"/>
              <a:t>presence of secondary sex </a:t>
            </a:r>
            <a:r>
              <a:rPr lang="en-US" dirty="0" smtClean="0"/>
              <a:t>characteristics in </a:t>
            </a:r>
            <a:r>
              <a:rPr lang="en-US" dirty="0"/>
              <a:t>a boy, </a:t>
            </a:r>
            <a:r>
              <a:rPr lang="en-US" dirty="0" smtClean="0"/>
              <a:t>this</a:t>
            </a:r>
          </a:p>
          <a:p>
            <a:pPr marL="0" indent="0">
              <a:buNone/>
            </a:pPr>
            <a:r>
              <a:rPr lang="en-US" dirty="0"/>
              <a:t> </a:t>
            </a:r>
            <a:r>
              <a:rPr lang="en-US" dirty="0" smtClean="0"/>
              <a:t>    PP </a:t>
            </a:r>
            <a:r>
              <a:rPr lang="en-US" dirty="0"/>
              <a:t>is probably caused by </a:t>
            </a:r>
            <a:r>
              <a:rPr lang="en-US" dirty="0" smtClean="0"/>
              <a:t>adrenal pathologies.</a:t>
            </a:r>
          </a:p>
          <a:p>
            <a:pPr marL="0" indent="0">
              <a:buNone/>
            </a:pPr>
            <a:endParaRPr lang="en-US" dirty="0" smtClean="0"/>
          </a:p>
          <a:p>
            <a:r>
              <a:rPr lang="en-US" dirty="0" smtClean="0"/>
              <a:t>Asymmetric testicular enlargement </a:t>
            </a:r>
            <a:r>
              <a:rPr lang="en-US" dirty="0"/>
              <a:t>is observed </a:t>
            </a:r>
            <a:r>
              <a:rPr lang="en-US" dirty="0" smtClean="0"/>
              <a:t>in:</a:t>
            </a:r>
          </a:p>
          <a:p>
            <a:pPr marL="1198563"/>
            <a:r>
              <a:rPr lang="en-US" dirty="0" smtClean="0"/>
              <a:t>McCune-Albright syndrome and</a:t>
            </a:r>
          </a:p>
          <a:p>
            <a:pPr marL="1198563"/>
            <a:r>
              <a:rPr lang="en-US" dirty="0" err="1" smtClean="0"/>
              <a:t>Leydig</a:t>
            </a:r>
            <a:r>
              <a:rPr lang="en-US" dirty="0" smtClean="0"/>
              <a:t> </a:t>
            </a:r>
            <a:r>
              <a:rPr lang="en-US" dirty="0"/>
              <a:t>cell tumor </a:t>
            </a:r>
            <a:r>
              <a:rPr lang="en-US" dirty="0" smtClean="0"/>
              <a:t>cases,</a:t>
            </a:r>
          </a:p>
          <a:p>
            <a:r>
              <a:rPr lang="en-US" sz="2900" dirty="0" smtClean="0"/>
              <a:t>bilateral</a:t>
            </a:r>
            <a:r>
              <a:rPr lang="en-US" dirty="0" smtClean="0"/>
              <a:t> testicular enlargement is common in:</a:t>
            </a:r>
          </a:p>
          <a:p>
            <a:pPr marL="0" indent="0">
              <a:buNone/>
            </a:pPr>
            <a:r>
              <a:rPr lang="en-US" dirty="0" smtClean="0"/>
              <a:t>                                                                     </a:t>
            </a:r>
            <a:r>
              <a:rPr lang="en-US" dirty="0" err="1" smtClean="0"/>
              <a:t>testotoxicosis</a:t>
            </a:r>
            <a:r>
              <a:rPr lang="en-US" dirty="0"/>
              <a:t>, </a:t>
            </a:r>
            <a:endParaRPr lang="en-US" dirty="0" smtClean="0"/>
          </a:p>
          <a:p>
            <a:pPr marL="0" indent="0">
              <a:buNone/>
            </a:pPr>
            <a:r>
              <a:rPr lang="en-US" dirty="0"/>
              <a:t> </a:t>
            </a:r>
            <a:r>
              <a:rPr lang="en-US" dirty="0" smtClean="0"/>
              <a:t>                                                                    </a:t>
            </a:r>
            <a:r>
              <a:rPr lang="en-US" dirty="0" err="1" smtClean="0"/>
              <a:t>hCG</a:t>
            </a:r>
            <a:r>
              <a:rPr lang="en-US" dirty="0" smtClean="0"/>
              <a:t> secreting tumors</a:t>
            </a:r>
          </a:p>
          <a:p>
            <a:pPr marL="0" indent="0">
              <a:buNone/>
            </a:pPr>
            <a:endParaRPr lang="en-US" sz="500" dirty="0" smtClean="0"/>
          </a:p>
          <a:p>
            <a:pPr marL="0" indent="0">
              <a:buNone/>
            </a:pPr>
            <a:r>
              <a:rPr lang="en-US" dirty="0" smtClean="0"/>
              <a:t>                                                                     </a:t>
            </a:r>
            <a:r>
              <a:rPr lang="en-US" dirty="0"/>
              <a:t>CPP cases</a:t>
            </a:r>
            <a:r>
              <a:rPr lang="en-US" dirty="0" smtClean="0"/>
              <a:t>.</a:t>
            </a:r>
          </a:p>
          <a:p>
            <a:pPr marL="0" indent="0">
              <a:buNone/>
            </a:pPr>
            <a:endParaRPr lang="en-US" dirty="0" smtClean="0"/>
          </a:p>
          <a:p>
            <a:r>
              <a:rPr lang="en-US" dirty="0" smtClean="0"/>
              <a:t>Cases </a:t>
            </a:r>
            <a:r>
              <a:rPr lang="en-US" dirty="0"/>
              <a:t>with only one of the </a:t>
            </a:r>
            <a:r>
              <a:rPr lang="en-US" dirty="0" smtClean="0"/>
              <a:t>pubertal signs</a:t>
            </a:r>
            <a:r>
              <a:rPr lang="en-US" dirty="0"/>
              <a:t>, without accelerated growth </a:t>
            </a:r>
            <a:r>
              <a:rPr lang="en-US" dirty="0" smtClean="0"/>
              <a:t>and advanced </a:t>
            </a:r>
            <a:r>
              <a:rPr lang="en-US" dirty="0"/>
              <a:t>bone age can </a:t>
            </a:r>
            <a:r>
              <a:rPr lang="en-US" dirty="0" smtClean="0"/>
              <a:t>be</a:t>
            </a:r>
          </a:p>
          <a:p>
            <a:pPr marL="0" indent="0">
              <a:buNone/>
            </a:pPr>
            <a:r>
              <a:rPr lang="en-US" dirty="0"/>
              <a:t> </a:t>
            </a:r>
            <a:r>
              <a:rPr lang="en-US" dirty="0" smtClean="0"/>
              <a:t>   </a:t>
            </a:r>
            <a:r>
              <a:rPr lang="en-US" dirty="0"/>
              <a:t>accepted as </a:t>
            </a:r>
            <a:r>
              <a:rPr lang="en-US" dirty="0" smtClean="0"/>
              <a:t>normal variant</a:t>
            </a:r>
            <a:r>
              <a:rPr lang="en-US" dirty="0"/>
              <a:t>, but should be followed-up.</a:t>
            </a:r>
          </a:p>
        </p:txBody>
      </p:sp>
      <p:sp>
        <p:nvSpPr>
          <p:cNvPr id="4" name="Right Brace 3"/>
          <p:cNvSpPr/>
          <p:nvPr/>
        </p:nvSpPr>
        <p:spPr>
          <a:xfrm>
            <a:off x="7763256" y="3502152"/>
            <a:ext cx="164145" cy="749808"/>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Arrow 4"/>
          <p:cNvSpPr/>
          <p:nvPr/>
        </p:nvSpPr>
        <p:spPr>
          <a:xfrm>
            <a:off x="8038442" y="3721608"/>
            <a:ext cx="534267" cy="303538"/>
          </a:xfrm>
          <a:prstGeom prst="rightArrow">
            <a:avLst/>
          </a:prstGeom>
          <a:solidFill>
            <a:srgbClr val="009CAC"/>
          </a:solidFill>
          <a:ln>
            <a:solidFill>
              <a:srgbClr val="009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83750" y="3439378"/>
            <a:ext cx="3130298" cy="923330"/>
          </a:xfrm>
          <a:prstGeom prst="rect">
            <a:avLst/>
          </a:prstGeom>
          <a:solidFill>
            <a:schemeClr val="accent4">
              <a:lumMod val="40000"/>
              <a:lumOff val="60000"/>
            </a:schemeClr>
          </a:solidFill>
        </p:spPr>
        <p:txBody>
          <a:bodyPr wrap="square">
            <a:spAutoFit/>
          </a:bodyPr>
          <a:lstStyle/>
          <a:p>
            <a:pPr algn="justLow"/>
            <a:r>
              <a:rPr lang="en-US" dirty="0"/>
              <a:t>Testis enlargement is in moderate degree, and never exceeds Tanner 3</a:t>
            </a:r>
          </a:p>
        </p:txBody>
      </p:sp>
    </p:spTree>
    <p:extLst>
      <p:ext uri="{BB962C8B-B14F-4D97-AF65-F5344CB8AC3E}">
        <p14:creationId xmlns:p14="http://schemas.microsoft.com/office/powerpoint/2010/main" val="3741384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661226"/>
          </a:xfrm>
        </p:spPr>
        <p:txBody>
          <a:bodyPr/>
          <a:lstStyle/>
          <a:p>
            <a:r>
              <a:rPr lang="en-US" b="1" dirty="0"/>
              <a:t>CLINICAL SIGNS AND DIAGNOSIS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a:t>The first </a:t>
            </a:r>
            <a:r>
              <a:rPr lang="en-US" dirty="0" smtClean="0"/>
              <a:t> evaluation includes </a:t>
            </a:r>
            <a:r>
              <a:rPr lang="en-US" dirty="0"/>
              <a:t>the measurement </a:t>
            </a:r>
            <a:r>
              <a:rPr lang="en-US" dirty="0" smtClean="0"/>
              <a:t>of (</a:t>
            </a:r>
            <a:r>
              <a:rPr lang="en-US" dirty="0"/>
              <a:t>LH, FSH) and related </a:t>
            </a:r>
            <a:r>
              <a:rPr lang="en-US" dirty="0" smtClean="0"/>
              <a:t>sex</a:t>
            </a:r>
          </a:p>
          <a:p>
            <a:pPr marL="0" indent="0">
              <a:spcAft>
                <a:spcPts val="1200"/>
              </a:spcAft>
              <a:buNone/>
            </a:pPr>
            <a:r>
              <a:rPr lang="en-US" dirty="0"/>
              <a:t> </a:t>
            </a:r>
            <a:r>
              <a:rPr lang="en-US" dirty="0" smtClean="0"/>
              <a:t>   </a:t>
            </a:r>
            <a:r>
              <a:rPr lang="en-US" dirty="0"/>
              <a:t>steroids. </a:t>
            </a:r>
            <a:endParaRPr lang="en-US" dirty="0" smtClean="0"/>
          </a:p>
          <a:p>
            <a:pPr>
              <a:spcAft>
                <a:spcPts val="1200"/>
              </a:spcAft>
            </a:pPr>
            <a:r>
              <a:rPr lang="en-US" dirty="0" smtClean="0"/>
              <a:t>Old </a:t>
            </a:r>
            <a:r>
              <a:rPr lang="en-US" dirty="0" err="1" smtClean="0"/>
              <a:t>radioimmunassay</a:t>
            </a:r>
            <a:r>
              <a:rPr lang="en-US" dirty="0" smtClean="0"/>
              <a:t>  </a:t>
            </a:r>
            <a:r>
              <a:rPr lang="en-US" dirty="0"/>
              <a:t>kits are not definitive </a:t>
            </a:r>
            <a:r>
              <a:rPr lang="en-US" dirty="0" smtClean="0"/>
              <a:t>in baseline </a:t>
            </a:r>
            <a:r>
              <a:rPr lang="en-US" dirty="0"/>
              <a:t>gonadotropin </a:t>
            </a:r>
            <a:r>
              <a:rPr lang="en-US" dirty="0" smtClean="0"/>
              <a:t>evaluation</a:t>
            </a:r>
          </a:p>
          <a:p>
            <a:pPr marL="0" indent="0">
              <a:spcAft>
                <a:spcPts val="1200"/>
              </a:spcAft>
              <a:buNone/>
            </a:pPr>
            <a:r>
              <a:rPr lang="en-US" dirty="0"/>
              <a:t> </a:t>
            </a:r>
            <a:r>
              <a:rPr lang="en-US" dirty="0" smtClean="0"/>
              <a:t> for differentiation  between </a:t>
            </a:r>
            <a:r>
              <a:rPr lang="en-US" dirty="0"/>
              <a:t>CPP and PPP. </a:t>
            </a:r>
            <a:endParaRPr lang="en-US" dirty="0" smtClean="0"/>
          </a:p>
          <a:p>
            <a:pPr>
              <a:spcAft>
                <a:spcPts val="1200"/>
              </a:spcAft>
            </a:pPr>
            <a:endParaRPr lang="en-US" dirty="0" smtClean="0"/>
          </a:p>
        </p:txBody>
      </p:sp>
    </p:spTree>
    <p:extLst>
      <p:ext uri="{BB962C8B-B14F-4D97-AF65-F5344CB8AC3E}">
        <p14:creationId xmlns:p14="http://schemas.microsoft.com/office/powerpoint/2010/main" val="3507468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Aft>
                <a:spcPts val="2400"/>
              </a:spcAft>
              <a:buNone/>
            </a:pPr>
            <a:r>
              <a:rPr lang="en-US" dirty="0"/>
              <a:t>Several  laboratory methods with high sensitivity to measure gonadotropins levels are available, including:</a:t>
            </a:r>
          </a:p>
          <a:p>
            <a:pPr marL="401638">
              <a:spcAft>
                <a:spcPts val="2400"/>
              </a:spcAft>
            </a:pPr>
            <a:r>
              <a:rPr lang="en-US" dirty="0"/>
              <a:t>  </a:t>
            </a:r>
            <a:r>
              <a:rPr lang="en-US" dirty="0" err="1"/>
              <a:t>Immunofluorometric</a:t>
            </a:r>
            <a:r>
              <a:rPr lang="en-US" dirty="0"/>
              <a:t>(IFMA</a:t>
            </a:r>
            <a:r>
              <a:rPr lang="en-US" dirty="0" smtClean="0"/>
              <a:t>) </a:t>
            </a:r>
            <a:endParaRPr lang="en-US" dirty="0"/>
          </a:p>
          <a:p>
            <a:pPr marL="401638">
              <a:spcAft>
                <a:spcPts val="2400"/>
              </a:spcAft>
            </a:pPr>
            <a:r>
              <a:rPr lang="en-US" dirty="0" err="1"/>
              <a:t>immunochemiluminescence</a:t>
            </a:r>
            <a:r>
              <a:rPr lang="en-US" dirty="0"/>
              <a:t>(ICMA</a:t>
            </a:r>
            <a:r>
              <a:rPr lang="en-US" dirty="0" smtClean="0"/>
              <a:t>) </a:t>
            </a:r>
            <a:endParaRPr lang="en-US" dirty="0"/>
          </a:p>
          <a:p>
            <a:pPr marL="401638">
              <a:spcAft>
                <a:spcPts val="2400"/>
              </a:spcAft>
            </a:pPr>
            <a:r>
              <a:rPr lang="en-US" dirty="0" err="1"/>
              <a:t>electrochemiluminescence</a:t>
            </a:r>
            <a:r>
              <a:rPr lang="en-US" dirty="0"/>
              <a:t>(ECL</a:t>
            </a:r>
            <a:r>
              <a:rPr lang="en-US" dirty="0" smtClean="0"/>
              <a:t>)</a:t>
            </a:r>
          </a:p>
          <a:p>
            <a:pPr marL="173038" indent="0">
              <a:spcAft>
                <a:spcPts val="2400"/>
              </a:spcAft>
              <a:buNone/>
            </a:pPr>
            <a:r>
              <a:rPr lang="en-US" dirty="0" smtClean="0">
                <a:solidFill>
                  <a:schemeClr val="accent6"/>
                </a:solidFill>
              </a:rPr>
              <a:t>ICMA </a:t>
            </a:r>
            <a:r>
              <a:rPr lang="en-US" dirty="0">
                <a:solidFill>
                  <a:schemeClr val="accent6"/>
                </a:solidFill>
              </a:rPr>
              <a:t>and ECL </a:t>
            </a:r>
            <a:r>
              <a:rPr lang="en-US" dirty="0"/>
              <a:t>are the most commonly used.</a:t>
            </a:r>
          </a:p>
          <a:p>
            <a:endParaRPr lang="en-US" dirty="0"/>
          </a:p>
        </p:txBody>
      </p:sp>
    </p:spTree>
    <p:extLst>
      <p:ext uri="{BB962C8B-B14F-4D97-AF65-F5344CB8AC3E}">
        <p14:creationId xmlns:p14="http://schemas.microsoft.com/office/powerpoint/2010/main" val="183462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a:t>Basal LH values &gt; 0.6 IU/L (IFMA) or &gt; 0.3 IU/L (ICMA, ECL) in both genders are considered pubertal  </a:t>
            </a:r>
          </a:p>
          <a:p>
            <a:pPr>
              <a:lnSpc>
                <a:spcPct val="120000"/>
              </a:lnSpc>
            </a:pPr>
            <a:r>
              <a:rPr lang="en-US" dirty="0"/>
              <a:t>a basal LH value in the </a:t>
            </a:r>
            <a:r>
              <a:rPr lang="en-US" dirty="0" err="1"/>
              <a:t>prepubertal</a:t>
            </a:r>
            <a:r>
              <a:rPr lang="en-US" dirty="0"/>
              <a:t> range does not exclude the diagnosis of CPP. </a:t>
            </a:r>
          </a:p>
          <a:p>
            <a:pPr>
              <a:spcAft>
                <a:spcPts val="1200"/>
              </a:spcAft>
            </a:pPr>
            <a:r>
              <a:rPr lang="en-US" dirty="0" smtClean="0"/>
              <a:t>An </a:t>
            </a:r>
            <a:r>
              <a:rPr lang="en-US" dirty="0"/>
              <a:t>LH level of more than 0.3 </a:t>
            </a:r>
            <a:r>
              <a:rPr lang="en-US" dirty="0" err="1" smtClean="0"/>
              <a:t>mIU</a:t>
            </a:r>
            <a:r>
              <a:rPr lang="en-US" dirty="0" smtClean="0"/>
              <a:t>/ </a:t>
            </a:r>
            <a:r>
              <a:rPr lang="en-US" dirty="0"/>
              <a:t>mL (0.3 </a:t>
            </a:r>
            <a:r>
              <a:rPr lang="en-US" dirty="0" smtClean="0"/>
              <a:t>IU/ </a:t>
            </a:r>
            <a:r>
              <a:rPr lang="en-US" dirty="0"/>
              <a:t>L) is the most reliable </a:t>
            </a:r>
            <a:r>
              <a:rPr lang="en-US" dirty="0" smtClean="0"/>
              <a:t>laboratory</a:t>
            </a:r>
          </a:p>
          <a:p>
            <a:pPr marL="0" indent="0">
              <a:spcAft>
                <a:spcPts val="1200"/>
              </a:spcAft>
              <a:buNone/>
            </a:pPr>
            <a:r>
              <a:rPr lang="en-US" dirty="0"/>
              <a:t> </a:t>
            </a:r>
            <a:r>
              <a:rPr lang="en-US" dirty="0" smtClean="0"/>
              <a:t>  </a:t>
            </a:r>
            <a:r>
              <a:rPr lang="en-US" dirty="0"/>
              <a:t>finding for central precocious puberty;</a:t>
            </a:r>
          </a:p>
          <a:p>
            <a:pPr>
              <a:spcAft>
                <a:spcPts val="1200"/>
              </a:spcAft>
            </a:pPr>
            <a:r>
              <a:rPr lang="en-US" dirty="0"/>
              <a:t>The sensitivity of serum LH at baseline morning for diagnosis of  CPP, mainly </a:t>
            </a:r>
            <a:r>
              <a:rPr lang="en-US" dirty="0" smtClean="0"/>
              <a:t>in</a:t>
            </a:r>
          </a:p>
          <a:p>
            <a:pPr marL="0" indent="0">
              <a:spcAft>
                <a:spcPts val="1200"/>
              </a:spcAft>
              <a:buNone/>
            </a:pPr>
            <a:r>
              <a:rPr lang="en-US" dirty="0"/>
              <a:t> </a:t>
            </a:r>
            <a:r>
              <a:rPr lang="en-US" dirty="0" smtClean="0"/>
              <a:t>  </a:t>
            </a:r>
            <a:r>
              <a:rPr lang="en-US" dirty="0"/>
              <a:t>girls, varies  between 60 and 100%, depending  on  the cutoff value </a:t>
            </a:r>
            <a:r>
              <a:rPr lang="en-US" dirty="0" smtClean="0"/>
              <a:t>and</a:t>
            </a:r>
          </a:p>
          <a:p>
            <a:pPr marL="0" indent="0">
              <a:spcAft>
                <a:spcPts val="1200"/>
              </a:spcAft>
              <a:buNone/>
            </a:pPr>
            <a:r>
              <a:rPr lang="en-US" dirty="0"/>
              <a:t> </a:t>
            </a:r>
            <a:r>
              <a:rPr lang="en-US" dirty="0" smtClean="0"/>
              <a:t>  </a:t>
            </a:r>
            <a:r>
              <a:rPr lang="en-US" dirty="0"/>
              <a:t>laboratory methodology. </a:t>
            </a:r>
          </a:p>
          <a:p>
            <a:pPr marL="401638">
              <a:spcAft>
                <a:spcPts val="2400"/>
              </a:spcAft>
            </a:pPr>
            <a:endParaRPr lang="en-US" dirty="0"/>
          </a:p>
          <a:p>
            <a:endParaRPr lang="en-US" dirty="0"/>
          </a:p>
          <a:p>
            <a:endParaRPr lang="en-US" dirty="0"/>
          </a:p>
        </p:txBody>
      </p:sp>
    </p:spTree>
    <p:extLst>
      <p:ext uri="{BB962C8B-B14F-4D97-AF65-F5344CB8AC3E}">
        <p14:creationId xmlns:p14="http://schemas.microsoft.com/office/powerpoint/2010/main" val="1167152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lstStyle/>
          <a:p>
            <a:pPr>
              <a:spcAft>
                <a:spcPts val="2400"/>
              </a:spcAft>
            </a:pPr>
            <a:r>
              <a:rPr lang="en-US" dirty="0" smtClean="0"/>
              <a:t>in </a:t>
            </a:r>
            <a:r>
              <a:rPr lang="en-US" dirty="0"/>
              <a:t>patients with lower values and high clinical suspicion, must be evaluated </a:t>
            </a:r>
            <a:r>
              <a:rPr lang="en-US" dirty="0" smtClean="0"/>
              <a:t>by</a:t>
            </a:r>
          </a:p>
          <a:p>
            <a:pPr marL="0" indent="0">
              <a:spcAft>
                <a:spcPts val="2400"/>
              </a:spcAft>
              <a:buNone/>
            </a:pPr>
            <a:r>
              <a:rPr lang="en-US" dirty="0"/>
              <a:t> </a:t>
            </a:r>
            <a:r>
              <a:rPr lang="en-US" dirty="0" smtClean="0"/>
              <a:t>   </a:t>
            </a:r>
            <a:r>
              <a:rPr lang="en-US" dirty="0" err="1"/>
              <a:t>GnRH</a:t>
            </a:r>
            <a:r>
              <a:rPr lang="en-US" dirty="0"/>
              <a:t> stimulation test.</a:t>
            </a:r>
          </a:p>
          <a:p>
            <a:r>
              <a:rPr lang="en-US" dirty="0" smtClean="0"/>
              <a:t> </a:t>
            </a:r>
            <a:r>
              <a:rPr lang="en-US" dirty="0" err="1"/>
              <a:t>GnRH</a:t>
            </a:r>
            <a:r>
              <a:rPr lang="en-US" dirty="0"/>
              <a:t> test is still the most important differential  diagnostic test.  Although </a:t>
            </a:r>
            <a:r>
              <a:rPr lang="en-US" dirty="0" smtClean="0"/>
              <a:t>FSH</a:t>
            </a:r>
          </a:p>
          <a:p>
            <a:pPr marL="0" indent="0">
              <a:buNone/>
            </a:pPr>
            <a:r>
              <a:rPr lang="en-US" dirty="0"/>
              <a:t> </a:t>
            </a:r>
            <a:r>
              <a:rPr lang="en-US" dirty="0" smtClean="0"/>
              <a:t>   </a:t>
            </a:r>
            <a:r>
              <a:rPr lang="en-US" dirty="0"/>
              <a:t>response is dominant in premature </a:t>
            </a:r>
            <a:r>
              <a:rPr lang="en-US" dirty="0" err="1"/>
              <a:t>thelarche</a:t>
            </a:r>
            <a:r>
              <a:rPr lang="en-US" dirty="0"/>
              <a:t>, LH is the dominant gonadotropin </a:t>
            </a:r>
            <a:endParaRPr lang="en-US" dirty="0" smtClean="0"/>
          </a:p>
          <a:p>
            <a:pPr marL="0" indent="0">
              <a:buNone/>
            </a:pPr>
            <a:r>
              <a:rPr lang="en-US" dirty="0"/>
              <a:t> </a:t>
            </a:r>
            <a:r>
              <a:rPr lang="en-US" dirty="0" smtClean="0"/>
              <a:t>   in </a:t>
            </a:r>
            <a:r>
              <a:rPr lang="en-US" dirty="0"/>
              <a:t>CPP patients</a:t>
            </a:r>
          </a:p>
          <a:p>
            <a:endParaRPr lang="en-US" dirty="0"/>
          </a:p>
        </p:txBody>
      </p:sp>
    </p:spTree>
    <p:extLst>
      <p:ext uri="{BB962C8B-B14F-4D97-AF65-F5344CB8AC3E}">
        <p14:creationId xmlns:p14="http://schemas.microsoft.com/office/powerpoint/2010/main" val="405291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493929"/>
            <a:ext cx="10515600" cy="3324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PRECOCIOUS PUBERTY </a:t>
            </a:r>
            <a:endParaRPr lang="en-US" dirty="0"/>
          </a:p>
        </p:txBody>
      </p:sp>
      <p:sp>
        <p:nvSpPr>
          <p:cNvPr id="3" name="Content Placeholder 2"/>
          <p:cNvSpPr>
            <a:spLocks noGrp="1"/>
          </p:cNvSpPr>
          <p:nvPr>
            <p:ph idx="1"/>
          </p:nvPr>
        </p:nvSpPr>
        <p:spPr/>
        <p:txBody>
          <a:bodyPr>
            <a:normAutofit/>
          </a:bodyPr>
          <a:lstStyle/>
          <a:p>
            <a:pPr marL="0" indent="0">
              <a:buNone/>
            </a:pPr>
            <a:r>
              <a:rPr lang="en-US" b="1" dirty="0"/>
              <a:t>Evaluation of a Suspected </a:t>
            </a:r>
            <a:r>
              <a:rPr lang="en-US" b="1" dirty="0" smtClean="0"/>
              <a:t>precocious Puberty </a:t>
            </a:r>
            <a:endParaRPr lang="en-US" dirty="0"/>
          </a:p>
          <a:p>
            <a:pPr marL="512763"/>
            <a:r>
              <a:rPr lang="en-US" b="1" dirty="0" smtClean="0"/>
              <a:t>HX. PE. DHX. </a:t>
            </a:r>
            <a:endParaRPr lang="en-US" dirty="0"/>
          </a:p>
          <a:p>
            <a:pPr marL="512763"/>
            <a:r>
              <a:rPr lang="en-US" dirty="0" smtClean="0"/>
              <a:t>onset </a:t>
            </a:r>
            <a:r>
              <a:rPr lang="en-US" dirty="0"/>
              <a:t>and </a:t>
            </a:r>
            <a:r>
              <a:rPr lang="en-US" dirty="0" smtClean="0"/>
              <a:t>progression </a:t>
            </a:r>
            <a:r>
              <a:rPr lang="en-US" dirty="0"/>
              <a:t>of body odor, acne, breast or testicular development, and pubic and axillary hair. </a:t>
            </a:r>
            <a:endParaRPr lang="en-US" dirty="0" smtClean="0"/>
          </a:p>
          <a:p>
            <a:pPr marL="512763"/>
            <a:r>
              <a:rPr lang="en-US" dirty="0" smtClean="0"/>
              <a:t>current </a:t>
            </a:r>
            <a:r>
              <a:rPr lang="en-US" dirty="0"/>
              <a:t>or previous therapies, including chemotherapy, radiation therapy, or exogenous sex </a:t>
            </a:r>
            <a:r>
              <a:rPr lang="en-US" dirty="0" smtClean="0"/>
              <a:t>steroids</a:t>
            </a:r>
          </a:p>
          <a:p>
            <a:pPr marL="512763"/>
            <a:r>
              <a:rPr lang="en-US" dirty="0" smtClean="0"/>
              <a:t> </a:t>
            </a:r>
            <a:r>
              <a:rPr lang="en-US" dirty="0"/>
              <a:t>may indicate the underlying etiology. Neurologic symptoms may reveal intracranial pathology. </a:t>
            </a:r>
            <a:endParaRPr lang="en-US" dirty="0" smtClean="0"/>
          </a:p>
          <a:p>
            <a:endParaRPr lang="en-US" dirty="0"/>
          </a:p>
        </p:txBody>
      </p:sp>
    </p:spTree>
    <p:extLst>
      <p:ext uri="{BB962C8B-B14F-4D97-AF65-F5344CB8AC3E}">
        <p14:creationId xmlns:p14="http://schemas.microsoft.com/office/powerpoint/2010/main" val="1557604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93929"/>
            <a:ext cx="10515600" cy="1075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3740305"/>
            <a:ext cx="10515600" cy="104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8"/>
            <a:ext cx="10515600" cy="4824575"/>
          </a:xfrm>
        </p:spPr>
        <p:txBody>
          <a:bodyPr>
            <a:normAutofit/>
          </a:bodyPr>
          <a:lstStyle/>
          <a:p>
            <a:pPr>
              <a:spcAft>
                <a:spcPts val="1200"/>
              </a:spcAft>
            </a:pPr>
            <a:r>
              <a:rPr lang="en-US" dirty="0"/>
              <a:t>A </a:t>
            </a:r>
            <a:r>
              <a:rPr lang="en-US" dirty="0" err="1"/>
              <a:t>GnRH</a:t>
            </a:r>
            <a:r>
              <a:rPr lang="en-US" dirty="0"/>
              <a:t> stimulation test is the gold standard for the diagnosis of CPP. </a:t>
            </a:r>
            <a:r>
              <a:rPr lang="en-US" dirty="0" smtClean="0"/>
              <a:t>Synthetic </a:t>
            </a:r>
            <a:r>
              <a:rPr lang="en-US" dirty="0" err="1"/>
              <a:t>GnRH</a:t>
            </a:r>
            <a:r>
              <a:rPr lang="en-US" dirty="0"/>
              <a:t> is no longer available in the United States. Therefore, </a:t>
            </a:r>
            <a:r>
              <a:rPr lang="en-US" dirty="0" err="1"/>
              <a:t>GnRHas</a:t>
            </a:r>
            <a:r>
              <a:rPr lang="en-US" dirty="0"/>
              <a:t> have been used instead. </a:t>
            </a:r>
            <a:endParaRPr lang="en-US" dirty="0" smtClean="0"/>
          </a:p>
          <a:p>
            <a:pPr>
              <a:spcAft>
                <a:spcPts val="1200"/>
              </a:spcAft>
            </a:pPr>
            <a:r>
              <a:rPr lang="en-US" dirty="0" smtClean="0"/>
              <a:t>A </a:t>
            </a:r>
            <a:r>
              <a:rPr lang="en-US" dirty="0"/>
              <a:t>multitude of different </a:t>
            </a:r>
            <a:r>
              <a:rPr lang="en-US" dirty="0" smtClean="0"/>
              <a:t>protocols: </a:t>
            </a:r>
            <a:r>
              <a:rPr lang="en-US" dirty="0"/>
              <a:t>ranging from single sample LH levels to abbreviated or prolonged algorithms involving serial LH </a:t>
            </a:r>
            <a:r>
              <a:rPr lang="en-US" dirty="0" smtClean="0"/>
              <a:t>testing. </a:t>
            </a:r>
          </a:p>
          <a:p>
            <a:pPr>
              <a:spcAft>
                <a:spcPts val="1200"/>
              </a:spcAft>
            </a:pPr>
            <a:r>
              <a:rPr lang="en-US" dirty="0" smtClean="0"/>
              <a:t> </a:t>
            </a:r>
            <a:r>
              <a:rPr lang="en-US" dirty="0"/>
              <a:t>Measurement of basal or </a:t>
            </a:r>
            <a:r>
              <a:rPr lang="en-US" dirty="0" err="1"/>
              <a:t>GnRH</a:t>
            </a:r>
            <a:r>
              <a:rPr lang="en-US" dirty="0"/>
              <a:t>-stimulated FSH is not useful in the diagnosis of CPP, but when the levels are low or suppressed, they strongly suggest the diagnosis of peripheral precocious puberty</a:t>
            </a:r>
          </a:p>
          <a:p>
            <a:pPr marL="0" indent="0">
              <a:spcAft>
                <a:spcPts val="1200"/>
              </a:spcAft>
              <a:buNone/>
            </a:pPr>
            <a:r>
              <a:rPr lang="en-US" dirty="0" smtClean="0"/>
              <a:t> </a:t>
            </a:r>
            <a:endParaRPr lang="en-US" dirty="0"/>
          </a:p>
        </p:txBody>
      </p:sp>
    </p:spTree>
    <p:extLst>
      <p:ext uri="{BB962C8B-B14F-4D97-AF65-F5344CB8AC3E}">
        <p14:creationId xmlns:p14="http://schemas.microsoft.com/office/powerpoint/2010/main" val="313515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8"/>
            <a:ext cx="10515600" cy="4650839"/>
          </a:xfrm>
        </p:spPr>
        <p:txBody>
          <a:bodyPr>
            <a:normAutofit lnSpcReduction="10000"/>
          </a:bodyPr>
          <a:lstStyle/>
          <a:p>
            <a:pPr>
              <a:lnSpc>
                <a:spcPct val="120000"/>
              </a:lnSpc>
            </a:pPr>
            <a:r>
              <a:rPr lang="en-US" dirty="0" smtClean="0"/>
              <a:t>Stimulation </a:t>
            </a:r>
            <a:r>
              <a:rPr lang="en-US" dirty="0"/>
              <a:t>test with </a:t>
            </a:r>
            <a:r>
              <a:rPr lang="en-US" dirty="0" smtClean="0"/>
              <a:t>short-acting </a:t>
            </a:r>
            <a:r>
              <a:rPr lang="en-US" dirty="0" err="1" smtClean="0"/>
              <a:t>GnRH</a:t>
            </a:r>
            <a:r>
              <a:rPr lang="en-US" dirty="0" smtClean="0"/>
              <a:t> </a:t>
            </a:r>
            <a:r>
              <a:rPr lang="en-US" dirty="0"/>
              <a:t>(intravenous </a:t>
            </a:r>
            <a:r>
              <a:rPr lang="en-US" dirty="0" err="1"/>
              <a:t>gonadorelin</a:t>
            </a:r>
            <a:r>
              <a:rPr lang="en-US" dirty="0"/>
              <a:t>, 2.5μg/Kg, </a:t>
            </a:r>
            <a:r>
              <a:rPr lang="en-US" dirty="0" smtClean="0"/>
              <a:t>100 </a:t>
            </a:r>
            <a:r>
              <a:rPr lang="en-US" dirty="0" err="1"/>
              <a:t>μg</a:t>
            </a:r>
            <a:r>
              <a:rPr lang="en-US" dirty="0"/>
              <a:t>) may be </a:t>
            </a:r>
            <a:r>
              <a:rPr lang="en-US" dirty="0" smtClean="0"/>
              <a:t>recommended.</a:t>
            </a:r>
          </a:p>
          <a:p>
            <a:pPr>
              <a:lnSpc>
                <a:spcPct val="120000"/>
              </a:lnSpc>
            </a:pPr>
            <a:r>
              <a:rPr lang="en-US" dirty="0" smtClean="0"/>
              <a:t>When </a:t>
            </a:r>
            <a:r>
              <a:rPr lang="en-US" dirty="0"/>
              <a:t>short-acting </a:t>
            </a:r>
            <a:r>
              <a:rPr lang="en-US" dirty="0" err="1"/>
              <a:t>GnRH</a:t>
            </a:r>
            <a:r>
              <a:rPr lang="en-US" dirty="0"/>
              <a:t> is </a:t>
            </a:r>
            <a:r>
              <a:rPr lang="en-US" dirty="0" smtClean="0"/>
              <a:t>unavailable, LH </a:t>
            </a:r>
            <a:r>
              <a:rPr lang="en-US" dirty="0"/>
              <a:t>measurement  </a:t>
            </a:r>
            <a:r>
              <a:rPr lang="en-US" dirty="0" smtClean="0"/>
              <a:t>30 to </a:t>
            </a:r>
            <a:r>
              <a:rPr lang="en-US" dirty="0"/>
              <a:t>120 minutes after the first application of </a:t>
            </a:r>
            <a:r>
              <a:rPr lang="en-US" dirty="0" smtClean="0"/>
              <a:t>a Monthly long-acting </a:t>
            </a:r>
            <a:r>
              <a:rPr lang="en-US" dirty="0" err="1"/>
              <a:t>GnRH</a:t>
            </a:r>
            <a:r>
              <a:rPr lang="en-US" dirty="0"/>
              <a:t> analog (</a:t>
            </a:r>
            <a:r>
              <a:rPr lang="en-US" dirty="0" err="1" smtClean="0"/>
              <a:t>GnRHa</a:t>
            </a:r>
            <a:r>
              <a:rPr lang="en-US" dirty="0"/>
              <a:t>: 20μg/Kg) may be an </a:t>
            </a:r>
            <a:r>
              <a:rPr lang="en-US" dirty="0" smtClean="0"/>
              <a:t>alternative to  confirm </a:t>
            </a:r>
            <a:r>
              <a:rPr lang="en-US" dirty="0"/>
              <a:t>the biochemical </a:t>
            </a:r>
            <a:r>
              <a:rPr lang="en-US" dirty="0" smtClean="0"/>
              <a:t>diagnosis </a:t>
            </a:r>
            <a:r>
              <a:rPr lang="en-US" dirty="0"/>
              <a:t>of </a:t>
            </a:r>
            <a:r>
              <a:rPr lang="en-US" dirty="0" smtClean="0"/>
              <a:t>CPP in  clinically </a:t>
            </a:r>
            <a:r>
              <a:rPr lang="en-US" dirty="0"/>
              <a:t>suspected cases </a:t>
            </a:r>
            <a:endParaRPr lang="en-US" dirty="0" smtClean="0"/>
          </a:p>
          <a:p>
            <a:pPr>
              <a:lnSpc>
                <a:spcPct val="120000"/>
              </a:lnSpc>
            </a:pPr>
            <a:r>
              <a:rPr lang="en-US" dirty="0" smtClean="0"/>
              <a:t>The disadvantages  of </a:t>
            </a:r>
            <a:r>
              <a:rPr lang="en-US" dirty="0"/>
              <a:t>this strategy are the high cost, risk of local </a:t>
            </a:r>
            <a:r>
              <a:rPr lang="en-US" dirty="0" smtClean="0"/>
              <a:t>reaction and </a:t>
            </a:r>
            <a:r>
              <a:rPr lang="en-US" dirty="0"/>
              <a:t>unavailability of </a:t>
            </a:r>
            <a:r>
              <a:rPr lang="en-US" dirty="0" err="1" smtClean="0"/>
              <a:t>GnRHa</a:t>
            </a:r>
            <a:r>
              <a:rPr lang="en-US" dirty="0" smtClean="0"/>
              <a:t> </a:t>
            </a:r>
            <a:r>
              <a:rPr lang="en-US" dirty="0"/>
              <a:t>in some centers. </a:t>
            </a:r>
            <a:endParaRPr lang="en-US" dirty="0" smtClean="0"/>
          </a:p>
          <a:p>
            <a:pPr>
              <a:lnSpc>
                <a:spcPct val="120000"/>
              </a:lnSpc>
            </a:pPr>
            <a:r>
              <a:rPr lang="en-US" dirty="0" smtClean="0"/>
              <a:t>For this reasons</a:t>
            </a:r>
            <a:r>
              <a:rPr lang="en-US" dirty="0"/>
              <a:t>, the importance of basal LH in the diagnosis </a:t>
            </a:r>
            <a:r>
              <a:rPr lang="en-US" dirty="0" smtClean="0"/>
              <a:t>of CPP </a:t>
            </a:r>
            <a:r>
              <a:rPr lang="en-US" dirty="0"/>
              <a:t>must be highlighted</a:t>
            </a:r>
          </a:p>
        </p:txBody>
      </p:sp>
    </p:spTree>
    <p:extLst>
      <p:ext uri="{BB962C8B-B14F-4D97-AF65-F5344CB8AC3E}">
        <p14:creationId xmlns:p14="http://schemas.microsoft.com/office/powerpoint/2010/main" val="1926550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8"/>
            <a:ext cx="10515600" cy="4751423"/>
          </a:xfrm>
        </p:spPr>
        <p:txBody>
          <a:bodyPr>
            <a:normAutofit lnSpcReduction="10000"/>
          </a:bodyPr>
          <a:lstStyle/>
          <a:p>
            <a:pPr>
              <a:lnSpc>
                <a:spcPct val="150000"/>
              </a:lnSpc>
            </a:pPr>
            <a:r>
              <a:rPr lang="en-US" sz="2400" dirty="0" smtClean="0"/>
              <a:t>LH </a:t>
            </a:r>
            <a:r>
              <a:rPr lang="en-US" sz="2400" dirty="0"/>
              <a:t>and FSH are suppressed </a:t>
            </a:r>
            <a:r>
              <a:rPr lang="en-US" sz="2400" dirty="0" smtClean="0"/>
              <a:t>or at </a:t>
            </a:r>
            <a:r>
              <a:rPr lang="en-US" sz="2400" dirty="0" err="1"/>
              <a:t>prepubertal</a:t>
            </a:r>
            <a:r>
              <a:rPr lang="en-US" sz="2400" dirty="0"/>
              <a:t> levels in PPP cases</a:t>
            </a:r>
            <a:r>
              <a:rPr lang="en-US" sz="2400" dirty="0" smtClean="0"/>
              <a:t>.</a:t>
            </a:r>
          </a:p>
          <a:p>
            <a:pPr>
              <a:lnSpc>
                <a:spcPct val="150000"/>
              </a:lnSpc>
            </a:pPr>
            <a:r>
              <a:rPr lang="en-US" sz="2400" dirty="0" smtClean="0"/>
              <a:t>0 </a:t>
            </a:r>
            <a:r>
              <a:rPr lang="en-US" sz="2400" dirty="0"/>
              <a:t>and </a:t>
            </a:r>
            <a:r>
              <a:rPr lang="en-US" sz="2400" dirty="0" smtClean="0"/>
              <a:t>30(,60)  minute </a:t>
            </a:r>
            <a:r>
              <a:rPr lang="en-US" sz="2400" dirty="0"/>
              <a:t>samples may be sufficient on </a:t>
            </a:r>
            <a:r>
              <a:rPr lang="en-US" sz="2400" dirty="0" smtClean="0"/>
              <a:t>intravenous </a:t>
            </a:r>
            <a:r>
              <a:rPr lang="en-US" sz="2400" dirty="0" err="1" smtClean="0"/>
              <a:t>GnRH</a:t>
            </a:r>
            <a:r>
              <a:rPr lang="en-US" sz="2400" dirty="0" smtClean="0"/>
              <a:t> test</a:t>
            </a:r>
            <a:r>
              <a:rPr lang="en-US" dirty="0" smtClean="0"/>
              <a:t>:</a:t>
            </a:r>
          </a:p>
          <a:p>
            <a:pPr marL="0" indent="0">
              <a:lnSpc>
                <a:spcPct val="150000"/>
              </a:lnSpc>
              <a:buNone/>
            </a:pPr>
            <a:r>
              <a:rPr lang="en-US" sz="2400" dirty="0"/>
              <a:t> </a:t>
            </a:r>
            <a:r>
              <a:rPr lang="en-US" sz="2400" dirty="0" smtClean="0"/>
              <a:t>                                                                                                            (lh≥3.5-5.5 u/l)</a:t>
            </a:r>
          </a:p>
          <a:p>
            <a:pPr>
              <a:lnSpc>
                <a:spcPct val="110000"/>
              </a:lnSpc>
            </a:pPr>
            <a:r>
              <a:rPr lang="en-US" sz="2400" dirty="0" smtClean="0"/>
              <a:t> In premature </a:t>
            </a:r>
            <a:r>
              <a:rPr lang="en-US" sz="2400" dirty="0" err="1"/>
              <a:t>thelarche</a:t>
            </a:r>
            <a:r>
              <a:rPr lang="en-US" sz="2400" dirty="0"/>
              <a:t> cases that are </a:t>
            </a:r>
            <a:r>
              <a:rPr lang="en-US" sz="2400" dirty="0" smtClean="0"/>
              <a:t>younger than </a:t>
            </a:r>
            <a:r>
              <a:rPr lang="en-US" sz="2400" dirty="0"/>
              <a:t>2 years old; LH may </a:t>
            </a:r>
            <a:r>
              <a:rPr lang="en-US" sz="2400" dirty="0" smtClean="0"/>
              <a:t>increase </a:t>
            </a:r>
            <a:r>
              <a:rPr lang="en-US" sz="2400" dirty="0"/>
              <a:t>in </a:t>
            </a:r>
            <a:r>
              <a:rPr lang="en-US" sz="2400" dirty="0" smtClean="0"/>
              <a:t>addition to </a:t>
            </a:r>
            <a:r>
              <a:rPr lang="en-US" sz="2400" dirty="0"/>
              <a:t>FSH, but dominant response is </a:t>
            </a:r>
            <a:r>
              <a:rPr lang="en-US" sz="2400" dirty="0" smtClean="0"/>
              <a:t>still  FSH.</a:t>
            </a:r>
          </a:p>
          <a:p>
            <a:pPr>
              <a:lnSpc>
                <a:spcPct val="150000"/>
              </a:lnSpc>
            </a:pPr>
            <a:r>
              <a:rPr lang="en-US" sz="2400" dirty="0" smtClean="0"/>
              <a:t>There </a:t>
            </a:r>
            <a:r>
              <a:rPr lang="en-US" sz="2400" dirty="0"/>
              <a:t>is a pubertal response of LH </a:t>
            </a:r>
            <a:r>
              <a:rPr lang="en-US" sz="2400" dirty="0" smtClean="0"/>
              <a:t>to </a:t>
            </a:r>
            <a:r>
              <a:rPr lang="en-US" sz="2400" dirty="0" err="1" smtClean="0"/>
              <a:t>GnRH</a:t>
            </a:r>
            <a:r>
              <a:rPr lang="en-US" sz="2400" dirty="0" smtClean="0"/>
              <a:t> </a:t>
            </a:r>
            <a:r>
              <a:rPr lang="en-US" sz="2400" dirty="0"/>
              <a:t>in CPP patients</a:t>
            </a:r>
            <a:r>
              <a:rPr lang="en-US" sz="2400" dirty="0" smtClean="0"/>
              <a:t>. </a:t>
            </a:r>
          </a:p>
          <a:p>
            <a:pPr>
              <a:spcAft>
                <a:spcPts val="1800"/>
              </a:spcAft>
            </a:pPr>
            <a:r>
              <a:rPr lang="en-US" dirty="0"/>
              <a:t>The </a:t>
            </a:r>
            <a:r>
              <a:rPr lang="en-US" dirty="0" smtClean="0"/>
              <a:t> </a:t>
            </a:r>
            <a:r>
              <a:rPr lang="en-US" dirty="0"/>
              <a:t>evaluations may include thyroid tests, 17OHP </a:t>
            </a:r>
            <a:r>
              <a:rPr lang="en-US" dirty="0" smtClean="0"/>
              <a:t>level, </a:t>
            </a:r>
            <a:r>
              <a:rPr lang="en-US" dirty="0" err="1"/>
              <a:t>hCG</a:t>
            </a:r>
            <a:r>
              <a:rPr lang="en-US" dirty="0"/>
              <a:t> </a:t>
            </a:r>
            <a:r>
              <a:rPr lang="en-US" dirty="0" smtClean="0"/>
              <a:t>measurement</a:t>
            </a:r>
          </a:p>
          <a:p>
            <a:pPr marL="0" indent="0">
              <a:spcAft>
                <a:spcPts val="1800"/>
              </a:spcAft>
              <a:buNone/>
            </a:pPr>
            <a:r>
              <a:rPr lang="en-US" dirty="0"/>
              <a:t> </a:t>
            </a:r>
            <a:r>
              <a:rPr lang="en-US" dirty="0" smtClean="0"/>
              <a:t>   </a:t>
            </a:r>
            <a:r>
              <a:rPr lang="en-US" dirty="0"/>
              <a:t>depending on the clinical signs</a:t>
            </a:r>
          </a:p>
          <a:p>
            <a:pPr>
              <a:lnSpc>
                <a:spcPct val="150000"/>
              </a:lnSpc>
            </a:pPr>
            <a:endParaRPr lang="en-US" sz="2400" dirty="0" smtClean="0"/>
          </a:p>
        </p:txBody>
      </p:sp>
    </p:spTree>
    <p:extLst>
      <p:ext uri="{BB962C8B-B14F-4D97-AF65-F5344CB8AC3E}">
        <p14:creationId xmlns:p14="http://schemas.microsoft.com/office/powerpoint/2010/main" val="412000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5" name="Picture 4"/>
          <p:cNvPicPr>
            <a:picLocks noChangeAspect="1"/>
          </p:cNvPicPr>
          <p:nvPr/>
        </p:nvPicPr>
        <p:blipFill>
          <a:blip r:embed="rId2"/>
          <a:stretch>
            <a:fillRect/>
          </a:stretch>
        </p:blipFill>
        <p:spPr>
          <a:xfrm>
            <a:off x="457005" y="556372"/>
            <a:ext cx="11326753" cy="5587746"/>
          </a:xfrm>
          <a:prstGeom prst="rect">
            <a:avLst/>
          </a:prstGeom>
        </p:spPr>
      </p:pic>
    </p:spTree>
    <p:extLst>
      <p:ext uri="{BB962C8B-B14F-4D97-AF65-F5344CB8AC3E}">
        <p14:creationId xmlns:p14="http://schemas.microsoft.com/office/powerpoint/2010/main" val="588560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304288"/>
            <a:ext cx="10515600" cy="1380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815840"/>
            <a:ext cx="10515600" cy="1380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8"/>
            <a:ext cx="10515600" cy="4495391"/>
          </a:xfrm>
        </p:spPr>
        <p:txBody>
          <a:bodyPr>
            <a:noAutofit/>
          </a:bodyPr>
          <a:lstStyle/>
          <a:p>
            <a:r>
              <a:rPr lang="en-US" sz="2400" dirty="0"/>
              <a:t>In girls, serum levels of E2 are not used to </a:t>
            </a:r>
            <a:r>
              <a:rPr lang="en-US" sz="2400" dirty="0" smtClean="0"/>
              <a:t>diagnose CPP</a:t>
            </a:r>
            <a:r>
              <a:rPr lang="en-US" sz="2400" dirty="0"/>
              <a:t>, considering their low sensitivity </a:t>
            </a:r>
            <a:r>
              <a:rPr lang="en-US" sz="2400" dirty="0" smtClean="0"/>
              <a:t>and large overlap between </a:t>
            </a:r>
            <a:r>
              <a:rPr lang="en-US" sz="2400" dirty="0"/>
              <a:t>normal </a:t>
            </a:r>
            <a:r>
              <a:rPr lang="en-US" sz="2400" dirty="0" err="1" smtClean="0"/>
              <a:t>prepubertal</a:t>
            </a:r>
            <a:r>
              <a:rPr lang="en-US" sz="2400" dirty="0" smtClean="0"/>
              <a:t> </a:t>
            </a:r>
            <a:r>
              <a:rPr lang="en-US" sz="2400" dirty="0"/>
              <a:t>and pubertal </a:t>
            </a:r>
            <a:r>
              <a:rPr lang="en-US" sz="2400" dirty="0" smtClean="0"/>
              <a:t>children. </a:t>
            </a:r>
          </a:p>
          <a:p>
            <a:r>
              <a:rPr lang="en-US" sz="2400" dirty="0" smtClean="0"/>
              <a:t>In </a:t>
            </a:r>
            <a:r>
              <a:rPr lang="en-US" sz="2400" dirty="0"/>
              <a:t>boys, serum total T is sensitive to </a:t>
            </a:r>
            <a:r>
              <a:rPr lang="en-US" sz="2400" dirty="0" smtClean="0"/>
              <a:t>diagnose precocious </a:t>
            </a:r>
            <a:r>
              <a:rPr lang="en-US" sz="2400" dirty="0"/>
              <a:t>puberty but insufficient to </a:t>
            </a:r>
            <a:r>
              <a:rPr lang="en-US" sz="2400" dirty="0" smtClean="0"/>
              <a:t>determine the differential </a:t>
            </a:r>
            <a:r>
              <a:rPr lang="en-US" sz="2400" dirty="0"/>
              <a:t>diagnosis between central and </a:t>
            </a:r>
            <a:r>
              <a:rPr lang="en-US" sz="2400" dirty="0" smtClean="0"/>
              <a:t>peripheral CPP,</a:t>
            </a:r>
            <a:r>
              <a:rPr lang="en-US" dirty="0"/>
              <a:t> , but it is Much higher in PPP patients. </a:t>
            </a:r>
            <a:endParaRPr lang="en-US" sz="2400" dirty="0" smtClean="0"/>
          </a:p>
          <a:p>
            <a:r>
              <a:rPr lang="en-US" sz="2400" dirty="0" smtClean="0"/>
              <a:t> in boys  </a:t>
            </a:r>
            <a:r>
              <a:rPr lang="en-US" sz="2400" dirty="0"/>
              <a:t>measurement of β-</a:t>
            </a:r>
            <a:r>
              <a:rPr lang="en-US" sz="2400" dirty="0" err="1"/>
              <a:t>hCG</a:t>
            </a:r>
            <a:r>
              <a:rPr lang="en-US" sz="2400" dirty="0"/>
              <a:t> is always recommended</a:t>
            </a:r>
            <a:r>
              <a:rPr lang="en-US" sz="2400" dirty="0" smtClean="0"/>
              <a:t>.</a:t>
            </a:r>
          </a:p>
          <a:p>
            <a:pPr>
              <a:spcAft>
                <a:spcPts val="1200"/>
              </a:spcAft>
            </a:pPr>
            <a:r>
              <a:rPr lang="en-US" dirty="0"/>
              <a:t>Measurement of sex steroids (basal or stimulated) is not diagnostic alone but can be helpful as supportive data in ambiguous cases, particularly serum testosterone levels. </a:t>
            </a:r>
          </a:p>
          <a:p>
            <a:pPr>
              <a:spcAft>
                <a:spcPts val="1200"/>
              </a:spcAft>
            </a:pPr>
            <a:r>
              <a:rPr lang="en-US" dirty="0"/>
              <a:t> Random estradiol levels are often unmeasurable even in girls in whom puberty is significantly advanced</a:t>
            </a:r>
            <a:endParaRPr lang="en-US" sz="2400" dirty="0"/>
          </a:p>
        </p:txBody>
      </p:sp>
    </p:spTree>
    <p:extLst>
      <p:ext uri="{BB962C8B-B14F-4D97-AF65-F5344CB8AC3E}">
        <p14:creationId xmlns:p14="http://schemas.microsoft.com/office/powerpoint/2010/main" val="1644915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341529"/>
            <a:ext cx="10515600" cy="4351338"/>
          </a:xfrm>
        </p:spPr>
        <p:txBody>
          <a:bodyPr>
            <a:normAutofit/>
          </a:bodyPr>
          <a:lstStyle/>
          <a:p>
            <a:pPr marL="0" indent="0">
              <a:spcAft>
                <a:spcPts val="1800"/>
              </a:spcAft>
            </a:pPr>
            <a:r>
              <a:rPr lang="en-US" dirty="0"/>
              <a:t>The diagnosis of CPP should not </a:t>
            </a:r>
            <a:r>
              <a:rPr lang="en-US" dirty="0" smtClean="0"/>
              <a:t>be based </a:t>
            </a:r>
            <a:r>
              <a:rPr lang="en-US" dirty="0"/>
              <a:t>on hormonal data and it must </a:t>
            </a:r>
            <a:r>
              <a:rPr lang="en-US" dirty="0" smtClean="0"/>
              <a:t>be          combined  with clinical signs and follow-up </a:t>
            </a:r>
          </a:p>
          <a:p>
            <a:pPr>
              <a:spcAft>
                <a:spcPts val="1800"/>
              </a:spcAft>
            </a:pPr>
            <a:r>
              <a:rPr lang="en-US" dirty="0" smtClean="0"/>
              <a:t> Levels </a:t>
            </a:r>
            <a:r>
              <a:rPr lang="en-US" dirty="0"/>
              <a:t>of gonadotropins and sex steroid hormones in children below the age of 2 years should be  interpreted with caution since they are often increased at this age in association with the physiological </a:t>
            </a:r>
            <a:r>
              <a:rPr lang="en-US" dirty="0" err="1" smtClean="0">
                <a:solidFill>
                  <a:schemeClr val="accent6"/>
                </a:solidFill>
              </a:rPr>
              <a:t>minipuberty</a:t>
            </a:r>
            <a:endParaRPr lang="en-US" dirty="0" smtClean="0"/>
          </a:p>
        </p:txBody>
      </p:sp>
    </p:spTree>
    <p:extLst>
      <p:ext uri="{BB962C8B-B14F-4D97-AF65-F5344CB8AC3E}">
        <p14:creationId xmlns:p14="http://schemas.microsoft.com/office/powerpoint/2010/main" val="310529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80744"/>
            <a:ext cx="10515600" cy="4754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a:xfrm>
            <a:off x="838200" y="1493929"/>
            <a:ext cx="10515600" cy="4641694"/>
          </a:xfrm>
        </p:spPr>
        <p:txBody>
          <a:bodyPr>
            <a:normAutofit fontScale="92500" lnSpcReduction="10000"/>
          </a:bodyPr>
          <a:lstStyle/>
          <a:p>
            <a:pPr marL="0" indent="0">
              <a:spcAft>
                <a:spcPts val="1200"/>
              </a:spcAft>
              <a:buNone/>
            </a:pPr>
            <a:r>
              <a:rPr lang="en-US" dirty="0">
                <a:solidFill>
                  <a:schemeClr val="accent2">
                    <a:lumMod val="75000"/>
                  </a:schemeClr>
                </a:solidFill>
              </a:rPr>
              <a:t>Pelvic ultrasonography </a:t>
            </a:r>
            <a:r>
              <a:rPr lang="en-US" dirty="0" smtClean="0"/>
              <a:t>should </a:t>
            </a:r>
            <a:r>
              <a:rPr lang="en-US" dirty="0"/>
              <a:t>be performed in </a:t>
            </a:r>
            <a:r>
              <a:rPr lang="en-US" dirty="0" smtClean="0"/>
              <a:t>girls.</a:t>
            </a:r>
          </a:p>
          <a:p>
            <a:pPr>
              <a:spcAft>
                <a:spcPts val="1200"/>
              </a:spcAft>
            </a:pPr>
            <a:r>
              <a:rPr lang="en-US" dirty="0"/>
              <a:t>Increase in </a:t>
            </a:r>
            <a:r>
              <a:rPr lang="en-US" dirty="0">
                <a:solidFill>
                  <a:srgbClr val="00B050"/>
                </a:solidFill>
              </a:rPr>
              <a:t>ovarian </a:t>
            </a:r>
            <a:r>
              <a:rPr lang="en-US" dirty="0" smtClean="0">
                <a:solidFill>
                  <a:srgbClr val="00B050"/>
                </a:solidFill>
              </a:rPr>
              <a:t>volumes </a:t>
            </a:r>
            <a:r>
              <a:rPr lang="en-US" dirty="0" smtClean="0"/>
              <a:t>are </a:t>
            </a:r>
            <a:r>
              <a:rPr lang="en-US" dirty="0"/>
              <a:t>important especially in CPP cases.</a:t>
            </a:r>
          </a:p>
          <a:p>
            <a:pPr>
              <a:spcAft>
                <a:spcPts val="1200"/>
              </a:spcAft>
            </a:pPr>
            <a:r>
              <a:rPr lang="en-US" dirty="0"/>
              <a:t>Bilateral enlarged ovaries can be </a:t>
            </a:r>
            <a:r>
              <a:rPr lang="en-US" dirty="0" smtClean="0"/>
              <a:t>determined  in </a:t>
            </a:r>
            <a:r>
              <a:rPr lang="en-US" dirty="0"/>
              <a:t>CPP patients</a:t>
            </a:r>
            <a:r>
              <a:rPr lang="en-US" dirty="0" smtClean="0"/>
              <a:t>.</a:t>
            </a:r>
          </a:p>
          <a:p>
            <a:pPr>
              <a:spcAft>
                <a:spcPts val="1200"/>
              </a:spcAft>
            </a:pPr>
            <a:r>
              <a:rPr lang="en-US" dirty="0" smtClean="0">
                <a:solidFill>
                  <a:srgbClr val="00B050"/>
                </a:solidFill>
              </a:rPr>
              <a:t>Uterine </a:t>
            </a:r>
            <a:r>
              <a:rPr lang="en-US" dirty="0">
                <a:solidFill>
                  <a:srgbClr val="00B050"/>
                </a:solidFill>
              </a:rPr>
              <a:t>volume </a:t>
            </a:r>
            <a:r>
              <a:rPr lang="en-US" dirty="0"/>
              <a:t>is </a:t>
            </a:r>
            <a:r>
              <a:rPr lang="en-US" dirty="0" smtClean="0"/>
              <a:t>pubertal in </a:t>
            </a:r>
            <a:r>
              <a:rPr lang="en-US" dirty="0"/>
              <a:t>all CPP </a:t>
            </a:r>
            <a:r>
              <a:rPr lang="en-US" dirty="0" smtClean="0"/>
              <a:t>cases. </a:t>
            </a:r>
          </a:p>
          <a:p>
            <a:pPr>
              <a:spcAft>
                <a:spcPts val="1200"/>
              </a:spcAft>
            </a:pPr>
            <a:r>
              <a:rPr lang="en-US" dirty="0" smtClean="0"/>
              <a:t>Although </a:t>
            </a:r>
            <a:r>
              <a:rPr lang="en-US" dirty="0"/>
              <a:t>structure </a:t>
            </a:r>
            <a:r>
              <a:rPr lang="en-US" dirty="0" smtClean="0"/>
              <a:t>of ovaries </a:t>
            </a:r>
            <a:r>
              <a:rPr lang="en-US" dirty="0"/>
              <a:t>(</a:t>
            </a:r>
            <a:r>
              <a:rPr lang="en-US" dirty="0" err="1" smtClean="0">
                <a:solidFill>
                  <a:srgbClr val="00B050"/>
                </a:solidFill>
              </a:rPr>
              <a:t>microcystic</a:t>
            </a:r>
            <a:r>
              <a:rPr lang="en-US" dirty="0" smtClean="0">
                <a:solidFill>
                  <a:srgbClr val="00B050"/>
                </a:solidFill>
              </a:rPr>
              <a:t>/</a:t>
            </a:r>
            <a:r>
              <a:rPr lang="en-US" dirty="0" err="1" smtClean="0">
                <a:solidFill>
                  <a:srgbClr val="00B050"/>
                </a:solidFill>
              </a:rPr>
              <a:t>macrocystic</a:t>
            </a:r>
            <a:r>
              <a:rPr lang="en-US" dirty="0" smtClean="0">
                <a:solidFill>
                  <a:srgbClr val="00B050"/>
                </a:solidFill>
              </a:rPr>
              <a:t>/follicular</a:t>
            </a:r>
            <a:r>
              <a:rPr lang="en-US" dirty="0"/>
              <a:t>),</a:t>
            </a:r>
          </a:p>
          <a:p>
            <a:pPr>
              <a:spcAft>
                <a:spcPts val="1200"/>
              </a:spcAft>
            </a:pPr>
            <a:r>
              <a:rPr lang="en-US" dirty="0" err="1">
                <a:solidFill>
                  <a:srgbClr val="00B050"/>
                </a:solidFill>
              </a:rPr>
              <a:t>follicule</a:t>
            </a:r>
            <a:r>
              <a:rPr lang="en-US" dirty="0">
                <a:solidFill>
                  <a:srgbClr val="00B050"/>
                </a:solidFill>
              </a:rPr>
              <a:t> diameter</a:t>
            </a:r>
            <a:r>
              <a:rPr lang="en-US" dirty="0"/>
              <a:t>, </a:t>
            </a:r>
            <a:r>
              <a:rPr lang="en-US" dirty="0">
                <a:solidFill>
                  <a:srgbClr val="00B050"/>
                </a:solidFill>
              </a:rPr>
              <a:t>fundus/ cervix ratio</a:t>
            </a:r>
            <a:r>
              <a:rPr lang="en-US" dirty="0"/>
              <a:t>, </a:t>
            </a:r>
            <a:r>
              <a:rPr lang="en-US" dirty="0" smtClean="0">
                <a:solidFill>
                  <a:srgbClr val="00B050"/>
                </a:solidFill>
              </a:rPr>
              <a:t>uterine length </a:t>
            </a:r>
            <a:r>
              <a:rPr lang="en-US" dirty="0"/>
              <a:t>and </a:t>
            </a:r>
            <a:r>
              <a:rPr lang="en-US" dirty="0">
                <a:solidFill>
                  <a:srgbClr val="00B050"/>
                </a:solidFill>
              </a:rPr>
              <a:t>endometrium</a:t>
            </a:r>
            <a:r>
              <a:rPr lang="en-US" dirty="0"/>
              <a:t> </a:t>
            </a:r>
            <a:r>
              <a:rPr lang="en-US" dirty="0" smtClean="0">
                <a:solidFill>
                  <a:srgbClr val="00B050"/>
                </a:solidFill>
              </a:rPr>
              <a:t>thickness</a:t>
            </a:r>
            <a:r>
              <a:rPr lang="en-US" dirty="0" smtClean="0"/>
              <a:t> are important </a:t>
            </a:r>
            <a:r>
              <a:rPr lang="en-US" dirty="0"/>
              <a:t>parameters, </a:t>
            </a:r>
            <a:endParaRPr lang="en-US" dirty="0" smtClean="0"/>
          </a:p>
          <a:p>
            <a:pPr>
              <a:spcAft>
                <a:spcPts val="1200"/>
              </a:spcAft>
            </a:pPr>
            <a:r>
              <a:rPr lang="en-US" dirty="0" smtClean="0"/>
              <a:t>many </a:t>
            </a:r>
            <a:r>
              <a:rPr lang="en-US" dirty="0"/>
              <a:t>experts </a:t>
            </a:r>
            <a:r>
              <a:rPr lang="en-US" dirty="0" smtClean="0"/>
              <a:t>reported that these were </a:t>
            </a:r>
            <a:r>
              <a:rPr lang="en-US" dirty="0"/>
              <a:t>not determinant in </a:t>
            </a:r>
            <a:r>
              <a:rPr lang="en-US" dirty="0" smtClean="0"/>
              <a:t>differential diagnosis </a:t>
            </a:r>
            <a:r>
              <a:rPr lang="en-US" dirty="0"/>
              <a:t>between </a:t>
            </a:r>
            <a:r>
              <a:rPr lang="en-US" dirty="0" smtClean="0"/>
              <a:t>premature </a:t>
            </a:r>
            <a:r>
              <a:rPr lang="en-US" dirty="0" err="1" smtClean="0"/>
              <a:t>thelarche</a:t>
            </a:r>
            <a:r>
              <a:rPr lang="en-US" dirty="0" smtClean="0"/>
              <a:t> and </a:t>
            </a:r>
            <a:r>
              <a:rPr lang="en-US" dirty="0"/>
              <a:t>CPP. Ovaries may be </a:t>
            </a:r>
            <a:r>
              <a:rPr lang="en-US" dirty="0" smtClean="0"/>
              <a:t>asymmetrically enlarged </a:t>
            </a:r>
            <a:r>
              <a:rPr lang="en-US" dirty="0"/>
              <a:t>in girls </a:t>
            </a:r>
            <a:r>
              <a:rPr lang="en-US" dirty="0" smtClean="0"/>
              <a:t>with gonadal </a:t>
            </a:r>
            <a:r>
              <a:rPr lang="en-US" dirty="0"/>
              <a:t>PPP</a:t>
            </a:r>
            <a:endParaRPr lang="en-US" dirty="0" smtClean="0"/>
          </a:p>
          <a:p>
            <a:endParaRPr lang="en-US" dirty="0"/>
          </a:p>
        </p:txBody>
      </p:sp>
    </p:spTree>
    <p:extLst>
      <p:ext uri="{BB962C8B-B14F-4D97-AF65-F5344CB8AC3E}">
        <p14:creationId xmlns:p14="http://schemas.microsoft.com/office/powerpoint/2010/main" val="1745396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874520"/>
            <a:ext cx="10515600" cy="1965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651248"/>
            <a:ext cx="10515600" cy="1194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49223"/>
            <a:ext cx="10344150" cy="539497"/>
          </a:xfrm>
        </p:spPr>
        <p:txBody>
          <a:bodyPr>
            <a:normAutofit fontScale="90000"/>
          </a:bodyPr>
          <a:lstStyle/>
          <a:p>
            <a:r>
              <a:rPr lang="en-US" b="1" dirty="0"/>
              <a:t>CLINICAL SIGNS AND DIAGNOSIS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a:t>
            </a:r>
            <a:r>
              <a:rPr lang="en-US" dirty="0" err="1"/>
              <a:t>prepubertal</a:t>
            </a:r>
            <a:r>
              <a:rPr lang="en-US" dirty="0"/>
              <a:t> </a:t>
            </a:r>
            <a:r>
              <a:rPr lang="en-US" dirty="0" smtClean="0"/>
              <a:t>ages:</a:t>
            </a:r>
          </a:p>
          <a:p>
            <a:pPr marL="461963">
              <a:tabLst>
                <a:tab pos="628650" algn="l"/>
              </a:tabLst>
            </a:pPr>
            <a:r>
              <a:rPr lang="en-US" dirty="0" smtClean="0"/>
              <a:t>Ovaries </a:t>
            </a:r>
            <a:r>
              <a:rPr lang="en-US" dirty="0"/>
              <a:t>show </a:t>
            </a:r>
            <a:r>
              <a:rPr lang="en-US" dirty="0" err="1"/>
              <a:t>microcystic</a:t>
            </a:r>
            <a:r>
              <a:rPr lang="en-US" dirty="0"/>
              <a:t> structure on ultrasonography</a:t>
            </a:r>
          </a:p>
          <a:p>
            <a:pPr marL="461963">
              <a:tabLst>
                <a:tab pos="628650" algn="l"/>
              </a:tabLst>
            </a:pPr>
            <a:r>
              <a:rPr lang="en-US" dirty="0" smtClean="0"/>
              <a:t>Uterine shape </a:t>
            </a:r>
            <a:r>
              <a:rPr lang="en-US" dirty="0"/>
              <a:t>is </a:t>
            </a:r>
            <a:r>
              <a:rPr lang="en-US" dirty="0" err="1"/>
              <a:t>tubuler</a:t>
            </a:r>
            <a:r>
              <a:rPr lang="en-US" dirty="0" smtClean="0"/>
              <a:t>,</a:t>
            </a:r>
          </a:p>
          <a:p>
            <a:pPr marL="461963">
              <a:tabLst>
                <a:tab pos="628650" algn="l"/>
              </a:tabLst>
            </a:pPr>
            <a:r>
              <a:rPr lang="en-US" dirty="0" smtClean="0"/>
              <a:t> </a:t>
            </a:r>
            <a:r>
              <a:rPr lang="en-US" dirty="0"/>
              <a:t>endometrium is thin.</a:t>
            </a:r>
          </a:p>
          <a:p>
            <a:pPr marL="461963">
              <a:tabLst>
                <a:tab pos="628650" algn="l"/>
              </a:tabLst>
            </a:pPr>
            <a:r>
              <a:rPr lang="en-US" dirty="0"/>
              <a:t>Ovaries are smaller than 2 ml</a:t>
            </a:r>
            <a:r>
              <a:rPr lang="en-US" dirty="0" smtClean="0"/>
              <a:t>,</a:t>
            </a:r>
          </a:p>
          <a:p>
            <a:pPr marL="461963">
              <a:tabLst>
                <a:tab pos="628650" algn="l"/>
              </a:tabLst>
            </a:pPr>
            <a:r>
              <a:rPr lang="en-US" dirty="0" smtClean="0"/>
              <a:t>uterine length </a:t>
            </a:r>
            <a:r>
              <a:rPr lang="en-US" dirty="0"/>
              <a:t>is smaller than 4 cm</a:t>
            </a:r>
            <a:r>
              <a:rPr lang="en-US" dirty="0" smtClean="0"/>
              <a:t>.</a:t>
            </a:r>
            <a:r>
              <a:rPr lang="en-US" dirty="0"/>
              <a:t> </a:t>
            </a:r>
          </a:p>
          <a:p>
            <a:pPr marL="0" indent="0">
              <a:buNone/>
              <a:tabLst>
                <a:tab pos="628650" algn="l"/>
              </a:tabLst>
            </a:pPr>
            <a:endParaRPr lang="en-US" dirty="0" smtClean="0"/>
          </a:p>
          <a:p>
            <a:pPr marL="0" indent="0">
              <a:buNone/>
              <a:tabLst>
                <a:tab pos="628650" algn="l"/>
              </a:tabLst>
            </a:pPr>
            <a:r>
              <a:rPr lang="en-US" dirty="0" smtClean="0"/>
              <a:t>In  pubertal:</a:t>
            </a:r>
          </a:p>
          <a:p>
            <a:pPr marL="457200"/>
            <a:r>
              <a:rPr lang="en-US" dirty="0" smtClean="0"/>
              <a:t>ovaries </a:t>
            </a:r>
            <a:r>
              <a:rPr lang="en-US" dirty="0"/>
              <a:t>are </a:t>
            </a:r>
            <a:r>
              <a:rPr lang="en-US" dirty="0" err="1" smtClean="0"/>
              <a:t>macrocystic</a:t>
            </a:r>
            <a:r>
              <a:rPr lang="en-US" dirty="0" smtClean="0"/>
              <a:t>/follicular</a:t>
            </a:r>
            <a:endParaRPr lang="en-US" dirty="0"/>
          </a:p>
          <a:p>
            <a:pPr marL="457200"/>
            <a:r>
              <a:rPr lang="en-US" dirty="0" smtClean="0"/>
              <a:t>Uterine </a:t>
            </a:r>
            <a:r>
              <a:rPr lang="en-US" dirty="0"/>
              <a:t>is in “pear” shape</a:t>
            </a:r>
          </a:p>
          <a:p>
            <a:pPr marL="457200"/>
            <a:r>
              <a:rPr lang="en-US" dirty="0" smtClean="0"/>
              <a:t>endometrium </a:t>
            </a:r>
            <a:r>
              <a:rPr lang="en-US" dirty="0"/>
              <a:t>is </a:t>
            </a:r>
            <a:r>
              <a:rPr lang="en-US" dirty="0" smtClean="0"/>
              <a:t>thickened(≥2mm)</a:t>
            </a:r>
            <a:endParaRPr lang="en-US" dirty="0"/>
          </a:p>
        </p:txBody>
      </p:sp>
    </p:spTree>
    <p:extLst>
      <p:ext uri="{BB962C8B-B14F-4D97-AF65-F5344CB8AC3E}">
        <p14:creationId xmlns:p14="http://schemas.microsoft.com/office/powerpoint/2010/main" val="4089068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 ovarian volume </a:t>
            </a:r>
            <a:r>
              <a:rPr lang="en-US" dirty="0"/>
              <a:t>&gt; 1.8 mL and uterine length &gt; 3.4 cm </a:t>
            </a:r>
            <a:r>
              <a:rPr lang="en-US" dirty="0" smtClean="0"/>
              <a:t>indicate hormonal stimulation and </a:t>
            </a:r>
            <a:r>
              <a:rPr lang="en-US" dirty="0"/>
              <a:t>may be an </a:t>
            </a:r>
            <a:r>
              <a:rPr lang="en-US" dirty="0" smtClean="0"/>
              <a:t>additional laboratory </a:t>
            </a:r>
            <a:r>
              <a:rPr lang="en-US" dirty="0"/>
              <a:t>parameter to evaluate girls with </a:t>
            </a:r>
            <a:r>
              <a:rPr lang="en-US" dirty="0" smtClean="0"/>
              <a:t>precocious Puberty.</a:t>
            </a:r>
          </a:p>
          <a:p>
            <a:pPr>
              <a:spcAft>
                <a:spcPts val="1200"/>
              </a:spcAft>
            </a:pPr>
            <a:r>
              <a:rPr lang="en-US" dirty="0" smtClean="0"/>
              <a:t>Microcysts </a:t>
            </a:r>
            <a:r>
              <a:rPr lang="en-US" dirty="0"/>
              <a:t>and ovarian follicles are </a:t>
            </a:r>
            <a:r>
              <a:rPr lang="en-US" dirty="0" smtClean="0"/>
              <a:t>normal findings </a:t>
            </a:r>
            <a:r>
              <a:rPr lang="en-US" dirty="0"/>
              <a:t>in approximately 40% of </a:t>
            </a:r>
            <a:r>
              <a:rPr lang="en-US" dirty="0" err="1" smtClean="0"/>
              <a:t>prepubertal</a:t>
            </a:r>
            <a:r>
              <a:rPr lang="en-US" dirty="0" smtClean="0"/>
              <a:t> girls</a:t>
            </a:r>
            <a:r>
              <a:rPr lang="en-US" dirty="0"/>
              <a:t>.</a:t>
            </a:r>
          </a:p>
          <a:p>
            <a:pPr>
              <a:spcAft>
                <a:spcPts val="1200"/>
              </a:spcAft>
            </a:pPr>
            <a:r>
              <a:rPr lang="en-US" dirty="0"/>
              <a:t>Some studies have demonstrated that pelvic </a:t>
            </a:r>
            <a:r>
              <a:rPr lang="en-US" dirty="0" smtClean="0"/>
              <a:t>ultrasonography and </a:t>
            </a:r>
            <a:r>
              <a:rPr lang="en-US" dirty="0">
                <a:solidFill>
                  <a:srgbClr val="00B050"/>
                </a:solidFill>
              </a:rPr>
              <a:t>uterine artery Doppler </a:t>
            </a:r>
            <a:r>
              <a:rPr lang="en-US" dirty="0" smtClean="0"/>
              <a:t>findings </a:t>
            </a:r>
            <a:r>
              <a:rPr lang="en-US" dirty="0"/>
              <a:t>are </a:t>
            </a:r>
            <a:r>
              <a:rPr lang="en-US" dirty="0" smtClean="0"/>
              <a:t>useful to </a:t>
            </a:r>
            <a:r>
              <a:rPr lang="en-US" dirty="0"/>
              <a:t>establish a differential diagnosis between </a:t>
            </a:r>
            <a:r>
              <a:rPr lang="en-US" dirty="0" smtClean="0"/>
              <a:t>isolated premature </a:t>
            </a:r>
            <a:r>
              <a:rPr lang="en-US" dirty="0" err="1" smtClean="0"/>
              <a:t>thelarche</a:t>
            </a:r>
            <a:r>
              <a:rPr lang="en-US" dirty="0" smtClean="0"/>
              <a:t> and progressive CPP. </a:t>
            </a:r>
          </a:p>
          <a:p>
            <a:pPr indent="0">
              <a:spcAft>
                <a:spcPts val="1200"/>
              </a:spcAft>
              <a:buNone/>
            </a:pPr>
            <a:r>
              <a:rPr lang="en-US" dirty="0" smtClean="0"/>
              <a:t>This assessment is </a:t>
            </a:r>
            <a:r>
              <a:rPr lang="en-US" dirty="0"/>
              <a:t>based on the </a:t>
            </a:r>
            <a:r>
              <a:rPr lang="en-US" dirty="0" err="1"/>
              <a:t>pulsatility</a:t>
            </a:r>
            <a:r>
              <a:rPr lang="en-US" dirty="0"/>
              <a:t> index (PI) of </a:t>
            </a:r>
            <a:r>
              <a:rPr lang="en-US" dirty="0" smtClean="0"/>
              <a:t>the uterine artery </a:t>
            </a:r>
            <a:r>
              <a:rPr lang="en-US" dirty="0"/>
              <a:t>(a difference between the peak systolic </a:t>
            </a:r>
            <a:r>
              <a:rPr lang="en-US" dirty="0" smtClean="0"/>
              <a:t>and end-diastolic </a:t>
            </a:r>
            <a:r>
              <a:rPr lang="en-US" dirty="0"/>
              <a:t>flow </a:t>
            </a:r>
            <a:r>
              <a:rPr lang="en-US" dirty="0" smtClean="0"/>
              <a:t>divided by </a:t>
            </a:r>
            <a:r>
              <a:rPr lang="en-US" dirty="0"/>
              <a:t>the flow velocity).</a:t>
            </a:r>
          </a:p>
        </p:txBody>
      </p:sp>
    </p:spTree>
    <p:extLst>
      <p:ext uri="{BB962C8B-B14F-4D97-AF65-F5344CB8AC3E}">
        <p14:creationId xmlns:p14="http://schemas.microsoft.com/office/powerpoint/2010/main" val="1596960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a:t>Cranial and </a:t>
            </a:r>
            <a:r>
              <a:rPr lang="en-US" dirty="0" smtClean="0"/>
              <a:t>pituitary  MRI should </a:t>
            </a:r>
            <a:r>
              <a:rPr lang="en-US" dirty="0"/>
              <a:t>be performed to </a:t>
            </a:r>
            <a:r>
              <a:rPr lang="en-US" dirty="0" smtClean="0"/>
              <a:t>rule  out </a:t>
            </a:r>
            <a:r>
              <a:rPr lang="en-US" dirty="0"/>
              <a:t>organic </a:t>
            </a:r>
            <a:r>
              <a:rPr lang="en-US" dirty="0" smtClean="0"/>
              <a:t>CPP.</a:t>
            </a:r>
          </a:p>
          <a:p>
            <a:pPr>
              <a:spcAft>
                <a:spcPts val="2400"/>
              </a:spcAft>
            </a:pPr>
            <a:r>
              <a:rPr lang="en-US" dirty="0" smtClean="0"/>
              <a:t>There </a:t>
            </a:r>
            <a:r>
              <a:rPr lang="en-US" dirty="0"/>
              <a:t>has been </a:t>
            </a:r>
            <a:r>
              <a:rPr lang="en-US" dirty="0" smtClean="0"/>
              <a:t> suggestion </a:t>
            </a:r>
            <a:r>
              <a:rPr lang="en-US" dirty="0"/>
              <a:t>to perform MRI in only male </a:t>
            </a:r>
            <a:r>
              <a:rPr lang="en-US" dirty="0" smtClean="0"/>
              <a:t>CPP cases </a:t>
            </a:r>
            <a:r>
              <a:rPr lang="en-US" dirty="0"/>
              <a:t>or in </a:t>
            </a:r>
            <a:r>
              <a:rPr lang="en-US" dirty="0" smtClean="0"/>
              <a:t> girls </a:t>
            </a:r>
            <a:r>
              <a:rPr lang="en-US" dirty="0"/>
              <a:t>below 6 years </a:t>
            </a:r>
            <a:r>
              <a:rPr lang="en-US" dirty="0" smtClean="0"/>
              <a:t>old </a:t>
            </a:r>
          </a:p>
          <a:p>
            <a:pPr>
              <a:spcAft>
                <a:spcPts val="2400"/>
              </a:spcAft>
            </a:pPr>
            <a:r>
              <a:rPr lang="en-US" dirty="0" smtClean="0"/>
              <a:t>Imaging needs to </a:t>
            </a:r>
            <a:r>
              <a:rPr lang="en-US" dirty="0"/>
              <a:t>be repeated periodically in cases who </a:t>
            </a:r>
            <a:r>
              <a:rPr lang="en-US" dirty="0" smtClean="0"/>
              <a:t>are below </a:t>
            </a:r>
            <a:r>
              <a:rPr lang="en-US" dirty="0"/>
              <a:t>4 years and </a:t>
            </a:r>
            <a:r>
              <a:rPr lang="en-US" dirty="0" smtClean="0"/>
              <a:t>were   </a:t>
            </a:r>
            <a:r>
              <a:rPr lang="en-US" dirty="0"/>
              <a:t>reported to be </a:t>
            </a:r>
            <a:r>
              <a:rPr lang="en-US" dirty="0" smtClean="0"/>
              <a:t>normal. </a:t>
            </a:r>
          </a:p>
        </p:txBody>
      </p:sp>
    </p:spTree>
    <p:extLst>
      <p:ext uri="{BB962C8B-B14F-4D97-AF65-F5344CB8AC3E}">
        <p14:creationId xmlns:p14="http://schemas.microsoft.com/office/powerpoint/2010/main" val="242674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932841"/>
            <a:ext cx="10515600" cy="2995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CENTRAL PRECOCIOUS PUBERTY (CPP</a:t>
            </a:r>
            <a:r>
              <a:rPr lang="en-US" b="1"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Etiology:</a:t>
            </a:r>
          </a:p>
          <a:p>
            <a:r>
              <a:rPr lang="en-US" dirty="0" smtClean="0"/>
              <a:t>large </a:t>
            </a:r>
            <a:r>
              <a:rPr lang="en-US" dirty="0"/>
              <a:t>majority of CPP </a:t>
            </a:r>
            <a:r>
              <a:rPr lang="en-US" dirty="0" smtClean="0"/>
              <a:t>is idiopathic</a:t>
            </a:r>
            <a:r>
              <a:rPr lang="en-US" dirty="0"/>
              <a:t>, </a:t>
            </a:r>
            <a:endParaRPr lang="en-US" dirty="0" smtClean="0"/>
          </a:p>
          <a:p>
            <a:r>
              <a:rPr lang="en-US" dirty="0" smtClean="0"/>
              <a:t>organic </a:t>
            </a:r>
            <a:r>
              <a:rPr lang="en-US" dirty="0"/>
              <a:t>lesions </a:t>
            </a:r>
          </a:p>
          <a:p>
            <a:r>
              <a:rPr lang="en-US" dirty="0" smtClean="0"/>
              <a:t>environmental factors </a:t>
            </a:r>
            <a:r>
              <a:rPr lang="en-US" dirty="0"/>
              <a:t>and substrates that </a:t>
            </a:r>
            <a:r>
              <a:rPr lang="en-US" dirty="0" smtClean="0"/>
              <a:t>mimic  hormones </a:t>
            </a:r>
            <a:r>
              <a:rPr lang="en-US" dirty="0"/>
              <a:t>(endocrine disrupting </a:t>
            </a:r>
            <a:r>
              <a:rPr lang="en-US" dirty="0" smtClean="0"/>
              <a:t>chemicals) may </a:t>
            </a:r>
            <a:r>
              <a:rPr lang="en-US" dirty="0"/>
              <a:t>have estrogen activity or may cause </a:t>
            </a:r>
            <a:r>
              <a:rPr lang="en-US" dirty="0" smtClean="0"/>
              <a:t>an increase </a:t>
            </a:r>
            <a:r>
              <a:rPr lang="en-US" dirty="0"/>
              <a:t>of endogenous estrogen secretion.</a:t>
            </a:r>
          </a:p>
          <a:p>
            <a:r>
              <a:rPr lang="en-US" dirty="0"/>
              <a:t>Cosmetic products, foods and some </a:t>
            </a:r>
            <a:r>
              <a:rPr lang="en-US" dirty="0" smtClean="0"/>
              <a:t>pharmacological insecticides </a:t>
            </a:r>
            <a:r>
              <a:rPr lang="en-US" dirty="0"/>
              <a:t>can disturb the </a:t>
            </a:r>
            <a:r>
              <a:rPr lang="en-US" dirty="0" smtClean="0"/>
              <a:t>HPG axis </a:t>
            </a:r>
            <a:r>
              <a:rPr lang="en-US" dirty="0"/>
              <a:t>and result in </a:t>
            </a:r>
            <a:r>
              <a:rPr lang="en-US" dirty="0" smtClean="0"/>
              <a:t>PP.</a:t>
            </a:r>
            <a:endParaRPr lang="en-US" dirty="0"/>
          </a:p>
        </p:txBody>
      </p:sp>
    </p:spTree>
    <p:extLst>
      <p:ext uri="{BB962C8B-B14F-4D97-AF65-F5344CB8AC3E}">
        <p14:creationId xmlns:p14="http://schemas.microsoft.com/office/powerpoint/2010/main" val="2549110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36550"/>
            <a:ext cx="10515600" cy="1325563"/>
          </a:xfrm>
        </p:spPr>
        <p:txBody>
          <a:bodyPr/>
          <a:lstStyle/>
          <a:p>
            <a:r>
              <a:rPr lang="en-US" b="1" dirty="0"/>
              <a:t>CLINICAL SIGNS AND DIAGNOSIS</a:t>
            </a:r>
            <a:endParaRPr lang="en-US" dirty="0"/>
          </a:p>
        </p:txBody>
      </p:sp>
      <p:sp>
        <p:nvSpPr>
          <p:cNvPr id="3" name="Content Placeholder 2"/>
          <p:cNvSpPr>
            <a:spLocks noGrp="1"/>
          </p:cNvSpPr>
          <p:nvPr>
            <p:ph idx="1"/>
          </p:nvPr>
        </p:nvSpPr>
        <p:spPr/>
        <p:txBody>
          <a:bodyPr/>
          <a:lstStyle/>
          <a:p>
            <a:pPr>
              <a:spcAft>
                <a:spcPts val="1800"/>
              </a:spcAft>
            </a:pPr>
            <a:r>
              <a:rPr lang="en-US" dirty="0"/>
              <a:t>A meta-analysis based on 15 studies comprising a total of 1853 patients found an overall rate of abnormal MRIs of 9% which decreased to 7% when only girls with CPP older than 6 years were </a:t>
            </a:r>
            <a:r>
              <a:rPr lang="en-US" dirty="0" smtClean="0"/>
              <a:t>included.</a:t>
            </a:r>
          </a:p>
          <a:p>
            <a:pPr>
              <a:spcAft>
                <a:spcPts val="1800"/>
              </a:spcAft>
            </a:pPr>
            <a:r>
              <a:rPr lang="en-US" dirty="0" smtClean="0"/>
              <a:t> </a:t>
            </a:r>
            <a:r>
              <a:rPr lang="en-US" dirty="0"/>
              <a:t>Based on these data and in light of discussions regarding the decreasing age of normal puberty, it is hard to justify routine brain MRI scanning in all girls presenting with puberty before the age of 8. </a:t>
            </a:r>
            <a:endParaRPr lang="en-US" dirty="0" smtClean="0"/>
          </a:p>
          <a:p>
            <a:pPr>
              <a:spcAft>
                <a:spcPts val="1800"/>
              </a:spcAft>
            </a:pPr>
            <a:r>
              <a:rPr lang="en-US" dirty="0" smtClean="0"/>
              <a:t>It </a:t>
            </a:r>
            <a:r>
              <a:rPr lang="en-US" dirty="0"/>
              <a:t>has been suggested that girls with CPP should have a brain MRI performed routinely only if they are younger than 6 years of age </a:t>
            </a:r>
            <a:r>
              <a:rPr lang="en-US" dirty="0" smtClean="0"/>
              <a:t> </a:t>
            </a:r>
            <a:r>
              <a:rPr lang="en-US" dirty="0"/>
              <a:t>or have neurological symptoms. </a:t>
            </a:r>
          </a:p>
        </p:txBody>
      </p:sp>
    </p:spTree>
    <p:extLst>
      <p:ext uri="{BB962C8B-B14F-4D97-AF65-F5344CB8AC3E}">
        <p14:creationId xmlns:p14="http://schemas.microsoft.com/office/powerpoint/2010/main" val="1869307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SIGNS AND DIAGNOSIS</a:t>
            </a:r>
            <a:endParaRPr lang="en-US" dirty="0"/>
          </a:p>
        </p:txBody>
      </p:sp>
      <p:sp>
        <p:nvSpPr>
          <p:cNvPr id="3" name="Content Placeholder 2"/>
          <p:cNvSpPr>
            <a:spLocks noGrp="1"/>
          </p:cNvSpPr>
          <p:nvPr>
            <p:ph idx="1"/>
          </p:nvPr>
        </p:nvSpPr>
        <p:spPr/>
        <p:txBody>
          <a:bodyPr/>
          <a:lstStyle/>
          <a:p>
            <a:pPr>
              <a:spcAft>
                <a:spcPts val="3000"/>
              </a:spcAft>
            </a:pPr>
            <a:r>
              <a:rPr lang="en-US" dirty="0" smtClean="0"/>
              <a:t>today </a:t>
            </a:r>
            <a:r>
              <a:rPr lang="en-US" dirty="0"/>
              <a:t>it is accepted that MRI should be done for all cases because intracranial tumors  may cause CPP in all ages. </a:t>
            </a:r>
          </a:p>
          <a:p>
            <a:pPr>
              <a:spcAft>
                <a:spcPts val="3000"/>
              </a:spcAft>
            </a:pPr>
            <a:r>
              <a:rPr lang="en-US" dirty="0" smtClean="0"/>
              <a:t>Cranial </a:t>
            </a:r>
            <a:r>
              <a:rPr lang="en-US" dirty="0"/>
              <a:t>MRI continues to be performed routinely in many centers in all the girls presenting with breast development before the age of 8 due to the risk of finding an occult intracranial </a:t>
            </a:r>
            <a:r>
              <a:rPr lang="en-US" dirty="0" smtClean="0"/>
              <a:t>lesion.</a:t>
            </a:r>
            <a:endParaRPr lang="en-US" dirty="0">
              <a:solidFill>
                <a:srgbClr val="FF0000"/>
              </a:solidFill>
            </a:endParaRPr>
          </a:p>
          <a:p>
            <a:endParaRPr lang="en-US" dirty="0"/>
          </a:p>
        </p:txBody>
      </p:sp>
    </p:spTree>
    <p:extLst>
      <p:ext uri="{BB962C8B-B14F-4D97-AF65-F5344CB8AC3E}">
        <p14:creationId xmlns:p14="http://schemas.microsoft.com/office/powerpoint/2010/main" val="4256908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9224" y="795528"/>
            <a:ext cx="10981944" cy="7223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ویدئو | گزارش صداوسیما از تجمع جمعی از مردم اصفهان در بستر زاینده رود -  همشهری آنلای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312" y="4220"/>
            <a:ext cx="5123688" cy="3413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تاریخچه زاینده رود اصفهان | هتل آفتا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7649"/>
            <a:ext cx="5504561" cy="34403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64039" y="2581948"/>
            <a:ext cx="4844796" cy="1938992"/>
          </a:xfrm>
          <a:prstGeom prst="rect">
            <a:avLst/>
          </a:prstGeom>
          <a:solidFill>
            <a:schemeClr val="bg1">
              <a:lumMod val="85000"/>
            </a:schemeClr>
          </a:solidFill>
        </p:spPr>
        <p:txBody>
          <a:bodyPr wrap="square">
            <a:spAutoFit/>
          </a:bodyPr>
          <a:lstStyle/>
          <a:p>
            <a:pPr algn="ctr" rtl="1"/>
            <a:r>
              <a:rPr lang="fa-IR" sz="2400" dirty="0">
                <a:latin typeface="IRANSans" panose="02040503050201020203" pitchFamily="18" charset="-78"/>
                <a:cs typeface="B Koodak" panose="00000700000000000000" pitchFamily="2" charset="-78"/>
              </a:rPr>
              <a:t>در اين سرای بی کسی کسی به در </a:t>
            </a:r>
            <a:r>
              <a:rPr lang="fa-IR" sz="2400" dirty="0" smtClean="0">
                <a:latin typeface="IRANSans" panose="02040503050201020203" pitchFamily="18" charset="-78"/>
                <a:cs typeface="B Koodak" panose="00000700000000000000" pitchFamily="2" charset="-78"/>
              </a:rPr>
              <a:t>نمی‌زند </a:t>
            </a:r>
          </a:p>
          <a:p>
            <a:pPr algn="ctr" rtl="1"/>
            <a:r>
              <a:rPr lang="fa-IR" sz="2400" dirty="0" smtClean="0">
                <a:latin typeface="IRANSans" panose="02040503050201020203" pitchFamily="18" charset="-78"/>
                <a:cs typeface="B Koodak" panose="00000700000000000000" pitchFamily="2" charset="-78"/>
              </a:rPr>
              <a:t>به </a:t>
            </a:r>
            <a:r>
              <a:rPr lang="fa-IR" sz="2400" dirty="0">
                <a:latin typeface="IRANSans" panose="02040503050201020203" pitchFamily="18" charset="-78"/>
                <a:cs typeface="B Koodak" panose="00000700000000000000" pitchFamily="2" charset="-78"/>
              </a:rPr>
              <a:t>دشت پر ملال ما پرنده پر </a:t>
            </a:r>
            <a:r>
              <a:rPr lang="fa-IR" sz="2400" dirty="0" smtClean="0">
                <a:latin typeface="IRANSans" panose="02040503050201020203" pitchFamily="18" charset="-78"/>
                <a:cs typeface="B Koodak" panose="00000700000000000000" pitchFamily="2" charset="-78"/>
              </a:rPr>
              <a:t>نمی‌زند</a:t>
            </a:r>
            <a:r>
              <a:rPr lang="fa-IR" sz="2400" dirty="0">
                <a:latin typeface="IRANSans" panose="02040503050201020203" pitchFamily="18" charset="-78"/>
                <a:cs typeface="B Koodak" panose="00000700000000000000" pitchFamily="2" charset="-78"/>
              </a:rPr>
              <a:t/>
            </a:r>
            <a:br>
              <a:rPr lang="fa-IR" sz="2400" dirty="0">
                <a:latin typeface="IRANSans" panose="02040503050201020203" pitchFamily="18" charset="-78"/>
                <a:cs typeface="B Koodak" panose="00000700000000000000" pitchFamily="2" charset="-78"/>
              </a:rPr>
            </a:br>
            <a:endParaRPr lang="fa-IR" sz="2400" dirty="0" smtClean="0">
              <a:latin typeface="IRANSans" panose="02040503050201020203" pitchFamily="18" charset="-78"/>
              <a:cs typeface="B Koodak" panose="00000700000000000000" pitchFamily="2" charset="-78"/>
            </a:endParaRPr>
          </a:p>
          <a:p>
            <a:pPr algn="ctr" rtl="1"/>
            <a:r>
              <a:rPr lang="fa-IR" sz="2400" dirty="0" smtClean="0">
                <a:latin typeface="IRANSans" panose="02040503050201020203" pitchFamily="18" charset="-78"/>
                <a:cs typeface="B Koodak" panose="00000700000000000000" pitchFamily="2" charset="-78"/>
              </a:rPr>
              <a:t>یکی </a:t>
            </a:r>
            <a:r>
              <a:rPr lang="fa-IR" sz="2400" dirty="0">
                <a:latin typeface="IRANSans" panose="02040503050201020203" pitchFamily="18" charset="-78"/>
                <a:cs typeface="B Koodak" panose="00000700000000000000" pitchFamily="2" charset="-78"/>
              </a:rPr>
              <a:t>ز شب گرفتگان چراغ بر </a:t>
            </a:r>
            <a:r>
              <a:rPr lang="fa-IR" sz="2400" dirty="0" smtClean="0">
                <a:latin typeface="IRANSans" panose="02040503050201020203" pitchFamily="18" charset="-78"/>
                <a:cs typeface="B Koodak" panose="00000700000000000000" pitchFamily="2" charset="-78"/>
              </a:rPr>
              <a:t>نمی‌کند</a:t>
            </a:r>
            <a:r>
              <a:rPr lang="fa-IR" sz="2400" dirty="0">
                <a:latin typeface="IRANSans" panose="02040503050201020203" pitchFamily="18" charset="-78"/>
                <a:cs typeface="B Koodak" panose="00000700000000000000" pitchFamily="2" charset="-78"/>
              </a:rPr>
              <a:t/>
            </a:r>
            <a:br>
              <a:rPr lang="fa-IR" sz="2400" dirty="0">
                <a:latin typeface="IRANSans" panose="02040503050201020203" pitchFamily="18" charset="-78"/>
                <a:cs typeface="B Koodak" panose="00000700000000000000" pitchFamily="2" charset="-78"/>
              </a:rPr>
            </a:br>
            <a:r>
              <a:rPr lang="fa-IR" sz="2400" dirty="0">
                <a:latin typeface="IRANSans" panose="02040503050201020203" pitchFamily="18" charset="-78"/>
                <a:cs typeface="B Koodak" panose="00000700000000000000" pitchFamily="2" charset="-78"/>
              </a:rPr>
              <a:t>کسی به کوچه سار شب در سحر </a:t>
            </a:r>
            <a:r>
              <a:rPr lang="fa-IR" sz="2400" dirty="0" smtClean="0">
                <a:latin typeface="IRANSans" panose="02040503050201020203" pitchFamily="18" charset="-78"/>
                <a:cs typeface="B Koodak" panose="00000700000000000000" pitchFamily="2" charset="-78"/>
              </a:rPr>
              <a:t>نمی‌زند</a:t>
            </a:r>
            <a:r>
              <a:rPr lang="fa-IR" dirty="0">
                <a:latin typeface="IRANSans" panose="02040503050201020203" pitchFamily="18" charset="-78"/>
                <a:cs typeface="IRANSans" panose="02040503050201020203" pitchFamily="18" charset="-78"/>
              </a:rPr>
              <a:t> </a:t>
            </a:r>
            <a:endParaRPr lang="en-US"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4989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Etiology of central </a:t>
            </a:r>
            <a:r>
              <a:rPr lang="en-US" b="1" dirty="0" err="1" smtClean="0"/>
              <a:t>precoious</a:t>
            </a:r>
            <a:r>
              <a:rPr lang="en-US" b="1" dirty="0" smtClean="0"/>
              <a:t> puberty </a:t>
            </a:r>
            <a:endParaRPr lang="en-US" b="1" dirty="0"/>
          </a:p>
        </p:txBody>
      </p:sp>
      <p:sp>
        <p:nvSpPr>
          <p:cNvPr id="3" name="Content Placeholder 2"/>
          <p:cNvSpPr>
            <a:spLocks noGrp="1"/>
          </p:cNvSpPr>
          <p:nvPr>
            <p:ph idx="1"/>
          </p:nvPr>
        </p:nvSpPr>
        <p:spPr/>
        <p:txBody>
          <a:bodyPr>
            <a:normAutofit/>
          </a:bodyPr>
          <a:lstStyle/>
          <a:p>
            <a:pPr>
              <a:spcAft>
                <a:spcPts val="1800"/>
              </a:spcAft>
            </a:pPr>
            <a:r>
              <a:rPr lang="en-US" dirty="0" smtClean="0"/>
              <a:t>several investigations </a:t>
            </a:r>
            <a:r>
              <a:rPr lang="en-US" dirty="0"/>
              <a:t>of genetic causes of CPP during the past decade. </a:t>
            </a:r>
            <a:endParaRPr lang="en-US" dirty="0" smtClean="0"/>
          </a:p>
          <a:p>
            <a:pPr>
              <a:spcAft>
                <a:spcPts val="1800"/>
              </a:spcAft>
            </a:pPr>
            <a:r>
              <a:rPr lang="en-US" dirty="0" smtClean="0"/>
              <a:t>These </a:t>
            </a:r>
            <a:r>
              <a:rPr lang="en-US" dirty="0"/>
              <a:t>include rare genetic mutations in the gene encoding for </a:t>
            </a:r>
            <a:r>
              <a:rPr lang="en-US" dirty="0" err="1"/>
              <a:t>kisspeptin</a:t>
            </a:r>
            <a:r>
              <a:rPr lang="en-US" dirty="0"/>
              <a:t> (</a:t>
            </a:r>
            <a:r>
              <a:rPr lang="en-US" i="1" dirty="0"/>
              <a:t>KISS1) </a:t>
            </a:r>
            <a:r>
              <a:rPr lang="en-US" dirty="0"/>
              <a:t>and its receptor (</a:t>
            </a:r>
            <a:r>
              <a:rPr lang="en-US" i="1" dirty="0"/>
              <a:t>KISS1R) </a:t>
            </a:r>
            <a:r>
              <a:rPr lang="en-US" dirty="0"/>
              <a:t>which were found in patients with CPP resulting in an increased amplitude of </a:t>
            </a:r>
            <a:r>
              <a:rPr lang="en-US" dirty="0" err="1"/>
              <a:t>GnRH</a:t>
            </a:r>
            <a:r>
              <a:rPr lang="en-US" dirty="0"/>
              <a:t> </a:t>
            </a:r>
            <a:r>
              <a:rPr lang="en-US" dirty="0" err="1"/>
              <a:t>pulsatility</a:t>
            </a:r>
            <a:r>
              <a:rPr lang="en-US" dirty="0"/>
              <a:t> and/or prolonged intracellular signaling </a:t>
            </a:r>
            <a:r>
              <a:rPr lang="en-US" dirty="0" smtClean="0"/>
              <a:t>. </a:t>
            </a:r>
          </a:p>
          <a:p>
            <a:pPr>
              <a:spcAft>
                <a:spcPts val="1800"/>
              </a:spcAft>
            </a:pPr>
            <a:r>
              <a:rPr lang="en-US" dirty="0" smtClean="0"/>
              <a:t>the </a:t>
            </a:r>
            <a:r>
              <a:rPr lang="en-US" dirty="0"/>
              <a:t>most common mutation found in both sporadic and familial CPP thus far is in the imprinted gene </a:t>
            </a:r>
            <a:r>
              <a:rPr lang="en-US" i="1" dirty="0"/>
              <a:t>MKRN3 </a:t>
            </a:r>
            <a:r>
              <a:rPr lang="en-US" dirty="0"/>
              <a:t>which encodes for </a:t>
            </a:r>
            <a:r>
              <a:rPr lang="en-US" dirty="0" err="1"/>
              <a:t>makorin</a:t>
            </a:r>
            <a:r>
              <a:rPr lang="en-US" dirty="0"/>
              <a:t> ring finger </a:t>
            </a:r>
            <a:r>
              <a:rPr lang="en-US" dirty="0" smtClean="0"/>
              <a:t>3.</a:t>
            </a:r>
          </a:p>
        </p:txBody>
      </p:sp>
    </p:spTree>
    <p:extLst>
      <p:ext uri="{BB962C8B-B14F-4D97-AF65-F5344CB8AC3E}">
        <p14:creationId xmlns:p14="http://schemas.microsoft.com/office/powerpoint/2010/main" val="18630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329337"/>
            <a:ext cx="10515600" cy="2127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718172"/>
            <a:ext cx="10515600" cy="2127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Etiology of </a:t>
            </a:r>
            <a:r>
              <a:rPr lang="en-US" b="1" dirty="0" smtClean="0"/>
              <a:t>central </a:t>
            </a:r>
            <a:r>
              <a:rPr lang="en-US" b="1" dirty="0" err="1"/>
              <a:t>precoious</a:t>
            </a:r>
            <a:r>
              <a:rPr lang="en-US" b="1" dirty="0"/>
              <a:t> puberty </a:t>
            </a:r>
          </a:p>
        </p:txBody>
      </p:sp>
      <p:sp>
        <p:nvSpPr>
          <p:cNvPr id="3" name="Content Placeholder 2"/>
          <p:cNvSpPr>
            <a:spLocks noGrp="1"/>
          </p:cNvSpPr>
          <p:nvPr>
            <p:ph idx="1"/>
          </p:nvPr>
        </p:nvSpPr>
        <p:spPr/>
        <p:txBody>
          <a:bodyPr>
            <a:normAutofit/>
          </a:bodyPr>
          <a:lstStyle/>
          <a:p>
            <a:r>
              <a:rPr lang="en-US" dirty="0"/>
              <a:t>Animal studies have demonstrated that a decline in mkrn3 expression </a:t>
            </a:r>
            <a:r>
              <a:rPr lang="en-US" dirty="0" smtClean="0">
                <a:sym typeface="Wingdings" panose="05000000000000000000" pitchFamily="2" charset="2"/>
              </a:rPr>
              <a:t> </a:t>
            </a:r>
            <a:r>
              <a:rPr lang="en-US" dirty="0" smtClean="0"/>
              <a:t>kiss1 expression</a:t>
            </a:r>
          </a:p>
          <a:p>
            <a:pPr marL="0" indent="0">
              <a:buNone/>
            </a:pPr>
            <a:r>
              <a:rPr lang="en-US" dirty="0" smtClean="0"/>
              <a:t>leading </a:t>
            </a:r>
            <a:r>
              <a:rPr lang="en-US" dirty="0"/>
              <a:t>to the supposition that down-regulation of </a:t>
            </a:r>
            <a:r>
              <a:rPr lang="en-US" i="1" dirty="0"/>
              <a:t>MKRN3 </a:t>
            </a:r>
            <a:r>
              <a:rPr lang="en-US" dirty="0" smtClean="0"/>
              <a:t>is  permissive </a:t>
            </a:r>
            <a:r>
              <a:rPr lang="en-US" dirty="0"/>
              <a:t>for </a:t>
            </a:r>
            <a:r>
              <a:rPr lang="en-US" dirty="0" err="1"/>
              <a:t>GnRH</a:t>
            </a:r>
            <a:r>
              <a:rPr lang="en-US" dirty="0"/>
              <a:t> pulses during puberty  </a:t>
            </a:r>
            <a:r>
              <a:rPr lang="en-US" dirty="0" smtClean="0"/>
              <a:t>Therefore , </a:t>
            </a:r>
            <a:r>
              <a:rPr lang="en-US" dirty="0"/>
              <a:t>deficiency of MKRN3 would be expected to result in a loss of </a:t>
            </a:r>
            <a:r>
              <a:rPr lang="en-US" dirty="0" smtClean="0"/>
              <a:t>inhibition of HPG axis activation.</a:t>
            </a:r>
          </a:p>
          <a:p>
            <a:pPr marL="0" indent="0">
              <a:buNone/>
            </a:pPr>
            <a:endParaRPr lang="en-US" dirty="0" smtClean="0"/>
          </a:p>
          <a:p>
            <a:r>
              <a:rPr lang="en-US" dirty="0"/>
              <a:t>Single nucleotide polymorphisms (SNPs) in the </a:t>
            </a:r>
            <a:r>
              <a:rPr lang="en-US" i="1" dirty="0"/>
              <a:t>FSHB </a:t>
            </a:r>
            <a:r>
              <a:rPr lang="en-US" dirty="0"/>
              <a:t>gene and the </a:t>
            </a:r>
            <a:r>
              <a:rPr lang="en-US" i="1" dirty="0"/>
              <a:t>LHB </a:t>
            </a:r>
            <a:r>
              <a:rPr lang="en-US" dirty="0"/>
              <a:t>gene </a:t>
            </a:r>
            <a:r>
              <a:rPr lang="en-US" dirty="0" smtClean="0"/>
              <a:t> </a:t>
            </a:r>
            <a:r>
              <a:rPr lang="en-US" dirty="0"/>
              <a:t>and mutations in the Y1 subtype receptor for </a:t>
            </a:r>
            <a:r>
              <a:rPr lang="en-US" dirty="0" smtClean="0"/>
              <a:t>NP </a:t>
            </a:r>
            <a:r>
              <a:rPr lang="en-US" dirty="0"/>
              <a:t>Y could also theoretically cause PP but have not been proven to yet. Interestingly, several genes involved in hypothalamic </a:t>
            </a:r>
            <a:r>
              <a:rPr lang="en-US" dirty="0" err="1"/>
              <a:t>hamartomas</a:t>
            </a:r>
            <a:r>
              <a:rPr lang="en-US" dirty="0"/>
              <a:t> have been found to have increased expression in patients with CPP </a:t>
            </a:r>
          </a:p>
          <a:p>
            <a:pPr marL="0" indent="0">
              <a:buNone/>
            </a:pPr>
            <a:endParaRPr lang="en-US" dirty="0"/>
          </a:p>
        </p:txBody>
      </p:sp>
      <p:cxnSp>
        <p:nvCxnSpPr>
          <p:cNvPr id="5" name="Straight Arrow Connector 4"/>
          <p:cNvCxnSpPr/>
          <p:nvPr/>
        </p:nvCxnSpPr>
        <p:spPr>
          <a:xfrm flipH="1" flipV="1">
            <a:off x="2560320" y="1837944"/>
            <a:ext cx="0" cy="320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93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89889"/>
            <a:ext cx="10515600" cy="2130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3669598"/>
            <a:ext cx="10515600" cy="1679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CENTRAL PRECOCIOUS PUBERTY (CPP</a:t>
            </a:r>
            <a:r>
              <a:rPr lang="en-US" b="1" dirty="0" smtClean="0"/>
              <a:t>)</a:t>
            </a:r>
            <a:endParaRPr lang="en-US" dirty="0"/>
          </a:p>
        </p:txBody>
      </p:sp>
      <p:sp>
        <p:nvSpPr>
          <p:cNvPr id="3" name="Content Placeholder 2"/>
          <p:cNvSpPr>
            <a:spLocks noGrp="1"/>
          </p:cNvSpPr>
          <p:nvPr>
            <p:ph idx="1"/>
          </p:nvPr>
        </p:nvSpPr>
        <p:spPr>
          <a:xfrm>
            <a:off x="838200" y="1493929"/>
            <a:ext cx="10515600" cy="4306221"/>
          </a:xfrm>
        </p:spPr>
        <p:txBody>
          <a:bodyPr>
            <a:normAutofit/>
          </a:bodyPr>
          <a:lstStyle/>
          <a:p>
            <a:pPr marL="0" indent="0">
              <a:buNone/>
            </a:pPr>
            <a:r>
              <a:rPr lang="en-US" dirty="0" smtClean="0"/>
              <a:t>Childhood obesity </a:t>
            </a:r>
            <a:r>
              <a:rPr lang="en-US" dirty="0"/>
              <a:t>may be associated with </a:t>
            </a:r>
            <a:r>
              <a:rPr lang="en-US" dirty="0" smtClean="0"/>
              <a:t>early menarche </a:t>
            </a:r>
            <a:r>
              <a:rPr lang="en-US" dirty="0"/>
              <a:t>in girls. </a:t>
            </a:r>
            <a:endParaRPr lang="en-US" dirty="0" smtClean="0"/>
          </a:p>
          <a:p>
            <a:pPr marL="971550"/>
            <a:r>
              <a:rPr lang="en-US" dirty="0" smtClean="0"/>
              <a:t>Increased </a:t>
            </a:r>
            <a:r>
              <a:rPr lang="en-US" dirty="0"/>
              <a:t>caloric </a:t>
            </a:r>
            <a:r>
              <a:rPr lang="en-US" dirty="0" smtClean="0"/>
              <a:t>intake and </a:t>
            </a:r>
            <a:r>
              <a:rPr lang="en-US" dirty="0"/>
              <a:t>consumption of fast foods, </a:t>
            </a:r>
            <a:endParaRPr lang="en-US" dirty="0" smtClean="0"/>
          </a:p>
          <a:p>
            <a:pPr marL="971550"/>
            <a:r>
              <a:rPr lang="en-US" dirty="0" smtClean="0"/>
              <a:t>decreased physical activity</a:t>
            </a:r>
          </a:p>
          <a:p>
            <a:pPr marL="971550"/>
            <a:r>
              <a:rPr lang="en-US" dirty="0" smtClean="0"/>
              <a:t>prolonged television watching duration.</a:t>
            </a:r>
            <a:endParaRPr lang="en-US" dirty="0"/>
          </a:p>
          <a:p>
            <a:pPr marL="1200150" indent="-1143000">
              <a:buNone/>
            </a:pPr>
            <a:endParaRPr lang="en-US" dirty="0" smtClean="0"/>
          </a:p>
          <a:p>
            <a:pPr marL="1200150" indent="-1143000">
              <a:buNone/>
            </a:pPr>
            <a:r>
              <a:rPr lang="en-US" dirty="0" smtClean="0"/>
              <a:t>IUGR:</a:t>
            </a:r>
          </a:p>
          <a:p>
            <a:pPr marL="1257300">
              <a:buFont typeface="Wingdings" panose="05000000000000000000" pitchFamily="2" charset="2"/>
              <a:buChar char="§"/>
            </a:pPr>
            <a:r>
              <a:rPr lang="en-US" dirty="0" smtClean="0"/>
              <a:t>premature </a:t>
            </a:r>
            <a:r>
              <a:rPr lang="en-US" dirty="0" err="1"/>
              <a:t>adrenarche</a:t>
            </a:r>
            <a:endParaRPr lang="en-US" dirty="0"/>
          </a:p>
          <a:p>
            <a:pPr marL="1257300">
              <a:buFont typeface="Wingdings" panose="05000000000000000000" pitchFamily="2" charset="2"/>
              <a:buChar char="§"/>
            </a:pPr>
            <a:r>
              <a:rPr lang="en-US" dirty="0" smtClean="0"/>
              <a:t>early </a:t>
            </a:r>
            <a:r>
              <a:rPr lang="en-US" dirty="0"/>
              <a:t>menarche has also been brought</a:t>
            </a:r>
          </a:p>
          <a:p>
            <a:endParaRPr lang="en-US" dirty="0"/>
          </a:p>
        </p:txBody>
      </p:sp>
    </p:spTree>
    <p:extLst>
      <p:ext uri="{BB962C8B-B14F-4D97-AF65-F5344CB8AC3E}">
        <p14:creationId xmlns:p14="http://schemas.microsoft.com/office/powerpoint/2010/main" val="104159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493929"/>
            <a:ext cx="10515600" cy="3251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46847"/>
            <a:ext cx="11353800" cy="663192"/>
          </a:xfrm>
        </p:spPr>
        <p:txBody>
          <a:bodyPr>
            <a:normAutofit/>
          </a:bodyPr>
          <a:lstStyle/>
          <a:p>
            <a:r>
              <a:rPr lang="en-US" b="1" dirty="0" smtClean="0"/>
              <a:t>Combined secondary central precocious puberty</a:t>
            </a:r>
            <a:endParaRPr lang="en-US" dirty="0"/>
          </a:p>
        </p:txBody>
      </p:sp>
      <p:sp>
        <p:nvSpPr>
          <p:cNvPr id="3" name="Content Placeholder 2"/>
          <p:cNvSpPr>
            <a:spLocks noGrp="1"/>
          </p:cNvSpPr>
          <p:nvPr>
            <p:ph idx="1"/>
          </p:nvPr>
        </p:nvSpPr>
        <p:spPr/>
        <p:txBody>
          <a:bodyPr>
            <a:normAutofit/>
          </a:bodyPr>
          <a:lstStyle/>
          <a:p>
            <a:pPr algn="justLow">
              <a:spcAft>
                <a:spcPts val="1800"/>
              </a:spcAft>
            </a:pPr>
            <a:r>
              <a:rPr lang="en-US" dirty="0" smtClean="0"/>
              <a:t>exposed </a:t>
            </a:r>
            <a:r>
              <a:rPr lang="en-US" dirty="0"/>
              <a:t>to high level of sex steroids in </a:t>
            </a:r>
            <a:r>
              <a:rPr lang="en-US" dirty="0" smtClean="0"/>
              <a:t>a  long period      Acceleration </a:t>
            </a:r>
            <a:r>
              <a:rPr lang="en-US" dirty="0"/>
              <a:t>in somatic development  and advancement in bone </a:t>
            </a:r>
            <a:r>
              <a:rPr lang="en-US" dirty="0" smtClean="0"/>
              <a:t>age  </a:t>
            </a:r>
            <a:r>
              <a:rPr lang="fa-IR" dirty="0" smtClean="0"/>
              <a:t> </a:t>
            </a:r>
            <a:r>
              <a:rPr lang="en-US" dirty="0" smtClean="0"/>
              <a:t>  an earlier puberty </a:t>
            </a:r>
            <a:r>
              <a:rPr lang="en-US" dirty="0"/>
              <a:t>and HHG axis </a:t>
            </a:r>
            <a:r>
              <a:rPr lang="en-US" dirty="0" smtClean="0"/>
              <a:t>matures depending on </a:t>
            </a:r>
            <a:r>
              <a:rPr lang="en-US" dirty="0"/>
              <a:t>the </a:t>
            </a:r>
            <a:r>
              <a:rPr lang="en-US" dirty="0" smtClean="0"/>
              <a:t>somatic development</a:t>
            </a:r>
            <a:r>
              <a:rPr lang="en-US" dirty="0"/>
              <a:t>, rather </a:t>
            </a:r>
            <a:r>
              <a:rPr lang="en-US" dirty="0" smtClean="0"/>
              <a:t>than</a:t>
            </a:r>
            <a:r>
              <a:rPr lang="fa-IR" dirty="0" smtClean="0"/>
              <a:t> </a:t>
            </a:r>
            <a:r>
              <a:rPr lang="en-US" dirty="0" smtClean="0"/>
              <a:t>chronological </a:t>
            </a:r>
            <a:r>
              <a:rPr lang="en-US" dirty="0"/>
              <a:t>age</a:t>
            </a:r>
            <a:r>
              <a:rPr lang="en-US" dirty="0" smtClean="0"/>
              <a:t>.</a:t>
            </a:r>
          </a:p>
          <a:p>
            <a:pPr>
              <a:spcAft>
                <a:spcPts val="1800"/>
              </a:spcAft>
            </a:pPr>
            <a:r>
              <a:rPr lang="en-US" dirty="0" smtClean="0"/>
              <a:t>The </a:t>
            </a:r>
            <a:r>
              <a:rPr lang="en-US" dirty="0"/>
              <a:t>most common </a:t>
            </a:r>
            <a:r>
              <a:rPr lang="en-US" dirty="0" smtClean="0"/>
              <a:t>etiology</a:t>
            </a:r>
            <a:r>
              <a:rPr lang="fa-IR" dirty="0" smtClean="0"/>
              <a:t> </a:t>
            </a:r>
            <a:r>
              <a:rPr lang="en-US" dirty="0" smtClean="0"/>
              <a:t>for </a:t>
            </a:r>
            <a:r>
              <a:rPr lang="en-US" dirty="0"/>
              <a:t>this situation is the </a:t>
            </a:r>
            <a:r>
              <a:rPr lang="en-US" dirty="0" smtClean="0"/>
              <a:t>congenital adrenal </a:t>
            </a:r>
            <a:r>
              <a:rPr lang="en-US" dirty="0"/>
              <a:t>hyperplasia</a:t>
            </a:r>
            <a:r>
              <a:rPr lang="en-US" dirty="0" smtClean="0"/>
              <a:t>.</a:t>
            </a:r>
            <a:endParaRPr lang="fa-IR" dirty="0" smtClean="0"/>
          </a:p>
          <a:p>
            <a:pPr>
              <a:spcAft>
                <a:spcPts val="1800"/>
              </a:spcAft>
            </a:pPr>
            <a:r>
              <a:rPr lang="en-US" dirty="0" err="1"/>
              <a:t>Testotoxicosis</a:t>
            </a:r>
            <a:r>
              <a:rPr lang="en-US" dirty="0"/>
              <a:t> </a:t>
            </a:r>
            <a:r>
              <a:rPr lang="en-US" dirty="0" smtClean="0"/>
              <a:t>and</a:t>
            </a:r>
            <a:r>
              <a:rPr lang="fa-IR" dirty="0" smtClean="0"/>
              <a:t> </a:t>
            </a:r>
            <a:r>
              <a:rPr lang="en-US" dirty="0" smtClean="0"/>
              <a:t>McCune-Albright </a:t>
            </a:r>
            <a:r>
              <a:rPr lang="en-US" dirty="0"/>
              <a:t>syndromes were </a:t>
            </a:r>
            <a:r>
              <a:rPr lang="en-US" dirty="0" smtClean="0"/>
              <a:t>also</a:t>
            </a:r>
            <a:r>
              <a:rPr lang="fa-IR" dirty="0" smtClean="0"/>
              <a:t> </a:t>
            </a:r>
            <a:r>
              <a:rPr lang="en-US" dirty="0" smtClean="0"/>
              <a:t>defined </a:t>
            </a:r>
            <a:r>
              <a:rPr lang="en-US" dirty="0"/>
              <a:t>as rare causes.</a:t>
            </a:r>
          </a:p>
        </p:txBody>
      </p:sp>
      <p:sp>
        <p:nvSpPr>
          <p:cNvPr id="4" name="Right Arrow 3"/>
          <p:cNvSpPr/>
          <p:nvPr/>
        </p:nvSpPr>
        <p:spPr>
          <a:xfrm>
            <a:off x="7909560" y="1586697"/>
            <a:ext cx="356616" cy="219456"/>
          </a:xfrm>
          <a:prstGeom prst="rightArrow">
            <a:avLst/>
          </a:prstGeom>
          <a:solidFill>
            <a:srgbClr val="009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821424" y="1929810"/>
            <a:ext cx="356616" cy="219456"/>
          </a:xfrm>
          <a:prstGeom prst="rightArrow">
            <a:avLst/>
          </a:prstGeom>
          <a:solidFill>
            <a:srgbClr val="009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36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6847"/>
            <a:ext cx="10701528" cy="663192"/>
          </a:xfrm>
        </p:spPr>
        <p:txBody>
          <a:bodyPr>
            <a:normAutofit fontScale="90000"/>
          </a:bodyPr>
          <a:lstStyle/>
          <a:p>
            <a:r>
              <a:rPr lang="en-US" b="1" dirty="0" smtClean="0"/>
              <a:t>Combined secondary central precocious puberty</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a:t> All peripheral</a:t>
            </a:r>
            <a:r>
              <a:rPr lang="fa-IR" dirty="0"/>
              <a:t> </a:t>
            </a:r>
            <a:r>
              <a:rPr lang="en-US" dirty="0"/>
              <a:t>pseudo PP cases without </a:t>
            </a:r>
            <a:r>
              <a:rPr lang="en-US" dirty="0" smtClean="0"/>
              <a:t>management</a:t>
            </a:r>
            <a:r>
              <a:rPr lang="fa-IR" dirty="0" smtClean="0"/>
              <a:t> </a:t>
            </a:r>
            <a:r>
              <a:rPr lang="en-US" dirty="0" smtClean="0"/>
              <a:t>would </a:t>
            </a:r>
            <a:r>
              <a:rPr lang="en-US" dirty="0"/>
              <a:t>become complicated when CPP </a:t>
            </a:r>
            <a:r>
              <a:rPr lang="en-US" dirty="0" smtClean="0"/>
              <a:t>is</a:t>
            </a:r>
            <a:r>
              <a:rPr lang="fa-IR" dirty="0" smtClean="0"/>
              <a:t>  </a:t>
            </a:r>
            <a:r>
              <a:rPr lang="en-US" dirty="0" smtClean="0"/>
              <a:t>superimposed.</a:t>
            </a:r>
            <a:endParaRPr lang="fa-IR" dirty="0" smtClean="0"/>
          </a:p>
          <a:p>
            <a:pPr>
              <a:spcAft>
                <a:spcPts val="2400"/>
              </a:spcAft>
            </a:pPr>
            <a:r>
              <a:rPr lang="en-US" dirty="0" smtClean="0"/>
              <a:t> </a:t>
            </a:r>
            <a:r>
              <a:rPr lang="en-US" dirty="0"/>
              <a:t>The onset of CCP is </a:t>
            </a:r>
            <a:r>
              <a:rPr lang="en-US" dirty="0" smtClean="0"/>
              <a:t>related</a:t>
            </a:r>
            <a:r>
              <a:rPr lang="fa-IR" dirty="0" smtClean="0"/>
              <a:t> </a:t>
            </a:r>
            <a:r>
              <a:rPr lang="en-US" dirty="0" smtClean="0"/>
              <a:t>to </a:t>
            </a:r>
            <a:r>
              <a:rPr lang="en-US" dirty="0"/>
              <a:t>the degree of somatic development.</a:t>
            </a:r>
          </a:p>
          <a:p>
            <a:pPr>
              <a:spcAft>
                <a:spcPts val="2400"/>
              </a:spcAft>
            </a:pPr>
            <a:r>
              <a:rPr lang="en-US" dirty="0"/>
              <a:t>Generally it starts when bone age </a:t>
            </a:r>
            <a:r>
              <a:rPr lang="en-US" dirty="0" smtClean="0"/>
              <a:t>reaches</a:t>
            </a:r>
            <a:r>
              <a:rPr lang="fa-IR" dirty="0" smtClean="0"/>
              <a:t> </a:t>
            </a:r>
            <a:r>
              <a:rPr lang="en-US" dirty="0" smtClean="0"/>
              <a:t>10-13 </a:t>
            </a:r>
            <a:r>
              <a:rPr lang="en-US" dirty="0"/>
              <a:t>years. However, in some patients </a:t>
            </a:r>
            <a:r>
              <a:rPr lang="en-US" dirty="0" smtClean="0"/>
              <a:t>it</a:t>
            </a:r>
            <a:r>
              <a:rPr lang="fa-IR" dirty="0" smtClean="0"/>
              <a:t>  </a:t>
            </a:r>
            <a:r>
              <a:rPr lang="en-US" dirty="0" smtClean="0"/>
              <a:t>starts </a:t>
            </a:r>
            <a:r>
              <a:rPr lang="en-US" dirty="0"/>
              <a:t>just 1 month after the onset of </a:t>
            </a:r>
            <a:r>
              <a:rPr lang="en-US" dirty="0" smtClean="0"/>
              <a:t>the</a:t>
            </a:r>
            <a:r>
              <a:rPr lang="fa-IR" dirty="0" smtClean="0"/>
              <a:t>  </a:t>
            </a:r>
            <a:r>
              <a:rPr lang="en-US" dirty="0" smtClean="0"/>
              <a:t>treatment </a:t>
            </a:r>
            <a:r>
              <a:rPr lang="en-US" dirty="0"/>
              <a:t>for pseudo </a:t>
            </a:r>
            <a:r>
              <a:rPr lang="en-US" dirty="0" smtClean="0"/>
              <a:t>PP.</a:t>
            </a:r>
            <a:endParaRPr lang="fa-IR" dirty="0" smtClean="0"/>
          </a:p>
          <a:p>
            <a:pPr>
              <a:spcAft>
                <a:spcPts val="2400"/>
              </a:spcAft>
            </a:pPr>
            <a:r>
              <a:rPr lang="en-US" dirty="0" smtClean="0"/>
              <a:t> </a:t>
            </a:r>
            <a:r>
              <a:rPr lang="en-US" dirty="0"/>
              <a:t>Secondary </a:t>
            </a:r>
            <a:r>
              <a:rPr lang="en-US" dirty="0" smtClean="0"/>
              <a:t>CPP</a:t>
            </a:r>
            <a:r>
              <a:rPr lang="fa-IR" dirty="0" smtClean="0"/>
              <a:t> </a:t>
            </a:r>
            <a:r>
              <a:rPr lang="en-US" dirty="0" smtClean="0"/>
              <a:t>is </a:t>
            </a:r>
            <a:r>
              <a:rPr lang="en-US" dirty="0"/>
              <a:t>permanent and requires treatment.</a:t>
            </a:r>
          </a:p>
          <a:p>
            <a:endParaRPr lang="en-US" dirty="0"/>
          </a:p>
        </p:txBody>
      </p:sp>
    </p:spTree>
    <p:extLst>
      <p:ext uri="{BB962C8B-B14F-4D97-AF65-F5344CB8AC3E}">
        <p14:creationId xmlns:p14="http://schemas.microsoft.com/office/powerpoint/2010/main" val="399223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3167</Words>
  <Application>Microsoft Office PowerPoint</Application>
  <PresentationFormat>Widescreen</PresentationFormat>
  <Paragraphs>262</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B Koodak</vt:lpstr>
      <vt:lpstr>Calibri</vt:lpstr>
      <vt:lpstr>Calibri (body)</vt:lpstr>
      <vt:lpstr>Euphemia</vt:lpstr>
      <vt:lpstr>IRANSans</vt:lpstr>
      <vt:lpstr>Plantagenet Cherokee</vt:lpstr>
      <vt:lpstr>Wingdings</vt:lpstr>
      <vt:lpstr>Office Theme</vt:lpstr>
      <vt:lpstr>Academic Literature 16x9</vt:lpstr>
      <vt:lpstr>PowerPoint Presentation</vt:lpstr>
      <vt:lpstr> PRECOCIOUS PUBERTY</vt:lpstr>
      <vt:lpstr>PRECOCIOUS PUBERTY </vt:lpstr>
      <vt:lpstr>CENTRAL PRECOCIOUS PUBERTY (CPP)</vt:lpstr>
      <vt:lpstr>Etiology of central precoious puberty </vt:lpstr>
      <vt:lpstr>Etiology of central precoious puberty </vt:lpstr>
      <vt:lpstr>CENTRAL PRECOCIOUS PUBERTY (CPP)</vt:lpstr>
      <vt:lpstr>Combined secondary central precocious puberty</vt:lpstr>
      <vt:lpstr>Combined secondary central precocious puberty</vt:lpstr>
      <vt:lpstr>PSEUDO- OR PERIPHERAL PRECOCIOUS PUBERTY (PPP)</vt:lpstr>
      <vt:lpstr>Pseudo- or peripheral precocious puberty (PPP)</vt:lpstr>
      <vt:lpstr>Pseudo- or peripheral precocious puberty (PPP)</vt:lpstr>
      <vt:lpstr>Chronic primary hypothyroidism</vt:lpstr>
      <vt:lpstr>PREMATURE THELARCHE</vt:lpstr>
      <vt:lpstr>PREMATURE THELARCHE</vt:lpstr>
      <vt:lpstr>PREMATURE THELARCHE</vt:lpstr>
      <vt:lpstr>Gynecomastia </vt:lpstr>
      <vt:lpstr>Premature adrenarche/pubarche</vt:lpstr>
      <vt:lpstr>Premature adrenarche/pubarche</vt:lpstr>
      <vt:lpstr>Premature adrenarche/pubarche</vt:lpstr>
      <vt:lpstr>Premature adrenarche/pubarche</vt:lpstr>
      <vt:lpstr>Prepubertal vaginal bleeding</vt:lpstr>
      <vt:lpstr>CLINICAL SIGNS AND DIAGNOSIS</vt:lpstr>
      <vt:lpstr>CLINICAL SIGNS AND DIAGNOSIS</vt:lpstr>
      <vt:lpstr>CLINICAL SIGNS AND DIAGNOSIS</vt:lpstr>
      <vt:lpstr>CLINICAL SIGNS AND DIAGNOSIS</vt:lpstr>
      <vt:lpstr>PowerPoint Presentation</vt:lpstr>
      <vt:lpstr>CLINICAL SIGNS AND DIAGNOSIS</vt:lpstr>
      <vt:lpstr>CLINICAL SIGNS AND DIAGNOSIS</vt:lpstr>
      <vt:lpstr>CLINICAL SIGNS AND DIAGNOSIS</vt:lpstr>
      <vt:lpstr>CLINICAL SIGNS AND DIAGNOSIS</vt:lpstr>
      <vt:lpstr>CLINICAL SIGNS AND DIAGNOSIS</vt:lpstr>
      <vt:lpstr>PowerPoint Presentation</vt:lpstr>
      <vt:lpstr>CLINICAL SIGNS AND DIAGNOSIS</vt:lpstr>
      <vt:lpstr>CLINICAL SIGNS AND DIAGNOSIS</vt:lpstr>
      <vt:lpstr>CLINICAL SIGNS AND DIAGNOSIS</vt:lpstr>
      <vt:lpstr>CLINICAL SIGNS AND DIAGNOSIS</vt:lpstr>
      <vt:lpstr>CLINICAL SIGNS AND DIAGNOSIS</vt:lpstr>
      <vt:lpstr>CLINICAL SIGNS AND DIAGNOSIS</vt:lpstr>
      <vt:lpstr>CLINICAL SIGNS AND DIAGNOSIS</vt:lpstr>
      <vt:lpstr>CLINICAL SIGNS AND DIAGNOSIS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Fariba</dc:creator>
  <cp:lastModifiedBy>Fariba</cp:lastModifiedBy>
  <cp:revision>214</cp:revision>
  <dcterms:created xsi:type="dcterms:W3CDTF">2021-11-27T07:22:04Z</dcterms:created>
  <dcterms:modified xsi:type="dcterms:W3CDTF">2021-12-02T03:25:39Z</dcterms:modified>
</cp:coreProperties>
</file>