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84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8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7" r:id="rId25"/>
    <p:sldId id="278" r:id="rId26"/>
    <p:sldId id="286" r:id="rId27"/>
    <p:sldId id="279" r:id="rId28"/>
    <p:sldId id="280" r:id="rId29"/>
    <p:sldId id="282" r:id="rId30"/>
    <p:sldId id="283" r:id="rId31"/>
    <p:sldId id="288" r:id="rId3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2400"/>
    <a:srgbClr val="000066"/>
    <a:srgbClr val="4C004C"/>
    <a:srgbClr val="87CB3D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5063" autoAdjust="0"/>
  </p:normalViewPr>
  <p:slideViewPr>
    <p:cSldViewPr>
      <p:cViewPr varScale="1">
        <p:scale>
          <a:sx n="42" d="100"/>
          <a:sy n="42" d="100"/>
        </p:scale>
        <p:origin x="-13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0D63A1B-2B25-469D-96C7-3AEDBF281BBD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F41B62F-068F-459F-B33C-C3017B97FE2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47643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LH stimulates ovarian</a:t>
            </a:r>
            <a:r>
              <a:rPr lang="en-US" baseline="0" dirty="0" smtClean="0"/>
              <a:t> </a:t>
            </a:r>
            <a:r>
              <a:rPr lang="en-US" dirty="0" smtClean="0"/>
              <a:t>follicular theca cells to produce androgens, which are</a:t>
            </a:r>
            <a:r>
              <a:rPr lang="en-US" baseline="0" dirty="0" smtClean="0"/>
              <a:t> </a:t>
            </a:r>
            <a:r>
              <a:rPr lang="en-US" dirty="0" smtClean="0"/>
              <a:t>converted to estrogens in </a:t>
            </a:r>
            <a:r>
              <a:rPr lang="en-US" dirty="0" err="1" smtClean="0"/>
              <a:t>granulosa</a:t>
            </a:r>
            <a:r>
              <a:rPr lang="en-US" dirty="0" smtClean="0"/>
              <a:t> cells by FSH-induced</a:t>
            </a:r>
            <a:r>
              <a:rPr lang="en-US" baseline="0" dirty="0" smtClean="0"/>
              <a:t> </a:t>
            </a:r>
            <a:r>
              <a:rPr lang="en-US" dirty="0" smtClean="0"/>
              <a:t>aromatase. Increasing estrogen levels in girls result in</a:t>
            </a:r>
            <a:r>
              <a:rPr lang="en-US" baseline="0" dirty="0" smtClean="0"/>
              <a:t> </a:t>
            </a:r>
            <a:r>
              <a:rPr lang="en-US" dirty="0" smtClean="0"/>
              <a:t>gradual breast tissue and uterine growth, pubertal growth spurt, feminine adipose tissue distribution and accrual</a:t>
            </a:r>
            <a:r>
              <a:rPr lang="en-US" baseline="0" dirty="0" smtClean="0"/>
              <a:t> </a:t>
            </a:r>
            <a:r>
              <a:rPr lang="en-US" dirty="0" smtClean="0"/>
              <a:t>of bone strength. The endometrium proliferates and</a:t>
            </a:r>
            <a:r>
              <a:rPr lang="en-US" baseline="0" dirty="0" smtClean="0"/>
              <a:t> </a:t>
            </a:r>
            <a:r>
              <a:rPr lang="en-US" dirty="0" smtClean="0"/>
              <a:t>eventually bleeds marking menarche. During the first</a:t>
            </a:r>
            <a:r>
              <a:rPr lang="en-US" baseline="0" dirty="0" smtClean="0"/>
              <a:t> </a:t>
            </a:r>
            <a:r>
              <a:rPr lang="en-US" dirty="0" err="1" smtClean="0"/>
              <a:t>postmenarcheal</a:t>
            </a:r>
            <a:r>
              <a:rPr lang="en-US" dirty="0" smtClean="0"/>
              <a:t> years, about half of the cycles may be</a:t>
            </a:r>
            <a:r>
              <a:rPr lang="en-US" baseline="0" dirty="0" smtClean="0"/>
              <a:t> </a:t>
            </a:r>
            <a:r>
              <a:rPr lang="en-US" dirty="0" err="1" smtClean="0"/>
              <a:t>anovulatory</a:t>
            </a:r>
            <a:r>
              <a:rPr lang="en-US" dirty="0" smtClean="0"/>
              <a:t> and irregular menstruation may continue for</a:t>
            </a:r>
            <a:r>
              <a:rPr lang="en-US" baseline="0" dirty="0" smtClean="0"/>
              <a:t> </a:t>
            </a:r>
            <a:r>
              <a:rPr lang="en-US" dirty="0" smtClean="0"/>
              <a:t>several years after menarche. The gradual maturation of</a:t>
            </a:r>
            <a:r>
              <a:rPr lang="en-US" baseline="0" dirty="0" smtClean="0"/>
              <a:t> </a:t>
            </a:r>
            <a:r>
              <a:rPr lang="en-US" dirty="0" smtClean="0"/>
              <a:t>the hypothalamic neuronal circuits by estrogens results</a:t>
            </a:r>
            <a:r>
              <a:rPr lang="en-US" baseline="0" dirty="0" smtClean="0"/>
              <a:t> </a:t>
            </a:r>
            <a:r>
              <a:rPr lang="en-US" dirty="0" smtClean="0"/>
              <a:t>in generation of the </a:t>
            </a:r>
            <a:r>
              <a:rPr lang="en-US" dirty="0" err="1" smtClean="0"/>
              <a:t>GnRH</a:t>
            </a:r>
            <a:r>
              <a:rPr lang="en-US" dirty="0" smtClean="0"/>
              <a:t> and LH surge that induces</a:t>
            </a:r>
            <a:r>
              <a:rPr lang="en-US" baseline="0" dirty="0" smtClean="0"/>
              <a:t> </a:t>
            </a:r>
            <a:r>
              <a:rPr lang="en-US" dirty="0" smtClean="0"/>
              <a:t>ovulation and regular menstrual cycles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1B62F-068F-459F-B33C-C3017B97FE28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27137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Cervical agenesis may be isolated but is often associated</a:t>
            </a:r>
            <a:r>
              <a:rPr lang="en-US" baseline="0" dirty="0" smtClean="0"/>
              <a:t> </a:t>
            </a:r>
            <a:r>
              <a:rPr lang="en-US" dirty="0" smtClean="0"/>
              <a:t>with vaginal agenesis</a:t>
            </a:r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1B62F-068F-459F-B33C-C3017B97FE28}" type="slidenum">
              <a:rPr lang="fa-IR" smtClean="0"/>
              <a:t>27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90270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1B62F-068F-459F-B33C-C3017B97FE28}" type="slidenum">
              <a:rPr lang="fa-IR" smtClean="0"/>
              <a:t>28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07458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50 to 75% of girls with CDGP have a</a:t>
            </a:r>
            <a:r>
              <a:rPr lang="en-US" baseline="0" dirty="0" smtClean="0"/>
              <a:t> </a:t>
            </a:r>
            <a:r>
              <a:rPr lang="en-US" dirty="0" smtClean="0"/>
              <a:t>family history of delayed pubertal onset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Functional etiology is found in approximately 20% of</a:t>
            </a:r>
            <a:r>
              <a:rPr lang="en-US" baseline="0" dirty="0" smtClean="0"/>
              <a:t> </a:t>
            </a:r>
            <a:r>
              <a:rPr lang="en-US" dirty="0" smtClean="0"/>
              <a:t>females with delayed puberty or incomplete pubertal</a:t>
            </a:r>
            <a:r>
              <a:rPr lang="en-US" baseline="0" dirty="0" smtClean="0"/>
              <a:t> </a:t>
            </a:r>
            <a:r>
              <a:rPr lang="en-US" dirty="0" smtClean="0"/>
              <a:t>development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In addition to life-style causes, for example, stress,</a:t>
            </a:r>
            <a:r>
              <a:rPr lang="en-US" baseline="0" dirty="0" smtClean="0"/>
              <a:t> </a:t>
            </a:r>
            <a:r>
              <a:rPr lang="en-US" dirty="0" smtClean="0"/>
              <a:t>excessive exercise or restrictive eating habits, also chronic</a:t>
            </a:r>
            <a:r>
              <a:rPr lang="en-US" baseline="0" dirty="0" smtClean="0"/>
              <a:t> </a:t>
            </a:r>
            <a:r>
              <a:rPr lang="en-US" dirty="0" smtClean="0"/>
              <a:t>disease (e.g. anorexia nervosa, inflammatory bowel disease,</a:t>
            </a:r>
            <a:r>
              <a:rPr lang="en-US" baseline="0" dirty="0" smtClean="0"/>
              <a:t> </a:t>
            </a:r>
            <a:r>
              <a:rPr lang="en-US" dirty="0" smtClean="0"/>
              <a:t>celiac disease, chronic renal disease, sickle cell anemia</a:t>
            </a:r>
            <a:r>
              <a:rPr lang="en-US" baseline="0" dirty="0" smtClean="0"/>
              <a:t> </a:t>
            </a:r>
            <a:r>
              <a:rPr lang="en-US" dirty="0" smtClean="0"/>
              <a:t>and cystic fibrosis) may cause HPG axis suppression.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err="1" smtClean="0"/>
              <a:t>Hypogonadotropic</a:t>
            </a:r>
            <a:r>
              <a:rPr lang="en-US" dirty="0" smtClean="0"/>
              <a:t> </a:t>
            </a:r>
            <a:r>
              <a:rPr lang="en-US" dirty="0" err="1" smtClean="0"/>
              <a:t>hypogonadism</a:t>
            </a:r>
            <a:r>
              <a:rPr lang="en-US" dirty="0" smtClean="0"/>
              <a:t> and FHA develop as an</a:t>
            </a:r>
            <a:r>
              <a:rPr lang="en-US" baseline="0" dirty="0" smtClean="0"/>
              <a:t> </a:t>
            </a:r>
            <a:r>
              <a:rPr lang="en-US" dirty="0" smtClean="0"/>
              <a:t>adaptive response to chronic metabolic energy deficiency</a:t>
            </a:r>
          </a:p>
          <a:p>
            <a:pPr algn="l" rtl="0"/>
            <a:r>
              <a:rPr lang="en-US" dirty="0" err="1" smtClean="0"/>
              <a:t>hypercortisolism</a:t>
            </a:r>
            <a:r>
              <a:rPr lang="en-US" dirty="0" smtClean="0"/>
              <a:t>, and elevated</a:t>
            </a:r>
            <a:r>
              <a:rPr lang="en-US" baseline="0" dirty="0" smtClean="0"/>
              <a:t> </a:t>
            </a:r>
            <a:r>
              <a:rPr lang="en-US" dirty="0" smtClean="0"/>
              <a:t>levels of </a:t>
            </a:r>
            <a:r>
              <a:rPr lang="en-US" dirty="0" err="1" smtClean="0"/>
              <a:t>proinflammatory</a:t>
            </a:r>
            <a:r>
              <a:rPr lang="en-US" dirty="0" smtClean="0"/>
              <a:t> cytokines may have an impact</a:t>
            </a:r>
            <a:r>
              <a:rPr lang="en-US" baseline="0" dirty="0" smtClean="0"/>
              <a:t> </a:t>
            </a:r>
            <a:r>
              <a:rPr lang="en-US" dirty="0" smtClean="0"/>
              <a:t>on the HPG axis. </a:t>
            </a:r>
          </a:p>
          <a:p>
            <a:pPr algn="l" rtl="0"/>
            <a:r>
              <a:rPr lang="en-US" dirty="0" smtClean="0"/>
              <a:t>Both </a:t>
            </a:r>
            <a:r>
              <a:rPr lang="en-US" dirty="0" err="1" smtClean="0"/>
              <a:t>corticotropin</a:t>
            </a:r>
            <a:r>
              <a:rPr lang="en-US" dirty="0" smtClean="0"/>
              <a:t>-releasing</a:t>
            </a:r>
            <a:r>
              <a:rPr lang="en-US" baseline="0" dirty="0" smtClean="0"/>
              <a:t> </a:t>
            </a:r>
            <a:r>
              <a:rPr lang="en-US" dirty="0" smtClean="0"/>
              <a:t>hormone (CRH) and cortisol suppress </a:t>
            </a:r>
            <a:r>
              <a:rPr lang="en-US" dirty="0" err="1" smtClean="0"/>
              <a:t>GnRH</a:t>
            </a:r>
            <a:r>
              <a:rPr lang="en-US" dirty="0" smtClean="0"/>
              <a:t> secretion.</a:t>
            </a:r>
            <a:r>
              <a:rPr lang="en-US" baseline="0" dirty="0" smtClean="0"/>
              <a:t> </a:t>
            </a:r>
          </a:p>
          <a:p>
            <a:pPr algn="l" rtl="0"/>
            <a:r>
              <a:rPr lang="en-US" dirty="0" smtClean="0"/>
              <a:t>Glucocorticoids also inhibit the effects of E2 in the uterus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1B62F-068F-459F-B33C-C3017B97FE28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6396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In </a:t>
            </a:r>
            <a:r>
              <a:rPr lang="en-US" dirty="0" smtClean="0"/>
              <a:t>FHA,</a:t>
            </a:r>
            <a:r>
              <a:rPr lang="en-US" baseline="0" dirty="0" smtClean="0"/>
              <a:t> </a:t>
            </a:r>
            <a:r>
              <a:rPr lang="en-US" dirty="0" smtClean="0"/>
              <a:t>BMD </a:t>
            </a:r>
            <a:r>
              <a:rPr lang="en-US" dirty="0" smtClean="0"/>
              <a:t>measurement is recommended after 6 to 12 months</a:t>
            </a:r>
            <a:r>
              <a:rPr lang="en-US" baseline="0" dirty="0" smtClean="0"/>
              <a:t> </a:t>
            </a:r>
            <a:r>
              <a:rPr lang="en-US" dirty="0" smtClean="0"/>
              <a:t>of amenorrhea before considering hormone replacement</a:t>
            </a:r>
            <a:r>
              <a:rPr lang="en-US" baseline="0" dirty="0" smtClean="0"/>
              <a:t> </a:t>
            </a:r>
            <a:r>
              <a:rPr lang="en-US" dirty="0" smtClean="0"/>
              <a:t>therapy (HRT)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After a reasonable trial of non-pharmacological</a:t>
            </a:r>
            <a:r>
              <a:rPr lang="en-US" baseline="0" dirty="0" smtClean="0"/>
              <a:t> </a:t>
            </a:r>
            <a:r>
              <a:rPr lang="en-US" dirty="0" smtClean="0"/>
              <a:t>therapy (12 months), short-term use of transdermal</a:t>
            </a:r>
            <a:r>
              <a:rPr lang="en-US" baseline="0" dirty="0" smtClean="0"/>
              <a:t> </a:t>
            </a:r>
            <a:r>
              <a:rPr lang="en-US" dirty="0" smtClean="0"/>
              <a:t>17β-estradiol may be tried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Endocrine Society</a:t>
            </a:r>
            <a:r>
              <a:rPr lang="en-US" baseline="0" dirty="0" smtClean="0"/>
              <a:t> </a:t>
            </a:r>
            <a:r>
              <a:rPr lang="en-US" dirty="0" smtClean="0"/>
              <a:t>suggests against oral contraceptives for the purpose of</a:t>
            </a:r>
            <a:r>
              <a:rPr lang="en-US" baseline="0" dirty="0" smtClean="0"/>
              <a:t> </a:t>
            </a:r>
            <a:r>
              <a:rPr lang="en-US" dirty="0" smtClean="0"/>
              <a:t>gaining menses or improving BMD, as they may mask</a:t>
            </a:r>
            <a:r>
              <a:rPr lang="en-US" baseline="0" dirty="0" smtClean="0"/>
              <a:t> </a:t>
            </a:r>
            <a:r>
              <a:rPr lang="en-US" dirty="0" smtClean="0"/>
              <a:t>the underlying pathology and bone loss may continue.</a:t>
            </a:r>
            <a:r>
              <a:rPr lang="en-US" baseline="0" dirty="0" smtClean="0"/>
              <a:t> </a:t>
            </a:r>
            <a:r>
              <a:rPr lang="en-US" dirty="0" smtClean="0"/>
              <a:t>However, oral contraceptives should be considered</a:t>
            </a:r>
            <a:r>
              <a:rPr lang="en-US" baseline="0" dirty="0" smtClean="0"/>
              <a:t> </a:t>
            </a:r>
            <a:r>
              <a:rPr lang="en-US" dirty="0" smtClean="0"/>
              <a:t>for patients at risk for pregnancy because ovulation</a:t>
            </a:r>
            <a:r>
              <a:rPr lang="en-US" baseline="0" dirty="0" smtClean="0"/>
              <a:t> </a:t>
            </a:r>
            <a:r>
              <a:rPr lang="en-US" dirty="0" smtClean="0"/>
              <a:t>may precede menstruation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1B62F-068F-459F-B33C-C3017B97FE28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9988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spectrum of phenotypes is wide from</a:t>
            </a:r>
            <a:r>
              <a:rPr lang="en-US" baseline="0" dirty="0" smtClean="0"/>
              <a:t> </a:t>
            </a:r>
            <a:r>
              <a:rPr lang="en-US" dirty="0" smtClean="0"/>
              <a:t>complete </a:t>
            </a:r>
            <a:r>
              <a:rPr lang="en-US" dirty="0" err="1" smtClean="0"/>
              <a:t>hypogonadotropic</a:t>
            </a:r>
            <a:r>
              <a:rPr lang="en-US" dirty="0" smtClean="0"/>
              <a:t> </a:t>
            </a:r>
            <a:r>
              <a:rPr lang="en-US" dirty="0" err="1" smtClean="0"/>
              <a:t>hypogonadism</a:t>
            </a:r>
            <a:r>
              <a:rPr lang="en-US" dirty="0" smtClean="0"/>
              <a:t> to partial</a:t>
            </a:r>
            <a:r>
              <a:rPr lang="en-US" baseline="0" dirty="0" smtClean="0"/>
              <a:t> </a:t>
            </a:r>
            <a:r>
              <a:rPr lang="en-US" dirty="0" err="1" smtClean="0"/>
              <a:t>hypogonadism</a:t>
            </a:r>
            <a:r>
              <a:rPr lang="en-US" dirty="0" smtClean="0"/>
              <a:t> with an arrest of pubertal development,</a:t>
            </a:r>
            <a:r>
              <a:rPr lang="en-US" baseline="0" dirty="0" smtClean="0"/>
              <a:t> </a:t>
            </a:r>
            <a:r>
              <a:rPr lang="en-US" dirty="0" smtClean="0"/>
              <a:t>reversible </a:t>
            </a:r>
            <a:r>
              <a:rPr lang="en-US" dirty="0" err="1" smtClean="0"/>
              <a:t>hypogonadotropic</a:t>
            </a:r>
            <a:r>
              <a:rPr lang="en-US" dirty="0" smtClean="0"/>
              <a:t> </a:t>
            </a:r>
            <a:r>
              <a:rPr lang="en-US" dirty="0" err="1" smtClean="0"/>
              <a:t>hypogonadism</a:t>
            </a:r>
            <a:r>
              <a:rPr lang="en-US" dirty="0" smtClean="0"/>
              <a:t> in some</a:t>
            </a:r>
            <a:r>
              <a:rPr lang="en-US" baseline="0" dirty="0" smtClean="0"/>
              <a:t> </a:t>
            </a:r>
            <a:r>
              <a:rPr lang="en-US" dirty="0" smtClean="0"/>
              <a:t>patients or normal pubertal development</a:t>
            </a:r>
            <a:r>
              <a:rPr lang="en-US" baseline="0" dirty="0" smtClean="0"/>
              <a:t> </a:t>
            </a:r>
            <a:r>
              <a:rPr lang="en-US" dirty="0" smtClean="0"/>
              <a:t>with secondary </a:t>
            </a:r>
            <a:r>
              <a:rPr lang="en-US" dirty="0" smtClean="0"/>
              <a:t>amenorrhea. </a:t>
            </a:r>
            <a:r>
              <a:rPr lang="en-US" dirty="0" smtClean="0"/>
              <a:t>However, only few</a:t>
            </a:r>
            <a:r>
              <a:rPr lang="en-US" baseline="0" dirty="0" smtClean="0"/>
              <a:t> </a:t>
            </a:r>
            <a:r>
              <a:rPr lang="en-US" dirty="0" smtClean="0"/>
              <a:t>case reports concerning females with reversible CHH</a:t>
            </a:r>
            <a:r>
              <a:rPr lang="en-US" baseline="0" dirty="0" smtClean="0"/>
              <a:t> </a:t>
            </a:r>
            <a:r>
              <a:rPr lang="en-US" dirty="0" smtClean="0"/>
              <a:t>exist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1B62F-068F-459F-B33C-C3017B97FE28}" type="slidenum">
              <a:rPr lang="fa-IR" smtClean="0"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62397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Serum</a:t>
            </a:r>
            <a:r>
              <a:rPr lang="en-US" baseline="0" dirty="0" smtClean="0"/>
              <a:t> </a:t>
            </a:r>
            <a:r>
              <a:rPr lang="en-US" dirty="0" smtClean="0"/>
              <a:t>FSH and LH may be undetectable low, or in those with</a:t>
            </a:r>
            <a:r>
              <a:rPr lang="en-US" baseline="0" dirty="0" smtClean="0"/>
              <a:t> </a:t>
            </a:r>
            <a:r>
              <a:rPr lang="en-US" dirty="0" smtClean="0"/>
              <a:t>partial pubertal development, serum gonadotropins and</a:t>
            </a:r>
            <a:r>
              <a:rPr lang="en-US" baseline="0" dirty="0" smtClean="0"/>
              <a:t> </a:t>
            </a:r>
            <a:r>
              <a:rPr lang="en-US" dirty="0" smtClean="0"/>
              <a:t>E2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In the evaluation of CHH,</a:t>
            </a:r>
            <a:r>
              <a:rPr lang="en-US" baseline="0" dirty="0" smtClean="0"/>
              <a:t> </a:t>
            </a:r>
            <a:r>
              <a:rPr lang="en-US" dirty="0" smtClean="0"/>
              <a:t>other pituitary hormone defects have to be ruled out</a:t>
            </a:r>
            <a:r>
              <a:rPr lang="en-US" baseline="0" dirty="0" smtClean="0"/>
              <a:t> </a:t>
            </a:r>
            <a:r>
              <a:rPr lang="en-US" dirty="0" smtClean="0"/>
              <a:t>by performing an exploration of the complete pituitary</a:t>
            </a:r>
            <a:r>
              <a:rPr lang="en-US" baseline="0" dirty="0" smtClean="0"/>
              <a:t> </a:t>
            </a:r>
            <a:r>
              <a:rPr lang="en-US" dirty="0" smtClean="0"/>
              <a:t>axis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Sense of smell should be tested with a</a:t>
            </a:r>
            <a:r>
              <a:rPr lang="en-US" baseline="0" dirty="0" smtClean="0"/>
              <a:t> </a:t>
            </a:r>
            <a:r>
              <a:rPr lang="en-US" dirty="0" smtClean="0"/>
              <a:t>standardized olfactory test, since 50% of those with</a:t>
            </a:r>
            <a:r>
              <a:rPr lang="en-US" baseline="0" dirty="0" smtClean="0"/>
              <a:t> </a:t>
            </a:r>
            <a:r>
              <a:rPr lang="en-US" dirty="0" smtClean="0"/>
              <a:t>CHH were </a:t>
            </a:r>
            <a:r>
              <a:rPr lang="en-US" dirty="0" err="1" smtClean="0"/>
              <a:t>anosmic</a:t>
            </a:r>
            <a:r>
              <a:rPr lang="en-US" dirty="0" smtClean="0"/>
              <a:t> or </a:t>
            </a:r>
            <a:r>
              <a:rPr lang="en-US" dirty="0" err="1" smtClean="0"/>
              <a:t>hyposmic</a:t>
            </a:r>
            <a:r>
              <a:rPr lang="en-US" dirty="0" smtClean="0"/>
              <a:t> despite self-reported</a:t>
            </a:r>
            <a:r>
              <a:rPr lang="en-US" baseline="0" dirty="0" smtClean="0"/>
              <a:t> </a:t>
            </a:r>
            <a:r>
              <a:rPr lang="en-US" dirty="0" smtClean="0"/>
              <a:t>normal sense of smell. Induction and maintenance</a:t>
            </a:r>
            <a:r>
              <a:rPr lang="en-US" baseline="0" dirty="0" smtClean="0"/>
              <a:t> </a:t>
            </a:r>
            <a:r>
              <a:rPr lang="en-US" dirty="0" smtClean="0"/>
              <a:t>of pubertal development are described later in this review</a:t>
            </a:r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1B62F-068F-459F-B33C-C3017B97FE28}" type="slidenum">
              <a:rPr lang="fa-IR" smtClean="0"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69042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Pathophysiology is usually mediated either by</a:t>
            </a:r>
            <a:r>
              <a:rPr lang="en-US" baseline="0" dirty="0" smtClean="0"/>
              <a:t> </a:t>
            </a:r>
            <a:r>
              <a:rPr lang="en-US" dirty="0" smtClean="0"/>
              <a:t>hypothalamus or pituitary stalk compression interfering</a:t>
            </a:r>
            <a:r>
              <a:rPr lang="en-US" baseline="0" dirty="0" smtClean="0"/>
              <a:t> </a:t>
            </a:r>
            <a:r>
              <a:rPr lang="en-US" dirty="0" smtClean="0"/>
              <a:t>with </a:t>
            </a:r>
            <a:r>
              <a:rPr lang="en-US" dirty="0" err="1" smtClean="0"/>
              <a:t>GnRH</a:t>
            </a:r>
            <a:r>
              <a:rPr lang="en-US" dirty="0" smtClean="0"/>
              <a:t> or gonadotropin synthesis or secretion, or by</a:t>
            </a:r>
            <a:r>
              <a:rPr lang="en-US" baseline="0" dirty="0" smtClean="0"/>
              <a:t> </a:t>
            </a:r>
            <a:r>
              <a:rPr lang="en-US" dirty="0" err="1" smtClean="0"/>
              <a:t>hyperprolactinemia</a:t>
            </a:r>
            <a:r>
              <a:rPr lang="en-US" dirty="0" smtClean="0"/>
              <a:t> via the interference of the inhibitory</a:t>
            </a:r>
            <a:r>
              <a:rPr lang="en-US" baseline="0" dirty="0" smtClean="0"/>
              <a:t> </a:t>
            </a:r>
            <a:r>
              <a:rPr lang="en-US" dirty="0" smtClean="0"/>
              <a:t>effect of dopamine on prolactin secretion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Brain MRI is indicated in a suspicion of a </a:t>
            </a:r>
            <a:r>
              <a:rPr lang="en-US" dirty="0" err="1" smtClean="0"/>
              <a:t>spaceoccupying</a:t>
            </a:r>
            <a:r>
              <a:rPr lang="en-US" baseline="0" dirty="0" smtClean="0"/>
              <a:t> </a:t>
            </a:r>
            <a:r>
              <a:rPr lang="en-US" dirty="0" smtClean="0"/>
              <a:t>lesion: severe or persistent headache, vomiting</a:t>
            </a:r>
            <a:r>
              <a:rPr lang="en-US" baseline="0" dirty="0" smtClean="0"/>
              <a:t> </a:t>
            </a:r>
            <a:r>
              <a:rPr lang="en-US" dirty="0" smtClean="0"/>
              <a:t>that is not self-induced, change in vision, lateralizing</a:t>
            </a:r>
            <a:r>
              <a:rPr lang="en-US" baseline="0" dirty="0" smtClean="0"/>
              <a:t> </a:t>
            </a:r>
            <a:r>
              <a:rPr lang="en-US" dirty="0" smtClean="0"/>
              <a:t>neurologic signs, thirst or urination</a:t>
            </a:r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1B62F-068F-459F-B33C-C3017B97FE28}" type="slidenum">
              <a:rPr lang="fa-IR" smtClean="0"/>
              <a:t>21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25692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Primary hypothyroidism may cause moderate</a:t>
            </a:r>
            <a:r>
              <a:rPr lang="en-US" baseline="0" dirty="0" smtClean="0"/>
              <a:t> </a:t>
            </a:r>
            <a:r>
              <a:rPr lang="en-US" dirty="0" err="1" smtClean="0"/>
              <a:t>hyperprolactinemia</a:t>
            </a:r>
            <a:r>
              <a:rPr lang="en-US" dirty="0" smtClean="0"/>
              <a:t> via lack of negative feedback in the</a:t>
            </a:r>
            <a:r>
              <a:rPr lang="en-US" baseline="0" dirty="0" smtClean="0"/>
              <a:t> </a:t>
            </a:r>
            <a:r>
              <a:rPr lang="en-US" dirty="0" smtClean="0"/>
              <a:t>hypothalamus–pituitary–thyroid axis leading to increased</a:t>
            </a:r>
            <a:r>
              <a:rPr lang="en-US" baseline="0" dirty="0" smtClean="0"/>
              <a:t> </a:t>
            </a:r>
            <a:r>
              <a:rPr lang="en-US" dirty="0" err="1" smtClean="0"/>
              <a:t>thyrotropin</a:t>
            </a:r>
            <a:r>
              <a:rPr lang="en-US" dirty="0" smtClean="0"/>
              <a:t>-releasing hormone (TRH) secretion in the</a:t>
            </a:r>
            <a:r>
              <a:rPr lang="en-US" baseline="0" dirty="0" smtClean="0"/>
              <a:t> </a:t>
            </a:r>
            <a:r>
              <a:rPr lang="en-US" dirty="0" smtClean="0"/>
              <a:t>hypothalamus. Subsequently, TRH stimulates TSH and</a:t>
            </a:r>
            <a:r>
              <a:rPr lang="en-US" baseline="0" dirty="0" smtClean="0"/>
              <a:t> </a:t>
            </a:r>
            <a:r>
              <a:rPr lang="en-US" dirty="0" smtClean="0"/>
              <a:t>prolactin release causing </a:t>
            </a:r>
            <a:r>
              <a:rPr lang="en-US" dirty="0" err="1" smtClean="0"/>
              <a:t>hyperprolactinemia</a:t>
            </a:r>
            <a:r>
              <a:rPr lang="en-US" dirty="0" smtClean="0"/>
              <a:t>, which</a:t>
            </a:r>
            <a:r>
              <a:rPr lang="en-US" baseline="0" dirty="0" smtClean="0"/>
              <a:t> </a:t>
            </a:r>
            <a:r>
              <a:rPr lang="en-US" dirty="0" smtClean="0"/>
              <a:t>inhibits </a:t>
            </a:r>
            <a:r>
              <a:rPr lang="en-US" dirty="0" err="1" smtClean="0"/>
              <a:t>GnRH</a:t>
            </a:r>
            <a:r>
              <a:rPr lang="en-US" dirty="0" smtClean="0"/>
              <a:t> pulsation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Renal</a:t>
            </a:r>
            <a:r>
              <a:rPr lang="en-US" baseline="0" dirty="0" smtClean="0"/>
              <a:t> </a:t>
            </a:r>
            <a:r>
              <a:rPr lang="en-US" dirty="0" smtClean="0"/>
              <a:t>insufficiency may cause moderate </a:t>
            </a:r>
            <a:r>
              <a:rPr lang="en-US" dirty="0" err="1" smtClean="0"/>
              <a:t>hyperprolactinemia</a:t>
            </a:r>
            <a:r>
              <a:rPr lang="en-US" baseline="0" dirty="0" smtClean="0"/>
              <a:t> </a:t>
            </a:r>
            <a:r>
              <a:rPr lang="en-US" dirty="0" smtClean="0"/>
              <a:t>due to impaired renal degradation and clearance of</a:t>
            </a:r>
            <a:r>
              <a:rPr lang="en-US" baseline="0" dirty="0" smtClean="0"/>
              <a:t> </a:t>
            </a:r>
            <a:r>
              <a:rPr lang="en-US" dirty="0" smtClean="0"/>
              <a:t>prolactin, and increased prolactin secretion. The</a:t>
            </a:r>
            <a:r>
              <a:rPr lang="en-US" baseline="0" dirty="0" smtClean="0"/>
              <a:t> </a:t>
            </a:r>
            <a:r>
              <a:rPr lang="en-US" dirty="0" smtClean="0"/>
              <a:t>latter may be due to reduced </a:t>
            </a:r>
            <a:r>
              <a:rPr lang="en-US" dirty="0" err="1" smtClean="0"/>
              <a:t>lactotroph</a:t>
            </a:r>
            <a:r>
              <a:rPr lang="en-US" dirty="0" smtClean="0"/>
              <a:t> responsiveness</a:t>
            </a:r>
            <a:r>
              <a:rPr lang="en-US" baseline="0" dirty="0" smtClean="0"/>
              <a:t> </a:t>
            </a:r>
            <a:r>
              <a:rPr lang="en-US" dirty="0" smtClean="0"/>
              <a:t>to dopamine suppression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Opiates suppress LH secretion, resulting in low sex steroid production</a:t>
            </a:r>
            <a:r>
              <a:rPr lang="en-US" baseline="0" dirty="0" smtClean="0"/>
              <a:t> </a:t>
            </a:r>
            <a:r>
              <a:rPr lang="en-US" dirty="0" smtClean="0"/>
              <a:t>and clinical </a:t>
            </a:r>
            <a:r>
              <a:rPr lang="en-US" dirty="0" err="1" smtClean="0"/>
              <a:t>hypogonadism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1B62F-068F-459F-B33C-C3017B97FE28}" type="slidenum">
              <a:rPr lang="fa-IR" smtClean="0"/>
              <a:t>22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08181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Premature ovarian insufficiency (POI) is defined</a:t>
            </a:r>
            <a:r>
              <a:rPr lang="en-US" baseline="0" dirty="0" smtClean="0"/>
              <a:t> </a:t>
            </a:r>
            <a:r>
              <a:rPr lang="en-US" dirty="0" smtClean="0"/>
              <a:t>as menstrual absence or irregularity with elevated</a:t>
            </a:r>
            <a:r>
              <a:rPr lang="en-US" baseline="0" dirty="0" smtClean="0"/>
              <a:t> </a:t>
            </a:r>
            <a:r>
              <a:rPr lang="en-US" dirty="0" smtClean="0"/>
              <a:t>gonadotropin levels on two occasions separated at least</a:t>
            </a:r>
            <a:r>
              <a:rPr lang="en-US" baseline="0" dirty="0" smtClean="0"/>
              <a:t> </a:t>
            </a:r>
            <a:r>
              <a:rPr lang="en-US" dirty="0" smtClean="0"/>
              <a:t>4 weeks apart and low E2 levels before 40 years of age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In a suspicion of non-iatrogenic POI, chromosomal</a:t>
            </a:r>
            <a:r>
              <a:rPr lang="en-US" baseline="0" dirty="0" smtClean="0"/>
              <a:t> </a:t>
            </a:r>
            <a:r>
              <a:rPr lang="en-US" dirty="0" smtClean="0"/>
              <a:t>analysis is a key diagnostic test to rule out Turner</a:t>
            </a:r>
            <a:r>
              <a:rPr lang="en-US" baseline="0" dirty="0" smtClean="0"/>
              <a:t> </a:t>
            </a:r>
            <a:r>
              <a:rPr lang="en-US" dirty="0" smtClean="0"/>
              <a:t>syndrome and 46,XY gonadal </a:t>
            </a:r>
            <a:r>
              <a:rPr lang="en-US" dirty="0" err="1" smtClean="0"/>
              <a:t>dysgenesis</a:t>
            </a:r>
            <a:r>
              <a:rPr lang="en-US" dirty="0" smtClean="0"/>
              <a:t>. If chromosomal</a:t>
            </a:r>
            <a:r>
              <a:rPr lang="en-US" baseline="0" dirty="0" smtClean="0"/>
              <a:t> </a:t>
            </a:r>
            <a:r>
              <a:rPr lang="en-US" dirty="0" smtClean="0"/>
              <a:t>analysis is normal, screening of 21-hydroxylase</a:t>
            </a:r>
            <a:r>
              <a:rPr lang="en-US" baseline="0" dirty="0" smtClean="0"/>
              <a:t> </a:t>
            </a:r>
            <a:r>
              <a:rPr lang="en-US" dirty="0" smtClean="0"/>
              <a:t>antibodies (or adrenocortical antibodies) and thyroid</a:t>
            </a:r>
            <a:r>
              <a:rPr lang="en-US" baseline="0" dirty="0" smtClean="0"/>
              <a:t> </a:t>
            </a:r>
            <a:r>
              <a:rPr lang="en-US" dirty="0" smtClean="0"/>
              <a:t>peroxidase antibodies should be considered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FSH level</a:t>
            </a:r>
            <a:r>
              <a:rPr lang="en-US" baseline="0" dirty="0" smtClean="0"/>
              <a:t> </a:t>
            </a:r>
            <a:r>
              <a:rPr lang="en-US" dirty="0" smtClean="0"/>
              <a:t>over 10 IU/L at 10 years of age in Turner girls is considered</a:t>
            </a:r>
            <a:r>
              <a:rPr lang="en-US" baseline="0" dirty="0" smtClean="0"/>
              <a:t> </a:t>
            </a:r>
            <a:r>
              <a:rPr lang="en-US" dirty="0" smtClean="0"/>
              <a:t>to be a sign of ovarian failure and an indication for pubertal</a:t>
            </a:r>
            <a:r>
              <a:rPr lang="en-US" baseline="0" dirty="0" smtClean="0"/>
              <a:t> </a:t>
            </a:r>
            <a:r>
              <a:rPr lang="en-US" dirty="0" smtClean="0"/>
              <a:t>induction from the age of 11–12 years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Ovarian cysts may be present in both</a:t>
            </a:r>
            <a:r>
              <a:rPr lang="en-US" baseline="0" dirty="0" smtClean="0"/>
              <a:t> </a:t>
            </a:r>
            <a:r>
              <a:rPr lang="en-US" dirty="0" smtClean="0"/>
              <a:t>conditions (17-hydroxylase deficiency, Aromatase deficiency)</a:t>
            </a:r>
            <a:r>
              <a:rPr lang="en-US" baseline="0" dirty="0" smtClean="0"/>
              <a:t> </a:t>
            </a:r>
            <a:r>
              <a:rPr lang="en-US" dirty="0" smtClean="0"/>
              <a:t>due to high gonadotropin stimulation. In</a:t>
            </a:r>
            <a:r>
              <a:rPr lang="en-US" baseline="0" dirty="0" smtClean="0"/>
              <a:t> </a:t>
            </a:r>
            <a:r>
              <a:rPr lang="en-US" dirty="0" smtClean="0"/>
              <a:t>contrast, ovaries in girls with FSHR mutations are small</a:t>
            </a:r>
            <a:r>
              <a:rPr lang="en-US" baseline="0" dirty="0" smtClean="0"/>
              <a:t> </a:t>
            </a:r>
            <a:r>
              <a:rPr lang="en-US" dirty="0" smtClean="0"/>
              <a:t>and follicular development is halted to primary stage due</a:t>
            </a:r>
            <a:r>
              <a:rPr lang="en-US" baseline="0" dirty="0" smtClean="0"/>
              <a:t> </a:t>
            </a:r>
            <a:r>
              <a:rPr lang="en-US" dirty="0" smtClean="0"/>
              <a:t>to the block in FSH action</a:t>
            </a:r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1B62F-068F-459F-B33C-C3017B97FE28}" type="slidenum">
              <a:rPr lang="fa-IR" smtClean="0"/>
              <a:t>23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0441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In PCOS adolescents, primary amenorrhea has</a:t>
            </a:r>
            <a:r>
              <a:rPr lang="en-US" baseline="0" dirty="0" smtClean="0"/>
              <a:t> </a:t>
            </a:r>
            <a:r>
              <a:rPr lang="en-US" dirty="0" smtClean="0"/>
              <a:t>been associated with more severe metabolic disturbances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Non-stimulated, early</a:t>
            </a:r>
            <a:r>
              <a:rPr lang="en-US" baseline="0" dirty="0" smtClean="0"/>
              <a:t> </a:t>
            </a:r>
            <a:r>
              <a:rPr lang="en-US" dirty="0" smtClean="0"/>
              <a:t>morning level of 17-OHP &gt;6 </a:t>
            </a:r>
            <a:r>
              <a:rPr lang="en-US" dirty="0" err="1" smtClean="0"/>
              <a:t>nmol</a:t>
            </a:r>
            <a:r>
              <a:rPr lang="en-US" dirty="0" smtClean="0"/>
              <a:t>/L is suggestive of NCAH</a:t>
            </a:r>
            <a:r>
              <a:rPr lang="en-US" baseline="0" dirty="0" smtClean="0"/>
              <a:t> </a:t>
            </a:r>
            <a:r>
              <a:rPr lang="en-US" dirty="0" smtClean="0"/>
              <a:t>and should be controlled with an ACTH stimulation</a:t>
            </a:r>
            <a:r>
              <a:rPr lang="en-US" baseline="0" dirty="0" smtClean="0"/>
              <a:t> </a:t>
            </a:r>
            <a:r>
              <a:rPr lang="en-US" dirty="0" smtClean="0"/>
              <a:t>test: stimulated 17-OHP level &gt;30nmol/L at 60 min is</a:t>
            </a:r>
            <a:r>
              <a:rPr lang="en-US" baseline="0" dirty="0" smtClean="0"/>
              <a:t> </a:t>
            </a:r>
            <a:r>
              <a:rPr lang="en-US" dirty="0" smtClean="0"/>
              <a:t>diagnostic for the disease</a:t>
            </a:r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1B62F-068F-459F-B33C-C3017B97FE28}" type="slidenum">
              <a:rPr lang="fa-IR" smtClean="0"/>
              <a:t>25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84929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5969-C4C1-4F00-840C-76CB64A38000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E0D3-FE42-49C5-AEE8-AFB1D61E4F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78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5969-C4C1-4F00-840C-76CB64A38000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E0D3-FE42-49C5-AEE8-AFB1D61E4F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2678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5969-C4C1-4F00-840C-76CB64A38000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E0D3-FE42-49C5-AEE8-AFB1D61E4F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54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5969-C4C1-4F00-840C-76CB64A38000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E0D3-FE42-49C5-AEE8-AFB1D61E4F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3724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5969-C4C1-4F00-840C-76CB64A38000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E0D3-FE42-49C5-AEE8-AFB1D61E4F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55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5969-C4C1-4F00-840C-76CB64A38000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E0D3-FE42-49C5-AEE8-AFB1D61E4F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121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5969-C4C1-4F00-840C-76CB64A38000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E0D3-FE42-49C5-AEE8-AFB1D61E4F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306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5969-C4C1-4F00-840C-76CB64A38000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E0D3-FE42-49C5-AEE8-AFB1D61E4F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816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5969-C4C1-4F00-840C-76CB64A38000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E0D3-FE42-49C5-AEE8-AFB1D61E4F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742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5969-C4C1-4F00-840C-76CB64A38000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E0D3-FE42-49C5-AEE8-AFB1D61E4F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1341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5969-C4C1-4F00-840C-76CB64A38000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E0D3-FE42-49C5-AEE8-AFB1D61E4F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382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35969-C4C1-4F00-840C-76CB64A38000}" type="datetimeFigureOut">
              <a:rPr lang="fa-IR" smtClean="0"/>
              <a:t>04/27/1443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2E0D3-FE42-49C5-AEE8-AFB1D61E4F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992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AMENORRHEA</a:t>
            </a:r>
            <a:endParaRPr lang="fa-IR" sz="8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3808" y="3886200"/>
            <a:ext cx="4928592" cy="766936"/>
          </a:xfrm>
        </p:spPr>
        <p:txBody>
          <a:bodyPr/>
          <a:lstStyle/>
          <a:p>
            <a:r>
              <a:rPr lang="en-US" b="1" dirty="0" err="1" smtClean="0">
                <a:solidFill>
                  <a:srgbClr val="FFC000"/>
                </a:solidFill>
              </a:rPr>
              <a:t>Dr</a:t>
            </a:r>
            <a:r>
              <a:rPr lang="en-US" b="1" dirty="0" smtClean="0">
                <a:solidFill>
                  <a:srgbClr val="FFC000"/>
                </a:solidFill>
              </a:rPr>
              <a:t> Ali </a:t>
            </a:r>
            <a:r>
              <a:rPr lang="en-US" b="1" dirty="0" err="1" smtClean="0">
                <a:solidFill>
                  <a:srgbClr val="FFC000"/>
                </a:solidFill>
              </a:rPr>
              <a:t>Mazaheri</a:t>
            </a:r>
            <a:r>
              <a:rPr lang="en-US" b="1" dirty="0" smtClean="0">
                <a:solidFill>
                  <a:srgbClr val="FFC000"/>
                </a:solidFill>
              </a:rPr>
              <a:t> MD</a:t>
            </a:r>
            <a:endParaRPr lang="fa-IR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5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Evaluation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Pregnancy test should be </a:t>
            </a:r>
            <a:r>
              <a:rPr lang="en-US" dirty="0" smtClean="0">
                <a:solidFill>
                  <a:srgbClr val="FFFF00"/>
                </a:solidFill>
              </a:rPr>
              <a:t>taken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482400"/>
                </a:solidFill>
              </a:rPr>
              <a:t>the </a:t>
            </a:r>
            <a:r>
              <a:rPr lang="en-US" dirty="0">
                <a:solidFill>
                  <a:srgbClr val="482400"/>
                </a:solidFill>
              </a:rPr>
              <a:t>absence of signs of androgen </a:t>
            </a:r>
            <a:r>
              <a:rPr lang="en-US" dirty="0" smtClean="0">
                <a:solidFill>
                  <a:srgbClr val="482400"/>
                </a:solidFill>
              </a:rPr>
              <a:t>secretion</a:t>
            </a:r>
            <a:endParaRPr lang="en-US" dirty="0" smtClean="0">
              <a:solidFill>
                <a:srgbClr val="482400"/>
              </a:solidFill>
            </a:endParaRPr>
          </a:p>
          <a:p>
            <a:pPr marL="0" indent="0" algn="l" rtl="0">
              <a:buNone/>
            </a:pPr>
            <a:endParaRPr lang="en-US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87CB3D"/>
                </a:solidFill>
              </a:rPr>
              <a:t>Signs </a:t>
            </a:r>
            <a:r>
              <a:rPr lang="en-US" dirty="0">
                <a:solidFill>
                  <a:srgbClr val="87CB3D"/>
                </a:solidFill>
              </a:rPr>
              <a:t>of </a:t>
            </a:r>
            <a:r>
              <a:rPr lang="en-US" dirty="0" err="1" smtClean="0">
                <a:solidFill>
                  <a:srgbClr val="87CB3D"/>
                </a:solidFill>
              </a:rPr>
              <a:t>hyperandrogenism</a:t>
            </a:r>
            <a:endParaRPr lang="en-US" dirty="0" smtClean="0">
              <a:solidFill>
                <a:srgbClr val="87CB3D"/>
              </a:solidFill>
            </a:endParaRPr>
          </a:p>
          <a:p>
            <a:pPr algn="l" rtl="0">
              <a:buFont typeface="Wingdings" pitchFamily="2" charset="2"/>
              <a:buChar char="q"/>
            </a:pPr>
            <a:endParaRPr lang="en-US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Because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hypoestrogenism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is a significant risk factor for bone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loss, bone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mineral density (BMD) testing should be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considered in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hypoestrogenic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states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 rtl="0">
              <a:buFont typeface="Wingdings" pitchFamily="2" charset="2"/>
              <a:buChar char="q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0105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Etiologies causing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 err="1">
                <a:solidFill>
                  <a:srgbClr val="C00000"/>
                </a:solidFill>
              </a:rPr>
              <a:t>hypogonadotropic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hypogonadism</a:t>
            </a:r>
            <a:endParaRPr lang="fa-IR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sz="4000" dirty="0"/>
              <a:t> </a:t>
            </a:r>
            <a:r>
              <a:rPr lang="en-US" sz="4000" dirty="0">
                <a:solidFill>
                  <a:srgbClr val="FFFF00"/>
                </a:solidFill>
              </a:rPr>
              <a:t>Self-limited delayed </a:t>
            </a:r>
            <a:r>
              <a:rPr lang="en-US" sz="4000" dirty="0" smtClean="0">
                <a:solidFill>
                  <a:srgbClr val="FFFF00"/>
                </a:solidFill>
              </a:rPr>
              <a:t>puberty/CDGP</a:t>
            </a:r>
          </a:p>
          <a:p>
            <a:pPr marL="0" indent="0" algn="l" rtl="0">
              <a:buNone/>
            </a:pPr>
            <a:endParaRPr lang="en-US" sz="4000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sz="4000" dirty="0"/>
              <a:t> </a:t>
            </a:r>
            <a:r>
              <a:rPr lang="en-US" sz="4000" dirty="0">
                <a:solidFill>
                  <a:srgbClr val="FF6600"/>
                </a:solidFill>
              </a:rPr>
              <a:t>Functional </a:t>
            </a:r>
            <a:r>
              <a:rPr lang="en-US" sz="4000" dirty="0" err="1">
                <a:solidFill>
                  <a:srgbClr val="FF6600"/>
                </a:solidFill>
              </a:rPr>
              <a:t>hypogonadotropic</a:t>
            </a:r>
            <a:r>
              <a:rPr lang="en-US" sz="4000" dirty="0">
                <a:solidFill>
                  <a:srgbClr val="FF6600"/>
                </a:solidFill>
              </a:rPr>
              <a:t> </a:t>
            </a:r>
            <a:r>
              <a:rPr lang="en-US" sz="4000" dirty="0" smtClean="0">
                <a:solidFill>
                  <a:srgbClr val="FF6600"/>
                </a:solidFill>
              </a:rPr>
              <a:t>  </a:t>
            </a:r>
            <a:r>
              <a:rPr lang="en-US" sz="4000" dirty="0" err="1" smtClean="0">
                <a:solidFill>
                  <a:srgbClr val="FF6600"/>
                </a:solidFill>
              </a:rPr>
              <a:t>hypogonadism</a:t>
            </a:r>
            <a:endParaRPr lang="en-US" sz="4000" dirty="0" smtClean="0">
              <a:solidFill>
                <a:srgbClr val="FF6600"/>
              </a:solidFill>
            </a:endParaRPr>
          </a:p>
          <a:p>
            <a:pPr marL="0" indent="0" algn="l" rtl="0">
              <a:buNone/>
            </a:pPr>
            <a:endParaRPr lang="fa-IR" sz="4000" dirty="0"/>
          </a:p>
        </p:txBody>
      </p:sp>
    </p:spTree>
    <p:extLst>
      <p:ext uri="{BB962C8B-B14F-4D97-AF65-F5344CB8AC3E}">
        <p14:creationId xmlns:p14="http://schemas.microsoft.com/office/powerpoint/2010/main" val="14828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50" y="1196752"/>
            <a:ext cx="8676697" cy="446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58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Functional </a:t>
            </a:r>
            <a:r>
              <a:rPr lang="en-US" dirty="0" err="1">
                <a:solidFill>
                  <a:srgbClr val="C00000"/>
                </a:solidFill>
              </a:rPr>
              <a:t>hypogonadotropic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hypogonadism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>
                <a:solidFill>
                  <a:srgbClr val="FFFF00"/>
                </a:solidFill>
              </a:rPr>
              <a:t> In a suspicion of FHA, review of the growth </a:t>
            </a:r>
            <a:r>
              <a:rPr lang="en-US" dirty="0" smtClean="0">
                <a:solidFill>
                  <a:srgbClr val="FFFF00"/>
                </a:solidFill>
              </a:rPr>
              <a:t>curves (typically </a:t>
            </a:r>
            <a:r>
              <a:rPr lang="en-US" dirty="0">
                <a:solidFill>
                  <a:srgbClr val="FFFF00"/>
                </a:solidFill>
              </a:rPr>
              <a:t>weight loss and sometimes stunted </a:t>
            </a:r>
            <a:r>
              <a:rPr lang="en-US" dirty="0" smtClean="0">
                <a:solidFill>
                  <a:srgbClr val="FFFF00"/>
                </a:solidFill>
              </a:rPr>
              <a:t>growth) and </a:t>
            </a:r>
            <a:r>
              <a:rPr lang="en-US" dirty="0">
                <a:solidFill>
                  <a:srgbClr val="FFFF00"/>
                </a:solidFill>
              </a:rPr>
              <a:t>a careful evaluation for psychosocial </a:t>
            </a:r>
            <a:r>
              <a:rPr lang="en-US" dirty="0" smtClean="0">
                <a:solidFill>
                  <a:srgbClr val="FFFF00"/>
                </a:solidFill>
              </a:rPr>
              <a:t>influences are </a:t>
            </a:r>
            <a:r>
              <a:rPr lang="en-US" dirty="0" smtClean="0">
                <a:solidFill>
                  <a:srgbClr val="FFFF00"/>
                </a:solidFill>
              </a:rPr>
              <a:t>essential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solidFill>
                  <a:srgbClr val="482400"/>
                </a:solidFill>
              </a:rPr>
              <a:t>Chronic </a:t>
            </a:r>
            <a:r>
              <a:rPr lang="en-US" dirty="0">
                <a:solidFill>
                  <a:srgbClr val="482400"/>
                </a:solidFill>
              </a:rPr>
              <a:t>diseases have to be ruled </a:t>
            </a:r>
            <a:r>
              <a:rPr lang="en-US" dirty="0" smtClean="0">
                <a:solidFill>
                  <a:srgbClr val="482400"/>
                </a:solidFill>
              </a:rPr>
              <a:t>out</a:t>
            </a:r>
          </a:p>
          <a:p>
            <a:pPr algn="l" rtl="0">
              <a:buFont typeface="Wingdings" pitchFamily="2" charset="2"/>
              <a:buChar char="q"/>
            </a:pPr>
            <a:endParaRPr lang="en-US" dirty="0"/>
          </a:p>
          <a:p>
            <a:pPr algn="l" rtl="0">
              <a:buFont typeface="Wingdings" pitchFamily="2" charset="2"/>
              <a:buChar char="q"/>
            </a:pPr>
            <a:r>
              <a:rPr lang="en-US" dirty="0">
                <a:solidFill>
                  <a:srgbClr val="87CB3D"/>
                </a:solidFill>
              </a:rPr>
              <a:t>Laboratory parameters typically reveal low or </a:t>
            </a:r>
            <a:r>
              <a:rPr lang="en-US" dirty="0" smtClean="0">
                <a:solidFill>
                  <a:srgbClr val="87CB3D"/>
                </a:solidFill>
              </a:rPr>
              <a:t>low-normal serum </a:t>
            </a:r>
            <a:r>
              <a:rPr lang="en-US" dirty="0">
                <a:solidFill>
                  <a:srgbClr val="87CB3D"/>
                </a:solidFill>
              </a:rPr>
              <a:t>LH and normal FSH (usually higher than LH) </a:t>
            </a:r>
            <a:r>
              <a:rPr lang="en-US" dirty="0" smtClean="0">
                <a:solidFill>
                  <a:srgbClr val="87CB3D"/>
                </a:solidFill>
              </a:rPr>
              <a:t>levels</a:t>
            </a:r>
          </a:p>
          <a:p>
            <a:pPr algn="l" rtl="0">
              <a:buFont typeface="Wingdings" pitchFamily="2" charset="2"/>
              <a:buChar char="q"/>
            </a:pPr>
            <a:endParaRPr lang="en-US" dirty="0"/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Serum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E2 is typically &lt; 50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pg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/mL (184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pmol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/L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), but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acute gonadotropin response to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GnRH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stimulation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is preserved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(defined as a two- or three-fold rise in LH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and FSH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compared with baseline levels)</a:t>
            </a:r>
            <a:endParaRPr lang="fa-I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2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Functional </a:t>
            </a:r>
            <a:r>
              <a:rPr lang="en-US" dirty="0" err="1">
                <a:solidFill>
                  <a:srgbClr val="C00000"/>
                </a:solidFill>
              </a:rPr>
              <a:t>hypogonadotropic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hypogonadism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in </a:t>
            </a:r>
            <a:r>
              <a:rPr lang="en-US" dirty="0" smtClean="0">
                <a:solidFill>
                  <a:srgbClr val="FFFF00"/>
                </a:solidFill>
              </a:rPr>
              <a:t>females with </a:t>
            </a:r>
            <a:r>
              <a:rPr lang="en-US" dirty="0">
                <a:solidFill>
                  <a:srgbClr val="FFFF00"/>
                </a:solidFill>
              </a:rPr>
              <a:t>E2 consistently lower than 20 </a:t>
            </a:r>
            <a:r>
              <a:rPr lang="en-US" dirty="0" err="1">
                <a:solidFill>
                  <a:srgbClr val="FFFF00"/>
                </a:solidFill>
              </a:rPr>
              <a:t>pg</a:t>
            </a:r>
            <a:r>
              <a:rPr lang="en-US" dirty="0">
                <a:solidFill>
                  <a:srgbClr val="FFFF00"/>
                </a:solidFill>
              </a:rPr>
              <a:t>/mL (73 </a:t>
            </a:r>
            <a:r>
              <a:rPr lang="en-US" dirty="0" err="1">
                <a:solidFill>
                  <a:srgbClr val="FFFF00"/>
                </a:solidFill>
              </a:rPr>
              <a:t>pmol</a:t>
            </a:r>
            <a:r>
              <a:rPr lang="en-US" dirty="0">
                <a:solidFill>
                  <a:srgbClr val="FFFF00"/>
                </a:solidFill>
              </a:rPr>
              <a:t>/L</a:t>
            </a:r>
            <a:r>
              <a:rPr lang="en-US" dirty="0" smtClean="0">
                <a:solidFill>
                  <a:srgbClr val="FFFF00"/>
                </a:solidFill>
              </a:rPr>
              <a:t>), the </a:t>
            </a:r>
            <a:r>
              <a:rPr lang="en-US" dirty="0">
                <a:solidFill>
                  <a:srgbClr val="FFFF00"/>
                </a:solidFill>
              </a:rPr>
              <a:t>response to </a:t>
            </a:r>
            <a:r>
              <a:rPr lang="en-US" dirty="0" err="1">
                <a:solidFill>
                  <a:srgbClr val="FFFF00"/>
                </a:solidFill>
              </a:rPr>
              <a:t>GnRH</a:t>
            </a:r>
            <a:r>
              <a:rPr lang="en-US" dirty="0">
                <a:solidFill>
                  <a:srgbClr val="FFFF00"/>
                </a:solidFill>
              </a:rPr>
              <a:t> is the only feature that </a:t>
            </a:r>
            <a:r>
              <a:rPr lang="en-US" dirty="0" smtClean="0">
                <a:solidFill>
                  <a:srgbClr val="FFFF00"/>
                </a:solidFill>
              </a:rPr>
              <a:t>may differentiate </a:t>
            </a:r>
            <a:r>
              <a:rPr lang="en-US" dirty="0">
                <a:solidFill>
                  <a:srgbClr val="FFFF00"/>
                </a:solidFill>
              </a:rPr>
              <a:t>FHA from other types of </a:t>
            </a:r>
            <a:r>
              <a:rPr lang="en-US" dirty="0" err="1" smtClean="0">
                <a:solidFill>
                  <a:srgbClr val="FFFF00"/>
                </a:solidFill>
              </a:rPr>
              <a:t>hypogonadotropic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hypogonadism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</a:p>
          <a:p>
            <a:pPr algn="l" rtl="0">
              <a:buFont typeface="Wingdings" pitchFamily="2" charset="2"/>
              <a:buChar char="q"/>
            </a:pPr>
            <a:endParaRPr lang="en-US" dirty="0"/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solidFill>
                  <a:srgbClr val="000066"/>
                </a:solidFill>
              </a:rPr>
              <a:t>If </a:t>
            </a:r>
            <a:r>
              <a:rPr lang="en-US" dirty="0">
                <a:solidFill>
                  <a:srgbClr val="000066"/>
                </a:solidFill>
              </a:rPr>
              <a:t>no evident reason (e.g. weight </a:t>
            </a:r>
            <a:r>
              <a:rPr lang="en-US" dirty="0" smtClean="0">
                <a:solidFill>
                  <a:srgbClr val="000066"/>
                </a:solidFill>
              </a:rPr>
              <a:t>loss) for </a:t>
            </a:r>
            <a:r>
              <a:rPr lang="en-US" dirty="0">
                <a:solidFill>
                  <a:srgbClr val="000066"/>
                </a:solidFill>
              </a:rPr>
              <a:t>amenorrhea exists, a </a:t>
            </a:r>
            <a:r>
              <a:rPr lang="en-US" dirty="0" err="1">
                <a:solidFill>
                  <a:srgbClr val="000066"/>
                </a:solidFill>
              </a:rPr>
              <a:t>GnRH</a:t>
            </a:r>
            <a:r>
              <a:rPr lang="en-US" dirty="0">
                <a:solidFill>
                  <a:srgbClr val="000066"/>
                </a:solidFill>
              </a:rPr>
              <a:t> stimulation test </a:t>
            </a:r>
            <a:r>
              <a:rPr lang="en-US" dirty="0" smtClean="0">
                <a:solidFill>
                  <a:srgbClr val="000066"/>
                </a:solidFill>
              </a:rPr>
              <a:t>should be considered</a:t>
            </a:r>
            <a:endParaRPr lang="fa-IR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4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Functional </a:t>
            </a:r>
            <a:r>
              <a:rPr lang="en-US" dirty="0" err="1">
                <a:solidFill>
                  <a:srgbClr val="C00000"/>
                </a:solidFill>
              </a:rPr>
              <a:t>hypogonadotropic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hypogonadism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In FHA, TSH and </a:t>
            </a:r>
            <a:r>
              <a:rPr lang="en-US" dirty="0" smtClean="0">
                <a:solidFill>
                  <a:srgbClr val="FFFF00"/>
                </a:solidFill>
              </a:rPr>
              <a:t>FT4 are </a:t>
            </a:r>
            <a:r>
              <a:rPr lang="en-US" dirty="0">
                <a:solidFill>
                  <a:srgbClr val="FFFF00"/>
                </a:solidFill>
              </a:rPr>
              <a:t>in the lower range of normal, similar to that seen </a:t>
            </a:r>
            <a:r>
              <a:rPr lang="en-US" dirty="0" smtClean="0">
                <a:solidFill>
                  <a:srgbClr val="FFFF00"/>
                </a:solidFill>
              </a:rPr>
              <a:t>in any </a:t>
            </a:r>
            <a:r>
              <a:rPr lang="en-US" dirty="0">
                <a:solidFill>
                  <a:srgbClr val="FFFF00"/>
                </a:solidFill>
              </a:rPr>
              <a:t>chronic </a:t>
            </a:r>
            <a:r>
              <a:rPr lang="en-US" dirty="0" smtClean="0">
                <a:solidFill>
                  <a:srgbClr val="FFFF00"/>
                </a:solidFill>
              </a:rPr>
              <a:t>illness</a:t>
            </a:r>
          </a:p>
          <a:p>
            <a:pPr algn="l" rtl="0">
              <a:buFont typeface="Wingdings" pitchFamily="2" charset="2"/>
              <a:buChar char="q"/>
            </a:pPr>
            <a:endParaRPr lang="en-US" dirty="0"/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solidFill>
                  <a:srgbClr val="000066"/>
                </a:solidFill>
              </a:rPr>
              <a:t>The </a:t>
            </a:r>
            <a:r>
              <a:rPr lang="en-US" dirty="0">
                <a:solidFill>
                  <a:srgbClr val="000066"/>
                </a:solidFill>
              </a:rPr>
              <a:t>increase in cortisol secretion is </a:t>
            </a:r>
            <a:r>
              <a:rPr lang="en-US" dirty="0" smtClean="0">
                <a:solidFill>
                  <a:srgbClr val="000066"/>
                </a:solidFill>
              </a:rPr>
              <a:t>less than </a:t>
            </a:r>
            <a:r>
              <a:rPr lang="en-US" dirty="0">
                <a:solidFill>
                  <a:srgbClr val="000066"/>
                </a:solidFill>
              </a:rPr>
              <a:t>that seen in Cushing’s syndrome, and the </a:t>
            </a:r>
            <a:r>
              <a:rPr lang="en-US" dirty="0" smtClean="0">
                <a:solidFill>
                  <a:srgbClr val="000066"/>
                </a:solidFill>
              </a:rPr>
              <a:t>circadian pattern </a:t>
            </a:r>
            <a:r>
              <a:rPr lang="en-US" dirty="0">
                <a:solidFill>
                  <a:srgbClr val="000066"/>
                </a:solidFill>
              </a:rPr>
              <a:t>is </a:t>
            </a:r>
            <a:r>
              <a:rPr lang="en-US" dirty="0" smtClean="0">
                <a:solidFill>
                  <a:srgbClr val="000066"/>
                </a:solidFill>
              </a:rPr>
              <a:t>preserved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>
                <a:solidFill>
                  <a:srgbClr val="482400"/>
                </a:solidFill>
              </a:rPr>
              <a:t>In patients with FHA and </a:t>
            </a:r>
            <a:r>
              <a:rPr lang="en-US" dirty="0" smtClean="0">
                <a:solidFill>
                  <a:srgbClr val="482400"/>
                </a:solidFill>
              </a:rPr>
              <a:t>underlying polycystic </a:t>
            </a:r>
            <a:r>
              <a:rPr lang="en-US" dirty="0">
                <a:solidFill>
                  <a:srgbClr val="482400"/>
                </a:solidFill>
              </a:rPr>
              <a:t>ovary syndrome (PCOS), LH and FSH may </a:t>
            </a:r>
            <a:r>
              <a:rPr lang="en-US" dirty="0" smtClean="0">
                <a:solidFill>
                  <a:srgbClr val="482400"/>
                </a:solidFill>
              </a:rPr>
              <a:t>be normal</a:t>
            </a:r>
            <a:r>
              <a:rPr lang="en-US" dirty="0">
                <a:solidFill>
                  <a:srgbClr val="482400"/>
                </a:solidFill>
              </a:rPr>
              <a:t>, E2 low and LH/FSH ratio elevated</a:t>
            </a:r>
            <a:endParaRPr lang="fa-IR" dirty="0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4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Congenital </a:t>
            </a:r>
            <a:r>
              <a:rPr lang="en-US" dirty="0" err="1">
                <a:solidFill>
                  <a:srgbClr val="C00000"/>
                </a:solidFill>
              </a:rPr>
              <a:t>hypogonadotropic</a:t>
            </a: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 err="1" smtClean="0">
                <a:solidFill>
                  <a:srgbClr val="C00000"/>
                </a:solidFill>
              </a:rPr>
              <a:t>hypogonadism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characterized by absent or </a:t>
            </a:r>
            <a:r>
              <a:rPr lang="en-US" dirty="0" smtClean="0">
                <a:solidFill>
                  <a:srgbClr val="FFFF00"/>
                </a:solidFill>
              </a:rPr>
              <a:t>incomplete puberty </a:t>
            </a:r>
            <a:r>
              <a:rPr lang="en-US" dirty="0" smtClean="0">
                <a:solidFill>
                  <a:srgbClr val="FFFF00"/>
                </a:solidFill>
              </a:rPr>
              <a:t>affecting </a:t>
            </a:r>
            <a:r>
              <a:rPr lang="en-US" dirty="0">
                <a:solidFill>
                  <a:srgbClr val="FFFF00"/>
                </a:solidFill>
              </a:rPr>
              <a:t>approximately 10 to </a:t>
            </a:r>
            <a:r>
              <a:rPr lang="en-US" dirty="0" smtClean="0">
                <a:solidFill>
                  <a:srgbClr val="FFFF00"/>
                </a:solidFill>
              </a:rPr>
              <a:t>20% of </a:t>
            </a:r>
            <a:r>
              <a:rPr lang="en-US" dirty="0">
                <a:solidFill>
                  <a:srgbClr val="FFFF00"/>
                </a:solidFill>
              </a:rPr>
              <a:t>adolescent girls with pubertal </a:t>
            </a:r>
            <a:r>
              <a:rPr lang="en-US" dirty="0" smtClean="0">
                <a:solidFill>
                  <a:srgbClr val="FFFF00"/>
                </a:solidFill>
              </a:rPr>
              <a:t>delay</a:t>
            </a:r>
          </a:p>
          <a:p>
            <a:pPr algn="l" rtl="0">
              <a:buFont typeface="Wingdings" pitchFamily="2" charset="2"/>
              <a:buChar char="q"/>
            </a:pPr>
            <a:endParaRPr lang="en-US" dirty="0"/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482400"/>
                </a:solidFill>
              </a:rPr>
              <a:t>CHH is termed ‘isolated’ when no anatomical </a:t>
            </a:r>
            <a:r>
              <a:rPr lang="en-US" dirty="0" smtClean="0">
                <a:solidFill>
                  <a:srgbClr val="482400"/>
                </a:solidFill>
              </a:rPr>
              <a:t>defects are found. </a:t>
            </a:r>
            <a:r>
              <a:rPr lang="en-US" dirty="0">
                <a:solidFill>
                  <a:srgbClr val="482400"/>
                </a:solidFill>
              </a:rPr>
              <a:t>Isolated CHH is typically associated </a:t>
            </a:r>
            <a:r>
              <a:rPr lang="en-US" dirty="0" smtClean="0">
                <a:solidFill>
                  <a:srgbClr val="482400"/>
                </a:solidFill>
              </a:rPr>
              <a:t>with normal </a:t>
            </a:r>
            <a:r>
              <a:rPr lang="en-US" dirty="0">
                <a:solidFill>
                  <a:srgbClr val="482400"/>
                </a:solidFill>
              </a:rPr>
              <a:t>olfactory and </a:t>
            </a:r>
            <a:r>
              <a:rPr lang="en-US" dirty="0" err="1">
                <a:solidFill>
                  <a:srgbClr val="482400"/>
                </a:solidFill>
              </a:rPr>
              <a:t>GnRH</a:t>
            </a:r>
            <a:r>
              <a:rPr lang="en-US" dirty="0">
                <a:solidFill>
                  <a:srgbClr val="482400"/>
                </a:solidFill>
              </a:rPr>
              <a:t> neuronal development </a:t>
            </a:r>
            <a:r>
              <a:rPr lang="en-US" dirty="0" smtClean="0">
                <a:solidFill>
                  <a:srgbClr val="482400"/>
                </a:solidFill>
              </a:rPr>
              <a:t>but impaired </a:t>
            </a:r>
            <a:r>
              <a:rPr lang="en-US" dirty="0">
                <a:solidFill>
                  <a:srgbClr val="482400"/>
                </a:solidFill>
              </a:rPr>
              <a:t>regulation of </a:t>
            </a:r>
            <a:r>
              <a:rPr lang="en-US" dirty="0" err="1">
                <a:solidFill>
                  <a:srgbClr val="482400"/>
                </a:solidFill>
              </a:rPr>
              <a:t>GnRH</a:t>
            </a:r>
            <a:r>
              <a:rPr lang="en-US" dirty="0">
                <a:solidFill>
                  <a:srgbClr val="482400"/>
                </a:solidFill>
              </a:rPr>
              <a:t> secretion</a:t>
            </a:r>
            <a:endParaRPr lang="fa-IR" dirty="0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1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Congenital </a:t>
            </a:r>
            <a:r>
              <a:rPr lang="en-US" dirty="0" err="1">
                <a:solidFill>
                  <a:srgbClr val="C00000"/>
                </a:solidFill>
              </a:rPr>
              <a:t>hypogonadotropic</a:t>
            </a: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 err="1">
                <a:solidFill>
                  <a:srgbClr val="C00000"/>
                </a:solidFill>
              </a:rPr>
              <a:t>hypogonadism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038600" cy="4281339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err="1">
                <a:solidFill>
                  <a:srgbClr val="FFFF00"/>
                </a:solidFill>
              </a:rPr>
              <a:t>Kallmann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syndrome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smtClean="0">
                <a:solidFill>
                  <a:srgbClr val="000066"/>
                </a:solidFill>
              </a:rPr>
              <a:t>mirror movements </a:t>
            </a:r>
            <a:r>
              <a:rPr lang="en-US" dirty="0">
                <a:solidFill>
                  <a:srgbClr val="000066"/>
                </a:solidFill>
              </a:rPr>
              <a:t>(</a:t>
            </a:r>
            <a:r>
              <a:rPr lang="en-US" dirty="0" err="1" smtClean="0">
                <a:solidFill>
                  <a:srgbClr val="000066"/>
                </a:solidFill>
              </a:rPr>
              <a:t>synkinesis</a:t>
            </a:r>
            <a:r>
              <a:rPr lang="en-US" dirty="0" smtClean="0">
                <a:solidFill>
                  <a:srgbClr val="000066"/>
                </a:solidFill>
              </a:rPr>
              <a:t>)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solidFill>
                  <a:srgbClr val="482400"/>
                </a:solidFill>
              </a:rPr>
              <a:t>unilateral </a:t>
            </a:r>
            <a:r>
              <a:rPr lang="en-US" dirty="0">
                <a:solidFill>
                  <a:srgbClr val="482400"/>
                </a:solidFill>
              </a:rPr>
              <a:t>renal </a:t>
            </a:r>
            <a:r>
              <a:rPr lang="en-US" dirty="0" smtClean="0">
                <a:solidFill>
                  <a:srgbClr val="482400"/>
                </a:solidFill>
              </a:rPr>
              <a:t>agenesis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Eye movement disorders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err="1" smtClean="0">
                <a:solidFill>
                  <a:srgbClr val="87CB3D"/>
                </a:solidFill>
              </a:rPr>
              <a:t>sensorineural</a:t>
            </a:r>
            <a:r>
              <a:rPr lang="en-US" dirty="0" smtClean="0">
                <a:solidFill>
                  <a:srgbClr val="87CB3D"/>
                </a:solidFill>
              </a:rPr>
              <a:t> </a:t>
            </a:r>
            <a:r>
              <a:rPr lang="en-US" dirty="0">
                <a:solidFill>
                  <a:srgbClr val="87CB3D"/>
                </a:solidFill>
              </a:rPr>
              <a:t>hearing </a:t>
            </a:r>
            <a:r>
              <a:rPr lang="en-US" dirty="0" smtClean="0">
                <a:solidFill>
                  <a:srgbClr val="87CB3D"/>
                </a:solidFill>
              </a:rPr>
              <a:t>loss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>
            <a:normAutofit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sz="2600" dirty="0">
                <a:solidFill>
                  <a:srgbClr val="000066"/>
                </a:solidFill>
              </a:rPr>
              <a:t>Midline brain defects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600" dirty="0">
                <a:solidFill>
                  <a:srgbClr val="482400"/>
                </a:solidFill>
              </a:rPr>
              <a:t>cleft lip/palate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600" dirty="0">
                <a:solidFill>
                  <a:srgbClr val="87CB3D"/>
                </a:solidFill>
              </a:rPr>
              <a:t>dental agenesis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Skeletal defects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600" dirty="0">
                <a:solidFill>
                  <a:srgbClr val="FFFF00"/>
                </a:solidFill>
              </a:rPr>
              <a:t>cardiovascular defects</a:t>
            </a:r>
            <a:endParaRPr lang="fa-IR" sz="2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5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Syndromes associated with CHH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CHARGE (</a:t>
            </a:r>
            <a:r>
              <a:rPr lang="en-US" dirty="0" err="1">
                <a:solidFill>
                  <a:srgbClr val="FFFF00"/>
                </a:solidFill>
              </a:rPr>
              <a:t>coloboma</a:t>
            </a:r>
            <a:r>
              <a:rPr lang="en-US" dirty="0">
                <a:solidFill>
                  <a:srgbClr val="FFFF00"/>
                </a:solidFill>
              </a:rPr>
              <a:t>, heart </a:t>
            </a:r>
            <a:r>
              <a:rPr lang="en-US" dirty="0" smtClean="0">
                <a:solidFill>
                  <a:srgbClr val="FFFF00"/>
                </a:solidFill>
              </a:rPr>
              <a:t>malformations, atresia </a:t>
            </a:r>
            <a:r>
              <a:rPr lang="en-US" dirty="0">
                <a:solidFill>
                  <a:srgbClr val="FFFF00"/>
                </a:solidFill>
              </a:rPr>
              <a:t>of the </a:t>
            </a:r>
            <a:r>
              <a:rPr lang="en-US" dirty="0" err="1">
                <a:solidFill>
                  <a:srgbClr val="FFFF00"/>
                </a:solidFill>
              </a:rPr>
              <a:t>choanae</a:t>
            </a:r>
            <a:r>
              <a:rPr lang="en-US" dirty="0">
                <a:solidFill>
                  <a:srgbClr val="FFFF00"/>
                </a:solidFill>
              </a:rPr>
              <a:t>, retardation of growth </a:t>
            </a:r>
            <a:r>
              <a:rPr lang="en-US" dirty="0" smtClean="0">
                <a:solidFill>
                  <a:srgbClr val="FFFF00"/>
                </a:solidFill>
              </a:rPr>
              <a:t>and development</a:t>
            </a:r>
            <a:r>
              <a:rPr lang="en-US" dirty="0">
                <a:solidFill>
                  <a:srgbClr val="FFFF00"/>
                </a:solidFill>
              </a:rPr>
              <a:t>, genital anomalies, ear anomalies, </a:t>
            </a:r>
            <a:r>
              <a:rPr lang="en-US" dirty="0" smtClean="0">
                <a:solidFill>
                  <a:srgbClr val="FFFF00"/>
                </a:solidFill>
              </a:rPr>
              <a:t>olfactory bulb </a:t>
            </a:r>
            <a:r>
              <a:rPr lang="en-US" dirty="0">
                <a:solidFill>
                  <a:srgbClr val="FFFF00"/>
                </a:solidFill>
              </a:rPr>
              <a:t>aplasia) </a:t>
            </a:r>
            <a:r>
              <a:rPr lang="en-US" dirty="0" smtClean="0">
                <a:solidFill>
                  <a:srgbClr val="FFFF00"/>
                </a:solidFill>
              </a:rPr>
              <a:t>syndrome</a:t>
            </a:r>
            <a:endParaRPr lang="en-US" dirty="0">
              <a:solidFill>
                <a:srgbClr val="FFFF00"/>
              </a:solidFill>
            </a:endParaRPr>
          </a:p>
          <a:p>
            <a:pPr marL="0" indent="0" algn="l" rtl="0">
              <a:buNone/>
            </a:pPr>
            <a:endParaRPr lang="en-US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0066"/>
                </a:solidFill>
              </a:rPr>
              <a:t>4H (</a:t>
            </a:r>
            <a:r>
              <a:rPr lang="en-US" dirty="0" err="1" smtClean="0">
                <a:solidFill>
                  <a:srgbClr val="000066"/>
                </a:solidFill>
              </a:rPr>
              <a:t>hypomyelination</a:t>
            </a:r>
            <a:r>
              <a:rPr lang="en-US" dirty="0">
                <a:solidFill>
                  <a:srgbClr val="000066"/>
                </a:solidFill>
              </a:rPr>
              <a:t>, </a:t>
            </a:r>
            <a:r>
              <a:rPr lang="en-US" dirty="0" err="1">
                <a:solidFill>
                  <a:srgbClr val="000066"/>
                </a:solidFill>
              </a:rPr>
              <a:t>hypogonadotropic</a:t>
            </a:r>
            <a:r>
              <a:rPr lang="en-US" dirty="0">
                <a:solidFill>
                  <a:srgbClr val="000066"/>
                </a:solidFill>
              </a:rPr>
              <a:t> </a:t>
            </a:r>
            <a:r>
              <a:rPr lang="en-US" dirty="0" err="1">
                <a:solidFill>
                  <a:srgbClr val="000066"/>
                </a:solidFill>
              </a:rPr>
              <a:t>hypogonadism</a:t>
            </a:r>
            <a:r>
              <a:rPr lang="en-US" dirty="0">
                <a:solidFill>
                  <a:srgbClr val="000066"/>
                </a:solidFill>
              </a:rPr>
              <a:t> </a:t>
            </a:r>
            <a:r>
              <a:rPr lang="en-US" dirty="0" smtClean="0">
                <a:solidFill>
                  <a:srgbClr val="000066"/>
                </a:solidFill>
              </a:rPr>
              <a:t>and </a:t>
            </a:r>
            <a:r>
              <a:rPr lang="en-US" dirty="0" err="1" smtClean="0">
                <a:solidFill>
                  <a:srgbClr val="000066"/>
                </a:solidFill>
              </a:rPr>
              <a:t>hypodontia</a:t>
            </a:r>
            <a:r>
              <a:rPr lang="en-US" dirty="0">
                <a:solidFill>
                  <a:srgbClr val="000066"/>
                </a:solidFill>
              </a:rPr>
              <a:t>) syndrome</a:t>
            </a:r>
            <a:endParaRPr lang="fa-IR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5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Syndromes associated with CHH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err="1">
                <a:solidFill>
                  <a:srgbClr val="FFFF00"/>
                </a:solidFill>
              </a:rPr>
              <a:t>Waardenburg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syndrome</a:t>
            </a:r>
          </a:p>
          <a:p>
            <a:pPr marL="0" indent="0" algn="l" rtl="0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000066"/>
                </a:solidFill>
              </a:rPr>
              <a:t>Mutations in NR0B1 </a:t>
            </a:r>
            <a:r>
              <a:rPr lang="en-US" dirty="0" smtClean="0">
                <a:solidFill>
                  <a:srgbClr val="000066"/>
                </a:solidFill>
              </a:rPr>
              <a:t>cause congenital </a:t>
            </a:r>
            <a:r>
              <a:rPr lang="en-US" dirty="0">
                <a:solidFill>
                  <a:srgbClr val="000066"/>
                </a:solidFill>
              </a:rPr>
              <a:t>X-linked adrenal hypoplasia that is </a:t>
            </a:r>
            <a:r>
              <a:rPr lang="en-US" dirty="0" smtClean="0">
                <a:solidFill>
                  <a:srgbClr val="000066"/>
                </a:solidFill>
              </a:rPr>
              <a:t>associated with </a:t>
            </a:r>
            <a:r>
              <a:rPr lang="en-US" dirty="0" err="1">
                <a:solidFill>
                  <a:srgbClr val="000066"/>
                </a:solidFill>
              </a:rPr>
              <a:t>hypogonadotropic</a:t>
            </a:r>
            <a:r>
              <a:rPr lang="en-US" dirty="0">
                <a:solidFill>
                  <a:srgbClr val="000066"/>
                </a:solidFill>
              </a:rPr>
              <a:t> </a:t>
            </a:r>
            <a:r>
              <a:rPr lang="en-US" dirty="0" err="1">
                <a:solidFill>
                  <a:srgbClr val="000066"/>
                </a:solidFill>
              </a:rPr>
              <a:t>hypogonadism</a:t>
            </a:r>
            <a:r>
              <a:rPr lang="en-US" dirty="0">
                <a:solidFill>
                  <a:srgbClr val="000066"/>
                </a:solidFill>
              </a:rPr>
              <a:t> </a:t>
            </a:r>
            <a:endParaRPr lang="en-US" dirty="0" smtClean="0">
              <a:solidFill>
                <a:srgbClr val="000066"/>
              </a:solidFill>
            </a:endParaRPr>
          </a:p>
          <a:p>
            <a:pPr marL="0" indent="0" algn="l" rtl="0">
              <a:buNone/>
            </a:pPr>
            <a:endParaRPr lang="en-US" dirty="0">
              <a:solidFill>
                <a:srgbClr val="000066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solidFill>
                  <a:srgbClr val="4C004C"/>
                </a:solidFill>
              </a:rPr>
              <a:t>Mutations in the </a:t>
            </a:r>
            <a:r>
              <a:rPr lang="en-US" dirty="0" err="1">
                <a:solidFill>
                  <a:srgbClr val="4C004C"/>
                </a:solidFill>
              </a:rPr>
              <a:t>leptin</a:t>
            </a:r>
            <a:r>
              <a:rPr lang="en-US" dirty="0">
                <a:solidFill>
                  <a:srgbClr val="4C004C"/>
                </a:solidFill>
              </a:rPr>
              <a:t>-receptor gene (LEPR) cause </a:t>
            </a:r>
            <a:r>
              <a:rPr lang="en-US" dirty="0" err="1">
                <a:solidFill>
                  <a:srgbClr val="4C004C"/>
                </a:solidFill>
              </a:rPr>
              <a:t>hyperphagia</a:t>
            </a:r>
            <a:r>
              <a:rPr lang="en-US" dirty="0">
                <a:solidFill>
                  <a:srgbClr val="4C004C"/>
                </a:solidFill>
              </a:rPr>
              <a:t>, </a:t>
            </a:r>
            <a:r>
              <a:rPr lang="en-US" dirty="0" smtClean="0">
                <a:solidFill>
                  <a:srgbClr val="4C004C"/>
                </a:solidFill>
              </a:rPr>
              <a:t>severe obesity</a:t>
            </a:r>
            <a:r>
              <a:rPr lang="en-US" dirty="0">
                <a:solidFill>
                  <a:srgbClr val="4C004C"/>
                </a:solidFill>
              </a:rPr>
              <a:t>, alterations in immune function, delayed </a:t>
            </a:r>
            <a:r>
              <a:rPr lang="en-US" dirty="0" smtClean="0">
                <a:solidFill>
                  <a:srgbClr val="4C004C"/>
                </a:solidFill>
              </a:rPr>
              <a:t>puberty and </a:t>
            </a:r>
            <a:r>
              <a:rPr lang="en-US" dirty="0" err="1">
                <a:solidFill>
                  <a:srgbClr val="4C004C"/>
                </a:solidFill>
              </a:rPr>
              <a:t>hypogonadotropic</a:t>
            </a:r>
            <a:r>
              <a:rPr lang="en-US" dirty="0">
                <a:solidFill>
                  <a:srgbClr val="4C004C"/>
                </a:solidFill>
              </a:rPr>
              <a:t> </a:t>
            </a:r>
            <a:r>
              <a:rPr lang="en-US" dirty="0" err="1">
                <a:solidFill>
                  <a:srgbClr val="4C004C"/>
                </a:solidFill>
              </a:rPr>
              <a:t>hypogonadism</a:t>
            </a:r>
            <a:endParaRPr lang="fa-IR" dirty="0">
              <a:solidFill>
                <a:srgbClr val="4C00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87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Primary amenorrhea</a:t>
            </a:r>
            <a:endParaRPr lang="fa-IR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Primary amenorrhea is </a:t>
            </a:r>
            <a:r>
              <a:rPr lang="en-US" dirty="0" smtClean="0">
                <a:solidFill>
                  <a:srgbClr val="FFFF00"/>
                </a:solidFill>
              </a:rPr>
              <a:t>defined as </a:t>
            </a:r>
            <a:r>
              <a:rPr lang="en-US" dirty="0">
                <a:solidFill>
                  <a:srgbClr val="FFFF00"/>
                </a:solidFill>
              </a:rPr>
              <a:t>the absence of menarche in ≥ 15-year-old females with developed secondary sexual </a:t>
            </a:r>
            <a:r>
              <a:rPr lang="en-US" dirty="0" smtClean="0">
                <a:solidFill>
                  <a:srgbClr val="FFFF00"/>
                </a:solidFill>
              </a:rPr>
              <a:t>characteristics </a:t>
            </a:r>
            <a:r>
              <a:rPr lang="en-US" dirty="0">
                <a:solidFill>
                  <a:srgbClr val="FFFF00"/>
                </a:solidFill>
              </a:rPr>
              <a:t>and </a:t>
            </a:r>
            <a:r>
              <a:rPr lang="en-US" dirty="0" smtClean="0">
                <a:solidFill>
                  <a:srgbClr val="FFFF00"/>
                </a:solidFill>
              </a:rPr>
              <a:t>normal growth </a:t>
            </a:r>
            <a:r>
              <a:rPr lang="en-US" dirty="0">
                <a:solidFill>
                  <a:srgbClr val="FFFF00"/>
                </a:solidFill>
              </a:rPr>
              <a:t>or 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 algn="l" rtl="0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solidFill>
                  <a:srgbClr val="000066"/>
                </a:solidFill>
              </a:rPr>
              <a:t> in </a:t>
            </a:r>
            <a:r>
              <a:rPr lang="en-US" dirty="0">
                <a:solidFill>
                  <a:srgbClr val="000066"/>
                </a:solidFill>
              </a:rPr>
              <a:t>≥13-year-old females without signs of pubertal </a:t>
            </a:r>
            <a:r>
              <a:rPr lang="en-US" dirty="0" smtClean="0">
                <a:solidFill>
                  <a:srgbClr val="000066"/>
                </a:solidFill>
              </a:rPr>
              <a:t>development</a:t>
            </a:r>
          </a:p>
        </p:txBody>
      </p:sp>
    </p:spTree>
    <p:extLst>
      <p:ext uri="{BB962C8B-B14F-4D97-AF65-F5344CB8AC3E}">
        <p14:creationId xmlns:p14="http://schemas.microsoft.com/office/powerpoint/2010/main" val="162894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Genetic testing is recommended </a:t>
            </a:r>
            <a:r>
              <a:rPr lang="en-US" dirty="0" smtClean="0">
                <a:solidFill>
                  <a:srgbClr val="FFFF00"/>
                </a:solidFill>
              </a:rPr>
              <a:t>for diagnosis</a:t>
            </a:r>
            <a:r>
              <a:rPr lang="en-US" dirty="0">
                <a:solidFill>
                  <a:srgbClr val="FFFF00"/>
                </a:solidFill>
              </a:rPr>
              <a:t>, prognosis and genetic </a:t>
            </a:r>
            <a:r>
              <a:rPr lang="en-US" dirty="0" err="1">
                <a:solidFill>
                  <a:srgbClr val="FFFF00"/>
                </a:solidFill>
              </a:rPr>
              <a:t>counselling</a:t>
            </a:r>
            <a:r>
              <a:rPr lang="en-US" dirty="0">
                <a:solidFill>
                  <a:srgbClr val="FFFF00"/>
                </a:solidFill>
              </a:rPr>
              <a:t> in </a:t>
            </a:r>
            <a:r>
              <a:rPr lang="en-US" dirty="0" smtClean="0">
                <a:solidFill>
                  <a:srgbClr val="FFFF00"/>
                </a:solidFill>
              </a:rPr>
              <a:t>CHH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solidFill>
                  <a:srgbClr val="000066"/>
                </a:solidFill>
              </a:rPr>
              <a:t>Its work-up </a:t>
            </a:r>
            <a:r>
              <a:rPr lang="en-US" dirty="0">
                <a:solidFill>
                  <a:srgbClr val="000066"/>
                </a:solidFill>
              </a:rPr>
              <a:t>includes cranial MRI to rule out tumors or </a:t>
            </a:r>
            <a:r>
              <a:rPr lang="en-US" dirty="0" smtClean="0">
                <a:solidFill>
                  <a:srgbClr val="000066"/>
                </a:solidFill>
              </a:rPr>
              <a:t>other lesions</a:t>
            </a:r>
            <a:r>
              <a:rPr lang="en-US" dirty="0">
                <a:solidFill>
                  <a:srgbClr val="000066"/>
                </a:solidFill>
              </a:rPr>
              <a:t>, </a:t>
            </a:r>
            <a:endParaRPr lang="en-US" dirty="0" smtClean="0">
              <a:solidFill>
                <a:srgbClr val="000066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solidFill>
                  <a:srgbClr val="482400"/>
                </a:solidFill>
              </a:rPr>
              <a:t>ultrasonography </a:t>
            </a:r>
            <a:r>
              <a:rPr lang="en-US" dirty="0">
                <a:solidFill>
                  <a:srgbClr val="482400"/>
                </a:solidFill>
              </a:rPr>
              <a:t>to visualize the ovaries, </a:t>
            </a:r>
            <a:r>
              <a:rPr lang="en-US" dirty="0" smtClean="0">
                <a:solidFill>
                  <a:srgbClr val="482400"/>
                </a:solidFill>
              </a:rPr>
              <a:t>uterus and </a:t>
            </a:r>
            <a:r>
              <a:rPr lang="en-US" dirty="0">
                <a:solidFill>
                  <a:srgbClr val="482400"/>
                </a:solidFill>
              </a:rPr>
              <a:t>unilateral renal agenesis, and a BMD </a:t>
            </a:r>
            <a:r>
              <a:rPr lang="en-US" dirty="0" smtClean="0">
                <a:solidFill>
                  <a:srgbClr val="482400"/>
                </a:solidFill>
              </a:rPr>
              <a:t>measurement to </a:t>
            </a:r>
            <a:r>
              <a:rPr lang="en-US" dirty="0">
                <a:solidFill>
                  <a:srgbClr val="482400"/>
                </a:solidFill>
              </a:rPr>
              <a:t>evaluate bone health</a:t>
            </a:r>
            <a:endParaRPr lang="fa-IR" dirty="0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4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Acquired causes of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err="1">
                <a:solidFill>
                  <a:srgbClr val="FF0000"/>
                </a:solidFill>
              </a:rPr>
              <a:t>hypogonadotropic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hypogonadism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77500" lnSpcReduction="20000"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b="1" dirty="0">
                <a:solidFill>
                  <a:srgbClr val="FFFF00"/>
                </a:solidFill>
              </a:rPr>
              <a:t>Tumors and </a:t>
            </a:r>
            <a:r>
              <a:rPr lang="en-US" b="1" dirty="0" smtClean="0">
                <a:solidFill>
                  <a:srgbClr val="FFFF00"/>
                </a:solidFill>
              </a:rPr>
              <a:t>cysts</a:t>
            </a:r>
          </a:p>
          <a:p>
            <a:pPr marL="0" indent="0" algn="l" rtl="0">
              <a:buNone/>
            </a:pPr>
            <a:endParaRPr lang="en-US" b="1" dirty="0" smtClean="0"/>
          </a:p>
          <a:p>
            <a:pPr algn="l" rtl="0">
              <a:buFont typeface="Wingdings" pitchFamily="2" charset="2"/>
              <a:buChar char="q"/>
            </a:pPr>
            <a:r>
              <a:rPr lang="en-US" b="1" dirty="0"/>
              <a:t> </a:t>
            </a:r>
            <a:r>
              <a:rPr lang="en-US" dirty="0">
                <a:solidFill>
                  <a:srgbClr val="000066"/>
                </a:solidFill>
              </a:rPr>
              <a:t>the most </a:t>
            </a:r>
            <a:r>
              <a:rPr lang="en-US" dirty="0" smtClean="0">
                <a:solidFill>
                  <a:srgbClr val="000066"/>
                </a:solidFill>
              </a:rPr>
              <a:t>common adenomas </a:t>
            </a:r>
            <a:r>
              <a:rPr lang="en-US" dirty="0">
                <a:solidFill>
                  <a:srgbClr val="000066"/>
                </a:solidFill>
              </a:rPr>
              <a:t>in adolescence are </a:t>
            </a:r>
            <a:r>
              <a:rPr lang="en-US" dirty="0" err="1">
                <a:solidFill>
                  <a:srgbClr val="000066"/>
                </a:solidFill>
              </a:rPr>
              <a:t>prolactinomas</a:t>
            </a:r>
            <a:r>
              <a:rPr lang="en-US" dirty="0">
                <a:solidFill>
                  <a:srgbClr val="000066"/>
                </a:solidFill>
              </a:rPr>
              <a:t> (46–66</a:t>
            </a:r>
            <a:r>
              <a:rPr lang="en-US" dirty="0" smtClean="0">
                <a:solidFill>
                  <a:srgbClr val="000066"/>
                </a:solidFill>
              </a:rPr>
              <a:t>%), followed by </a:t>
            </a:r>
            <a:r>
              <a:rPr lang="en-US" dirty="0" err="1" smtClean="0">
                <a:solidFill>
                  <a:srgbClr val="000066"/>
                </a:solidFill>
              </a:rPr>
              <a:t>corticotropinomas</a:t>
            </a:r>
            <a:r>
              <a:rPr lang="en-US" dirty="0" smtClean="0">
                <a:solidFill>
                  <a:srgbClr val="000066"/>
                </a:solidFill>
              </a:rPr>
              <a:t> (30%), </a:t>
            </a:r>
            <a:r>
              <a:rPr lang="en-US" dirty="0" err="1" smtClean="0">
                <a:solidFill>
                  <a:srgbClr val="000066"/>
                </a:solidFill>
              </a:rPr>
              <a:t>somatotropinomas</a:t>
            </a:r>
            <a:r>
              <a:rPr lang="en-US" dirty="0">
                <a:solidFill>
                  <a:srgbClr val="000066"/>
                </a:solidFill>
              </a:rPr>
              <a:t> </a:t>
            </a:r>
            <a:r>
              <a:rPr lang="en-US" dirty="0" smtClean="0">
                <a:solidFill>
                  <a:srgbClr val="000066"/>
                </a:solidFill>
              </a:rPr>
              <a:t>(5–15</a:t>
            </a:r>
            <a:r>
              <a:rPr lang="en-US" dirty="0">
                <a:solidFill>
                  <a:srgbClr val="000066"/>
                </a:solidFill>
              </a:rPr>
              <a:t>%), </a:t>
            </a:r>
            <a:r>
              <a:rPr lang="en-US" dirty="0" err="1">
                <a:solidFill>
                  <a:srgbClr val="000066"/>
                </a:solidFill>
              </a:rPr>
              <a:t>gonadotropinomas</a:t>
            </a:r>
            <a:r>
              <a:rPr lang="en-US" dirty="0">
                <a:solidFill>
                  <a:srgbClr val="000066"/>
                </a:solidFill>
              </a:rPr>
              <a:t>, </a:t>
            </a:r>
            <a:r>
              <a:rPr lang="en-US" dirty="0" err="1" smtClean="0">
                <a:solidFill>
                  <a:srgbClr val="000066"/>
                </a:solidFill>
              </a:rPr>
              <a:t>thyrotropinomas</a:t>
            </a:r>
            <a:r>
              <a:rPr lang="en-US" dirty="0" smtClean="0">
                <a:solidFill>
                  <a:srgbClr val="000066"/>
                </a:solidFill>
              </a:rPr>
              <a:t> and </a:t>
            </a:r>
            <a:r>
              <a:rPr lang="en-US" dirty="0">
                <a:solidFill>
                  <a:srgbClr val="000066"/>
                </a:solidFill>
              </a:rPr>
              <a:t>non-functioning </a:t>
            </a:r>
            <a:r>
              <a:rPr lang="en-US" dirty="0" smtClean="0">
                <a:solidFill>
                  <a:srgbClr val="000066"/>
                </a:solidFill>
              </a:rPr>
              <a:t>adenomas</a:t>
            </a:r>
          </a:p>
          <a:p>
            <a:pPr marL="0" indent="0" algn="l" rtl="0">
              <a:buNone/>
            </a:pPr>
            <a:endParaRPr lang="en-US" dirty="0" smtClean="0">
              <a:solidFill>
                <a:srgbClr val="000066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craniopharyngiomas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germinomas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Rathke’s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cleft cyst, Langerhans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cell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histiocytosis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and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dermoid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or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epidermoid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cysts</a:t>
            </a:r>
            <a:endParaRPr lang="fa-I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31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Other acquired causes of </a:t>
            </a:r>
            <a:r>
              <a:rPr lang="en-US" dirty="0" err="1" smtClean="0">
                <a:solidFill>
                  <a:srgbClr val="C00000"/>
                </a:solidFill>
              </a:rPr>
              <a:t>hypogonadotropic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hypogonadism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Primary </a:t>
            </a:r>
            <a:r>
              <a:rPr lang="en-US" dirty="0" smtClean="0">
                <a:solidFill>
                  <a:srgbClr val="FFFF00"/>
                </a:solidFill>
              </a:rPr>
              <a:t>hypothyroidism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smtClean="0">
                <a:solidFill>
                  <a:srgbClr val="FF6600"/>
                </a:solidFill>
              </a:rPr>
              <a:t>Renal insufficiency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000066"/>
                </a:solidFill>
              </a:rPr>
              <a:t>Juvenile </a:t>
            </a:r>
            <a:r>
              <a:rPr lang="en-US" dirty="0" smtClean="0">
                <a:solidFill>
                  <a:srgbClr val="000066"/>
                </a:solidFill>
              </a:rPr>
              <a:t>hemochromatosis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smtClean="0">
                <a:solidFill>
                  <a:srgbClr val="482400"/>
                </a:solidFill>
              </a:rPr>
              <a:t>medication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smtClean="0">
                <a:solidFill>
                  <a:srgbClr val="87CB3D"/>
                </a:solidFill>
              </a:rPr>
              <a:t>Opiates</a:t>
            </a:r>
          </a:p>
          <a:p>
            <a:pPr marL="0" indent="0" algn="l" rtl="0">
              <a:buNone/>
            </a:pP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>
            <a:normAutofit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sz="2600" dirty="0">
                <a:solidFill>
                  <a:srgbClr val="000066"/>
                </a:solidFill>
              </a:rPr>
              <a:t>Neuroleptics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600" dirty="0">
                <a:solidFill>
                  <a:prstClr val="black"/>
                </a:solidFill>
              </a:rPr>
              <a:t> </a:t>
            </a:r>
            <a:r>
              <a:rPr lang="en-US" sz="2600" dirty="0">
                <a:solidFill>
                  <a:srgbClr val="FF6600"/>
                </a:solidFill>
              </a:rPr>
              <a:t>Typical antipsychotics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600" dirty="0">
                <a:solidFill>
                  <a:prstClr val="black"/>
                </a:solidFill>
              </a:rPr>
              <a:t> </a:t>
            </a:r>
            <a:r>
              <a:rPr lang="en-US" sz="2600" dirty="0">
                <a:solidFill>
                  <a:srgbClr val="482400"/>
                </a:solidFill>
              </a:rPr>
              <a:t>SSRI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600" dirty="0">
                <a:solidFill>
                  <a:prstClr val="black"/>
                </a:solidFill>
              </a:rPr>
              <a:t> </a:t>
            </a:r>
            <a:r>
              <a:rPr lang="en-US" sz="2600" dirty="0">
                <a:solidFill>
                  <a:srgbClr val="FFFF00"/>
                </a:solidFill>
              </a:rPr>
              <a:t>metoclopramide and </a:t>
            </a:r>
            <a:r>
              <a:rPr lang="en-US" sz="2600" dirty="0" err="1">
                <a:solidFill>
                  <a:srgbClr val="FFFF00"/>
                </a:solidFill>
              </a:rPr>
              <a:t>domperidone</a:t>
            </a:r>
            <a:endParaRPr lang="fa-IR" sz="2600" dirty="0">
              <a:solidFill>
                <a:srgbClr val="FFFF00"/>
              </a:solidFill>
            </a:endParaRPr>
          </a:p>
          <a:p>
            <a:pPr marL="0" indent="0" algn="l" rtl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6848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Etiologies causing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 err="1">
                <a:solidFill>
                  <a:srgbClr val="C00000"/>
                </a:solidFill>
              </a:rPr>
              <a:t>hypergonadotropic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hypogonadism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Premature ovarian </a:t>
            </a:r>
            <a:r>
              <a:rPr lang="en-US" dirty="0" smtClean="0">
                <a:solidFill>
                  <a:srgbClr val="FFFF00"/>
                </a:solidFill>
              </a:rPr>
              <a:t>insufficiency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0066"/>
                </a:solidFill>
              </a:rPr>
              <a:t>Turner syndrome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87CB3D"/>
                </a:solidFill>
              </a:rPr>
              <a:t>46,XY gonadal </a:t>
            </a:r>
            <a:r>
              <a:rPr lang="en-US" dirty="0" err="1" smtClean="0">
                <a:solidFill>
                  <a:srgbClr val="87CB3D"/>
                </a:solidFill>
              </a:rPr>
              <a:t>dysgenesis</a:t>
            </a:r>
            <a:endParaRPr lang="en-US" dirty="0" smtClean="0">
              <a:solidFill>
                <a:srgbClr val="87CB3D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482400"/>
                </a:solidFill>
              </a:rPr>
              <a:t>ovarian </a:t>
            </a:r>
            <a:r>
              <a:rPr lang="en-US" dirty="0" err="1" smtClean="0">
                <a:solidFill>
                  <a:srgbClr val="482400"/>
                </a:solidFill>
              </a:rPr>
              <a:t>dysgenesis</a:t>
            </a:r>
            <a:endParaRPr lang="en-US" dirty="0" smtClean="0">
              <a:solidFill>
                <a:srgbClr val="482400"/>
              </a:solidFill>
            </a:endParaRPr>
          </a:p>
          <a:p>
            <a:pPr marL="0" indent="0" algn="l" rtl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9292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304256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Etiologies causing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 err="1">
                <a:solidFill>
                  <a:srgbClr val="C00000"/>
                </a:solidFill>
              </a:rPr>
              <a:t>hypergonadotropic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hypogonadism</a:t>
            </a:r>
            <a:endParaRPr lang="fa-I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44065"/>
            <a:ext cx="8229600" cy="103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016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rgbClr val="C00000"/>
                </a:solidFill>
              </a:rPr>
              <a:t>normogonadotropic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hypogonadism</a:t>
            </a:r>
            <a:endParaRPr lang="fa-IR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Androgen </a:t>
            </a:r>
            <a:r>
              <a:rPr lang="en-US" dirty="0" smtClean="0">
                <a:solidFill>
                  <a:srgbClr val="FFFF00"/>
                </a:solidFill>
              </a:rPr>
              <a:t>excess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>
                <a:solidFill>
                  <a:srgbClr val="000066"/>
                </a:solidFill>
              </a:rPr>
              <a:t> </a:t>
            </a:r>
            <a:r>
              <a:rPr lang="en-US" dirty="0" smtClean="0">
                <a:solidFill>
                  <a:srgbClr val="000066"/>
                </a:solidFill>
              </a:rPr>
              <a:t>PCOS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Non-classic congenital adrenal </a:t>
            </a:r>
            <a:r>
              <a:rPr lang="en-US" dirty="0" smtClean="0"/>
              <a:t>hyperplasia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6600"/>
                </a:solidFill>
              </a:rPr>
              <a:t>androgen secreting tumors of </a:t>
            </a:r>
            <a:r>
              <a:rPr lang="en-US" dirty="0" smtClean="0">
                <a:solidFill>
                  <a:srgbClr val="FF6600"/>
                </a:solidFill>
              </a:rPr>
              <a:t>adrenal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482400"/>
                </a:solidFill>
              </a:rPr>
              <a:t>endogenous Cushing’s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solidFill>
                  <a:srgbClr val="FFFF00"/>
                </a:solidFill>
              </a:rPr>
              <a:t> Syndrome</a:t>
            </a:r>
            <a:endParaRPr lang="en-US" dirty="0" smtClean="0">
              <a:solidFill>
                <a:srgbClr val="FFFF00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000066"/>
                </a:solidFill>
              </a:rPr>
              <a:t>exogenous Cushing’s </a:t>
            </a:r>
            <a:r>
              <a:rPr lang="en-US" dirty="0" smtClean="0">
                <a:solidFill>
                  <a:srgbClr val="000066"/>
                </a:solidFill>
              </a:rPr>
              <a:t>syndrome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6600"/>
                </a:solidFill>
              </a:rPr>
              <a:t>Anatomical </a:t>
            </a:r>
            <a:r>
              <a:rPr lang="en-US" dirty="0" smtClean="0">
                <a:solidFill>
                  <a:srgbClr val="FF6600"/>
                </a:solidFill>
              </a:rPr>
              <a:t>causes</a:t>
            </a:r>
          </a:p>
          <a:p>
            <a:pPr marL="0" indent="0" algn="l" rtl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8581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/>
          <a:lstStyle/>
          <a:p>
            <a:r>
              <a:rPr lang="en-US" sz="3600" dirty="0" err="1">
                <a:solidFill>
                  <a:srgbClr val="C00000"/>
                </a:solidFill>
              </a:rPr>
              <a:t>normogonadotropic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hypogonadism</a:t>
            </a:r>
            <a:endParaRPr lang="fa-I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58036"/>
            <a:ext cx="8229600" cy="141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678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Anatomical causes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Imperforate </a:t>
            </a:r>
            <a:r>
              <a:rPr lang="en-US" dirty="0" smtClean="0">
                <a:solidFill>
                  <a:srgbClr val="FFFF00"/>
                </a:solidFill>
              </a:rPr>
              <a:t>hymen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482400"/>
                </a:solidFill>
              </a:rPr>
              <a:t>Distal vaginal </a:t>
            </a:r>
            <a:r>
              <a:rPr lang="en-US" dirty="0" smtClean="0">
                <a:solidFill>
                  <a:srgbClr val="482400"/>
                </a:solidFill>
              </a:rPr>
              <a:t>atresia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000066"/>
                </a:solidFill>
              </a:rPr>
              <a:t>Transverse vaginal </a:t>
            </a:r>
            <a:r>
              <a:rPr lang="en-US" dirty="0" smtClean="0">
                <a:solidFill>
                  <a:srgbClr val="000066"/>
                </a:solidFill>
              </a:rPr>
              <a:t>septum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87CB3D"/>
                </a:solidFill>
              </a:rPr>
              <a:t>Cervical </a:t>
            </a:r>
            <a:r>
              <a:rPr lang="en-US" dirty="0" smtClean="0">
                <a:solidFill>
                  <a:srgbClr val="87CB3D"/>
                </a:solidFill>
              </a:rPr>
              <a:t>agenesis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err="1">
                <a:solidFill>
                  <a:srgbClr val="FF6600"/>
                </a:solidFill>
              </a:rPr>
              <a:t>Müllerian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smtClean="0">
                <a:solidFill>
                  <a:srgbClr val="FF6600"/>
                </a:solidFill>
              </a:rPr>
              <a:t>agenesis</a:t>
            </a:r>
          </a:p>
          <a:p>
            <a:pPr marL="0" indent="0" algn="l" rtl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5082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case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sz="3200" dirty="0" smtClean="0">
                <a:solidFill>
                  <a:srgbClr val="FFFF00"/>
                </a:solidFill>
              </a:rPr>
              <a:t> A 16 years old male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3200" dirty="0"/>
              <a:t> </a:t>
            </a:r>
            <a:r>
              <a:rPr lang="en-US" sz="3200" dirty="0" err="1">
                <a:solidFill>
                  <a:srgbClr val="482400"/>
                </a:solidFill>
              </a:rPr>
              <a:t>M</a:t>
            </a:r>
            <a:r>
              <a:rPr lang="en-US" sz="3200" dirty="0" err="1" smtClean="0">
                <a:solidFill>
                  <a:srgbClr val="482400"/>
                </a:solidFill>
              </a:rPr>
              <a:t>icropenis</a:t>
            </a:r>
            <a:endParaRPr lang="en-US" sz="3200" dirty="0" smtClean="0">
              <a:solidFill>
                <a:srgbClr val="482400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3200" dirty="0"/>
              <a:t>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estis 2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200" dirty="0" smtClean="0"/>
              <a:t> </a:t>
            </a:r>
            <a:r>
              <a:rPr lang="en-US" sz="3200" dirty="0">
                <a:solidFill>
                  <a:srgbClr val="87CB3D"/>
                </a:solidFill>
              </a:rPr>
              <a:t>central obesity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gynecomastia</a:t>
            </a:r>
            <a:endParaRPr lang="en-US" sz="3200" dirty="0">
              <a:solidFill>
                <a:srgbClr val="000066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srgbClr val="4C004C"/>
                </a:solidFill>
              </a:rPr>
              <a:t>eunuchoid</a:t>
            </a:r>
            <a:r>
              <a:rPr lang="en-US" sz="3200" dirty="0">
                <a:solidFill>
                  <a:srgbClr val="4C004C"/>
                </a:solidFill>
              </a:rPr>
              <a:t> body </a:t>
            </a:r>
            <a:r>
              <a:rPr lang="en-US" sz="3200" dirty="0" smtClean="0">
                <a:solidFill>
                  <a:srgbClr val="4C004C"/>
                </a:solidFill>
              </a:rPr>
              <a:t>habitus</a:t>
            </a:r>
            <a:endParaRPr lang="en-US" sz="3200" dirty="0">
              <a:solidFill>
                <a:srgbClr val="4C004C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sz="3200" dirty="0" smtClean="0">
                <a:solidFill>
                  <a:srgbClr val="87CB3D"/>
                </a:solidFill>
              </a:rPr>
              <a:t> no </a:t>
            </a:r>
            <a:r>
              <a:rPr lang="en-US" sz="3200" dirty="0">
                <a:solidFill>
                  <a:srgbClr val="87CB3D"/>
                </a:solidFill>
              </a:rPr>
              <a:t>facial hair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srgbClr val="000066"/>
                </a:solidFill>
              </a:rPr>
              <a:t>high pitched voice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srgbClr val="482400"/>
                </a:solidFill>
              </a:rPr>
              <a:t>no skeletal abnormality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no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axillary hair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srgbClr val="FFFF00"/>
                </a:solidFill>
              </a:rPr>
              <a:t>pubic hair: villous and scanty</a:t>
            </a:r>
          </a:p>
          <a:p>
            <a:pPr marL="0" indent="0" algn="l" rtl="0">
              <a:buNone/>
            </a:pP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51910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case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prolactin= </a:t>
            </a:r>
            <a:r>
              <a:rPr lang="en-US" dirty="0" err="1" smtClean="0">
                <a:solidFill>
                  <a:srgbClr val="FFFF00"/>
                </a:solidFill>
              </a:rPr>
              <a:t>nl</a:t>
            </a:r>
            <a:endParaRPr lang="en-US" dirty="0" smtClean="0">
              <a:solidFill>
                <a:srgbClr val="FFFF00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smtClean="0">
                <a:solidFill>
                  <a:srgbClr val="482400"/>
                </a:solidFill>
              </a:rPr>
              <a:t>TSH= 2.3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cortisol= 14.6 µg/dl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>
                <a:solidFill>
                  <a:srgbClr val="92D050"/>
                </a:solidFill>
              </a:rPr>
              <a:t>Lh</a:t>
            </a:r>
            <a:r>
              <a:rPr lang="en-US" dirty="0" smtClean="0">
                <a:solidFill>
                  <a:srgbClr val="92D050"/>
                </a:solidFill>
              </a:rPr>
              <a:t>=0.1 </a:t>
            </a:r>
            <a:r>
              <a:rPr lang="en-US" dirty="0" err="1">
                <a:solidFill>
                  <a:srgbClr val="92D050"/>
                </a:solidFill>
              </a:rPr>
              <a:t>mIU</a:t>
            </a:r>
            <a:r>
              <a:rPr lang="en-US" dirty="0">
                <a:solidFill>
                  <a:srgbClr val="92D050"/>
                </a:solidFill>
              </a:rPr>
              <a:t>/ml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000066"/>
                </a:solidFill>
              </a:rPr>
              <a:t>FSH=0.2 </a:t>
            </a:r>
            <a:r>
              <a:rPr lang="en-US" dirty="0" err="1">
                <a:solidFill>
                  <a:srgbClr val="000066"/>
                </a:solidFill>
              </a:rPr>
              <a:t>mIU</a:t>
            </a:r>
            <a:r>
              <a:rPr lang="en-US" dirty="0">
                <a:solidFill>
                  <a:srgbClr val="000066"/>
                </a:solidFill>
              </a:rPr>
              <a:t>/ml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4C004C"/>
                </a:solidFill>
              </a:rPr>
              <a:t>Testosterone= 223ng/ml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>
              <a:buFont typeface="Wingdings" pitchFamily="2" charset="2"/>
              <a:buChar char="q"/>
            </a:pPr>
            <a:endParaRPr lang="en-US" dirty="0" smtClean="0"/>
          </a:p>
          <a:p>
            <a:pPr marL="0" indent="0" algn="l" rtl="0">
              <a:buNone/>
            </a:pP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sz="2700" dirty="0" err="1">
                <a:solidFill>
                  <a:srgbClr val="000066"/>
                </a:solidFill>
              </a:rPr>
              <a:t>ht</a:t>
            </a:r>
            <a:r>
              <a:rPr lang="en-US" sz="2700" dirty="0">
                <a:solidFill>
                  <a:srgbClr val="000066"/>
                </a:solidFill>
              </a:rPr>
              <a:t>= 175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700" dirty="0">
                <a:solidFill>
                  <a:prstClr val="black"/>
                </a:solidFill>
              </a:rPr>
              <a:t> </a:t>
            </a:r>
            <a:r>
              <a:rPr lang="en-US" sz="2700" dirty="0" err="1">
                <a:solidFill>
                  <a:srgbClr val="92D050"/>
                </a:solidFill>
              </a:rPr>
              <a:t>wt</a:t>
            </a:r>
            <a:r>
              <a:rPr lang="en-US" sz="2700" dirty="0">
                <a:solidFill>
                  <a:srgbClr val="92D050"/>
                </a:solidFill>
              </a:rPr>
              <a:t>=79</a:t>
            </a:r>
            <a:endParaRPr lang="fa-IR" sz="3000" dirty="0">
              <a:solidFill>
                <a:srgbClr val="92D050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2700" dirty="0" smtClean="0">
                <a:solidFill>
                  <a:srgbClr val="4C004C"/>
                </a:solidFill>
              </a:rPr>
              <a:t>BP=126/80</a:t>
            </a:r>
            <a:endParaRPr lang="en-US" sz="2700" dirty="0">
              <a:solidFill>
                <a:srgbClr val="4C004C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2700" dirty="0">
                <a:solidFill>
                  <a:prstClr val="black"/>
                </a:solidFill>
              </a:rPr>
              <a:t> </a:t>
            </a:r>
            <a:r>
              <a:rPr lang="en-US" sz="2700" dirty="0" smtClean="0">
                <a:solidFill>
                  <a:srgbClr val="482400"/>
                </a:solidFill>
              </a:rPr>
              <a:t>BA=14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700" dirty="0" smtClean="0">
                <a:solidFill>
                  <a:prstClr val="black"/>
                </a:solidFill>
              </a:rPr>
              <a:t> </a:t>
            </a:r>
            <a:r>
              <a:rPr lang="en-US" sz="2600" dirty="0" smtClean="0">
                <a:solidFill>
                  <a:srgbClr val="FFFF00"/>
                </a:solidFill>
              </a:rPr>
              <a:t>Abdominal </a:t>
            </a:r>
            <a:r>
              <a:rPr lang="en-US" sz="2600" dirty="0" err="1" smtClean="0">
                <a:solidFill>
                  <a:srgbClr val="FFFF00"/>
                </a:solidFill>
              </a:rPr>
              <a:t>sonography</a:t>
            </a:r>
            <a:r>
              <a:rPr lang="en-US" sz="2600" dirty="0" smtClean="0">
                <a:solidFill>
                  <a:srgbClr val="FFFF00"/>
                </a:solidFill>
              </a:rPr>
              <a:t>= </a:t>
            </a:r>
            <a:r>
              <a:rPr lang="en-US" sz="2600" dirty="0" err="1" smtClean="0">
                <a:solidFill>
                  <a:srgbClr val="FFFF00"/>
                </a:solidFill>
              </a:rPr>
              <a:t>nl</a:t>
            </a:r>
            <a:endParaRPr lang="en-US" sz="2600" dirty="0" smtClean="0">
              <a:solidFill>
                <a:srgbClr val="FFFF00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2600" dirty="0" smtClean="0">
                <a:solidFill>
                  <a:prstClr val="black"/>
                </a:solidFill>
              </a:rPr>
              <a:t>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Karyotype= XY</a:t>
            </a:r>
          </a:p>
          <a:p>
            <a:pPr lvl="0" algn="l" rtl="0">
              <a:buFont typeface="Wingdings" pitchFamily="2" charset="2"/>
              <a:buChar char="q"/>
            </a:pPr>
            <a:endParaRPr lang="en-US" sz="2700" dirty="0" smtClean="0">
              <a:solidFill>
                <a:prstClr val="black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endParaRPr lang="en-US" sz="2700" dirty="0">
              <a:solidFill>
                <a:prstClr val="black"/>
              </a:solidFill>
            </a:endParaRPr>
          </a:p>
          <a:p>
            <a:pPr marL="0" indent="0" algn="l" rtl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4325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Primary amenorrhea</a:t>
            </a:r>
            <a:endParaRPr lang="fa-I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FFFF00"/>
                </a:solidFill>
              </a:rPr>
              <a:t> the </a:t>
            </a:r>
            <a:r>
              <a:rPr lang="en-US" sz="3600" dirty="0">
                <a:solidFill>
                  <a:srgbClr val="FFFF00"/>
                </a:solidFill>
              </a:rPr>
              <a:t>absence of menarche 3 </a:t>
            </a:r>
            <a:r>
              <a:rPr lang="en-US" sz="3600" dirty="0" smtClean="0">
                <a:solidFill>
                  <a:srgbClr val="FFFF00"/>
                </a:solidFill>
              </a:rPr>
              <a:t>years </a:t>
            </a:r>
            <a:r>
              <a:rPr lang="en-US" sz="3600" dirty="0">
                <a:solidFill>
                  <a:srgbClr val="FFFF00"/>
                </a:solidFill>
              </a:rPr>
              <a:t>after </a:t>
            </a:r>
            <a:r>
              <a:rPr lang="en-US" sz="3600" dirty="0" err="1">
                <a:solidFill>
                  <a:srgbClr val="FFFF00"/>
                </a:solidFill>
              </a:rPr>
              <a:t>thelarche</a:t>
            </a:r>
            <a:r>
              <a:rPr lang="en-US" sz="3600" dirty="0">
                <a:solidFill>
                  <a:srgbClr val="FFFF00"/>
                </a:solidFill>
              </a:rPr>
              <a:t> (start of breast development</a:t>
            </a:r>
            <a:r>
              <a:rPr lang="en-US" sz="3600" dirty="0" smtClean="0">
                <a:solidFill>
                  <a:srgbClr val="FFFF00"/>
                </a:solidFill>
              </a:rPr>
              <a:t>)</a:t>
            </a:r>
          </a:p>
          <a:p>
            <a:pPr marL="0" lvl="0" indent="0" algn="l" rtl="0">
              <a:buNone/>
            </a:pPr>
            <a:endParaRPr lang="en-US" sz="3600" dirty="0">
              <a:solidFill>
                <a:prstClr val="black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000066"/>
                </a:solidFill>
              </a:rPr>
              <a:t> or </a:t>
            </a:r>
            <a:r>
              <a:rPr lang="en-US" sz="3600" dirty="0">
                <a:solidFill>
                  <a:srgbClr val="000066"/>
                </a:solidFill>
              </a:rPr>
              <a:t>5 years after </a:t>
            </a:r>
            <a:r>
              <a:rPr lang="en-US" sz="3600" dirty="0" err="1">
                <a:solidFill>
                  <a:srgbClr val="000066"/>
                </a:solidFill>
              </a:rPr>
              <a:t>thelarche</a:t>
            </a:r>
            <a:r>
              <a:rPr lang="en-US" sz="3600" dirty="0">
                <a:solidFill>
                  <a:srgbClr val="000066"/>
                </a:solidFill>
              </a:rPr>
              <a:t>, if that occurred before the age of 10 years</a:t>
            </a:r>
            <a:endParaRPr lang="fa-IR" sz="3600" dirty="0">
              <a:solidFill>
                <a:srgbClr val="000066"/>
              </a:solidFill>
            </a:endParaRPr>
          </a:p>
          <a:p>
            <a:pPr marL="0" indent="0" algn="l" rtl="0">
              <a:buNone/>
            </a:pP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37713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case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l" rtl="0">
              <a:buNone/>
            </a:pPr>
            <a:endParaRPr lang="en-US" sz="3000" dirty="0">
              <a:solidFill>
                <a:prstClr val="black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2700" dirty="0" smtClean="0">
                <a:solidFill>
                  <a:prstClr val="black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BMRI </a:t>
            </a:r>
            <a:r>
              <a:rPr lang="en-US" sz="3600" dirty="0">
                <a:solidFill>
                  <a:srgbClr val="FFFF00"/>
                </a:solidFill>
              </a:rPr>
              <a:t>= absence of bulb and olfactory grooves on both sides</a:t>
            </a:r>
          </a:p>
          <a:p>
            <a:pPr marL="0" lvl="0" indent="0" algn="l" rtl="0">
              <a:buNone/>
            </a:pPr>
            <a:endParaRPr lang="en-US" sz="2700" dirty="0" smtClean="0">
              <a:solidFill>
                <a:prstClr val="black"/>
              </a:solidFill>
            </a:endParaRPr>
          </a:p>
          <a:p>
            <a:pPr marL="0" indent="0" algn="l" rtl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9040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744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Secondary amenorrhea</a:t>
            </a:r>
            <a:endParaRPr lang="fa-IR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sz="3600" dirty="0">
                <a:solidFill>
                  <a:srgbClr val="FFFF00"/>
                </a:solidFill>
              </a:rPr>
              <a:t> Secondary amenorrhea is characterized by cessation of previously regular menses for three months or previously irregular menses for six months</a:t>
            </a:r>
            <a:endParaRPr lang="fa-IR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7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47761"/>
            <a:ext cx="6852964" cy="4729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31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Etiologies of primary </a:t>
            </a:r>
            <a:r>
              <a:rPr lang="en-US" dirty="0" smtClean="0">
                <a:solidFill>
                  <a:srgbClr val="C00000"/>
                </a:solidFill>
              </a:rPr>
              <a:t>amenorrhea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Etiologies of primary amenorrhea can be </a:t>
            </a:r>
            <a:r>
              <a:rPr lang="en-US" dirty="0" smtClean="0">
                <a:solidFill>
                  <a:srgbClr val="FFFF00"/>
                </a:solidFill>
              </a:rPr>
              <a:t>categorized as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smtClean="0">
                <a:solidFill>
                  <a:srgbClr val="000066"/>
                </a:solidFill>
              </a:rPr>
              <a:t>hypothalamic </a:t>
            </a:r>
            <a:r>
              <a:rPr lang="en-US" dirty="0">
                <a:solidFill>
                  <a:srgbClr val="000066"/>
                </a:solidFill>
              </a:rPr>
              <a:t>or pituitary disorders </a:t>
            </a:r>
            <a:r>
              <a:rPr lang="en-US" dirty="0" smtClean="0">
                <a:solidFill>
                  <a:srgbClr val="000066"/>
                </a:solidFill>
              </a:rPr>
              <a:t>causing </a:t>
            </a:r>
            <a:r>
              <a:rPr lang="en-US" dirty="0" err="1" smtClean="0">
                <a:solidFill>
                  <a:srgbClr val="000066"/>
                </a:solidFill>
              </a:rPr>
              <a:t>hypogonadotropic</a:t>
            </a:r>
            <a:r>
              <a:rPr lang="en-US" dirty="0" smtClean="0">
                <a:solidFill>
                  <a:srgbClr val="000066"/>
                </a:solidFill>
              </a:rPr>
              <a:t> </a:t>
            </a:r>
            <a:r>
              <a:rPr lang="en-US" dirty="0" err="1">
                <a:solidFill>
                  <a:srgbClr val="000066"/>
                </a:solidFill>
              </a:rPr>
              <a:t>hypogonadism</a:t>
            </a:r>
            <a:r>
              <a:rPr lang="en-US" dirty="0">
                <a:solidFill>
                  <a:srgbClr val="000066"/>
                </a:solidFill>
              </a:rPr>
              <a:t>, </a:t>
            </a:r>
            <a:endParaRPr lang="en-US" dirty="0" smtClean="0">
              <a:solidFill>
                <a:srgbClr val="000066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smtClean="0">
                <a:solidFill>
                  <a:srgbClr val="87CB3D"/>
                </a:solidFill>
              </a:rPr>
              <a:t>gonadal disorders causing </a:t>
            </a:r>
            <a:r>
              <a:rPr lang="en-US" dirty="0" err="1">
                <a:solidFill>
                  <a:srgbClr val="87CB3D"/>
                </a:solidFill>
              </a:rPr>
              <a:t>hypergonadotropic</a:t>
            </a:r>
            <a:r>
              <a:rPr lang="en-US" dirty="0">
                <a:solidFill>
                  <a:srgbClr val="87CB3D"/>
                </a:solidFill>
              </a:rPr>
              <a:t> </a:t>
            </a:r>
            <a:r>
              <a:rPr lang="en-US" dirty="0" err="1">
                <a:solidFill>
                  <a:srgbClr val="87CB3D"/>
                </a:solidFill>
              </a:rPr>
              <a:t>hypogonadism</a:t>
            </a:r>
            <a:r>
              <a:rPr lang="en-US" dirty="0">
                <a:solidFill>
                  <a:srgbClr val="87CB3D"/>
                </a:solidFill>
              </a:rPr>
              <a:t>, </a:t>
            </a:r>
            <a:endParaRPr lang="en-US" dirty="0" smtClean="0">
              <a:solidFill>
                <a:srgbClr val="87CB3D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smtClean="0">
                <a:solidFill>
                  <a:srgbClr val="4C004C"/>
                </a:solidFill>
              </a:rPr>
              <a:t>disorders of other </a:t>
            </a:r>
            <a:r>
              <a:rPr lang="en-US" dirty="0">
                <a:solidFill>
                  <a:srgbClr val="4C004C"/>
                </a:solidFill>
              </a:rPr>
              <a:t>endocrine </a:t>
            </a:r>
            <a:r>
              <a:rPr lang="en-US" dirty="0" smtClean="0">
                <a:solidFill>
                  <a:srgbClr val="4C004C"/>
                </a:solidFill>
              </a:rPr>
              <a:t>glands</a:t>
            </a:r>
            <a:endParaRPr lang="en-US" dirty="0">
              <a:solidFill>
                <a:srgbClr val="4C004C"/>
              </a:solidFill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>
                <a:solidFill>
                  <a:srgbClr val="482400"/>
                </a:solidFill>
              </a:rPr>
              <a:t>congenital </a:t>
            </a:r>
            <a:r>
              <a:rPr lang="en-US" dirty="0" smtClean="0">
                <a:solidFill>
                  <a:srgbClr val="482400"/>
                </a:solidFill>
              </a:rPr>
              <a:t>utero–vaginal anomalies</a:t>
            </a:r>
          </a:p>
        </p:txBody>
      </p:sp>
    </p:spTree>
    <p:extLst>
      <p:ext uri="{BB962C8B-B14F-4D97-AF65-F5344CB8AC3E}">
        <p14:creationId xmlns:p14="http://schemas.microsoft.com/office/powerpoint/2010/main" val="234765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>
              <a:buFont typeface="Wingdings" pitchFamily="2" charset="2"/>
              <a:buChar char="q"/>
            </a:pPr>
            <a:r>
              <a:rPr lang="en-US" sz="2700" dirty="0">
                <a:solidFill>
                  <a:srgbClr val="FF9933"/>
                </a:solidFill>
              </a:rPr>
              <a:t> The most common etiologies of primary amenorrhea have been reported to be gonadal </a:t>
            </a:r>
            <a:r>
              <a:rPr lang="en-US" sz="2700" dirty="0" err="1">
                <a:solidFill>
                  <a:srgbClr val="FF9933"/>
                </a:solidFill>
              </a:rPr>
              <a:t>dysgenesis</a:t>
            </a:r>
            <a:r>
              <a:rPr lang="en-US" sz="2700" dirty="0">
                <a:solidFill>
                  <a:srgbClr val="FF9933"/>
                </a:solidFill>
              </a:rPr>
              <a:t>, </a:t>
            </a:r>
            <a:r>
              <a:rPr lang="en-US" sz="2700" dirty="0" err="1">
                <a:solidFill>
                  <a:srgbClr val="FF9933"/>
                </a:solidFill>
              </a:rPr>
              <a:t>Müllerian</a:t>
            </a:r>
            <a:r>
              <a:rPr lang="en-US" sz="2700" dirty="0">
                <a:solidFill>
                  <a:srgbClr val="FF9933"/>
                </a:solidFill>
              </a:rPr>
              <a:t> agenesis, and </a:t>
            </a:r>
            <a:r>
              <a:rPr lang="en-US" sz="2700" dirty="0" err="1">
                <a:solidFill>
                  <a:srgbClr val="FF9933"/>
                </a:solidFill>
              </a:rPr>
              <a:t>hypogonadotropic</a:t>
            </a:r>
            <a:r>
              <a:rPr lang="en-US" sz="2700" dirty="0">
                <a:solidFill>
                  <a:srgbClr val="FF9933"/>
                </a:solidFill>
              </a:rPr>
              <a:t> </a:t>
            </a:r>
            <a:r>
              <a:rPr lang="en-US" sz="2700" dirty="0" err="1">
                <a:solidFill>
                  <a:srgbClr val="FF9933"/>
                </a:solidFill>
              </a:rPr>
              <a:t>hypogonadism</a:t>
            </a:r>
            <a:endParaRPr lang="fa-IR" sz="2700" dirty="0">
              <a:solidFill>
                <a:srgbClr val="FF9933"/>
              </a:solidFill>
            </a:endParaRPr>
          </a:p>
          <a:p>
            <a:pPr marL="0" indent="0" algn="l" rtl="0">
              <a:buNone/>
            </a:pPr>
            <a:endParaRPr lang="fa-IR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52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07" y="2262292"/>
            <a:ext cx="855095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27" y="4297627"/>
            <a:ext cx="8641530" cy="1478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079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history and clinical evaluation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endParaRPr lang="fa-I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54883"/>
            <a:ext cx="8064896" cy="4712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226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4537</TotalTime>
  <Words>1775</Words>
  <Application>Microsoft Office PowerPoint</Application>
  <PresentationFormat>On-screen Show (4:3)</PresentationFormat>
  <Paragraphs>199</Paragraphs>
  <Slides>31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AMENORRHEA</vt:lpstr>
      <vt:lpstr>Primary amenorrhea</vt:lpstr>
      <vt:lpstr>Primary amenorrhea</vt:lpstr>
      <vt:lpstr>Secondary amenorrhea</vt:lpstr>
      <vt:lpstr>PowerPoint Presentation</vt:lpstr>
      <vt:lpstr>Etiologies of primary amenorrhea</vt:lpstr>
      <vt:lpstr>PowerPoint Presentation</vt:lpstr>
      <vt:lpstr>PowerPoint Presentation</vt:lpstr>
      <vt:lpstr>history and clinical evaluation</vt:lpstr>
      <vt:lpstr>Evaluation</vt:lpstr>
      <vt:lpstr>Etiologies causing hypogonadotropic hypogonadism</vt:lpstr>
      <vt:lpstr>PowerPoint Presentation</vt:lpstr>
      <vt:lpstr>Functional hypogonadotropic hypogonadism</vt:lpstr>
      <vt:lpstr>Functional hypogonadotropic hypogonadism</vt:lpstr>
      <vt:lpstr>Functional hypogonadotropic hypogonadism</vt:lpstr>
      <vt:lpstr>Congenital hypogonadotropic hypogonadism</vt:lpstr>
      <vt:lpstr>Congenital hypogonadotropic hypogonadism</vt:lpstr>
      <vt:lpstr>Syndromes associated with CHH</vt:lpstr>
      <vt:lpstr>Syndromes associated with CHH</vt:lpstr>
      <vt:lpstr>PowerPoint Presentation</vt:lpstr>
      <vt:lpstr>Acquired causes of hypogonadotropic hypogonadism</vt:lpstr>
      <vt:lpstr>Other acquired causes of hypogonadotropic hypogonadism</vt:lpstr>
      <vt:lpstr>Etiologies causing hypergonadotropic hypogonadism</vt:lpstr>
      <vt:lpstr>Etiologies causing hypergonadotropic hypogonadism</vt:lpstr>
      <vt:lpstr>normogonadotropic hypogonadism</vt:lpstr>
      <vt:lpstr>normogonadotropic hypogonadism</vt:lpstr>
      <vt:lpstr>Anatomical causes</vt:lpstr>
      <vt:lpstr>case</vt:lpstr>
      <vt:lpstr>case</vt:lpstr>
      <vt:lpstr>case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amenorre</dc:title>
  <dc:creator>univac</dc:creator>
  <cp:lastModifiedBy>univac</cp:lastModifiedBy>
  <cp:revision>122</cp:revision>
  <dcterms:created xsi:type="dcterms:W3CDTF">2021-11-19T19:18:20Z</dcterms:created>
  <dcterms:modified xsi:type="dcterms:W3CDTF">2021-12-01T21:21:13Z</dcterms:modified>
</cp:coreProperties>
</file>